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5.6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62179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Concept Generation and System Architecture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2331720"/>
            <a:ext cx="1828800" cy="0"/>
          </a:xfrm>
          <a:prstGeom prst="line">
            <a:avLst/>
          </a:prstGeom>
          <a:noFill/>
          <a:ln w="12700">
            <a:solidFill>
              <a:srgbClr val="D7AB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606040"/>
            <a:ext cx="20116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630" dirty="0"/>
          </a:p>
        </p:txBody>
      </p:sp>
      <p:sp>
        <p:nvSpPr>
          <p:cNvPr id="6" name="Text 4"/>
          <p:cNvSpPr/>
          <p:nvPr/>
        </p:nvSpPr>
        <p:spPr>
          <a:xfrm>
            <a:off x="502920" y="2852928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you generate multiple capstone concepts and represent a system using inputs, outputs, subsystems, and interfaces.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502920" y="4709160"/>
            <a:ext cx="1078992" cy="32918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</a:t>
            </a:r>
            <a:endParaRPr lang="en-US" sz="520" dirty="0"/>
          </a:p>
        </p:txBody>
      </p:sp>
      <p:sp>
        <p:nvSpPr>
          <p:cNvPr id="9" name="Shape 7"/>
          <p:cNvSpPr/>
          <p:nvPr/>
        </p:nvSpPr>
        <p:spPr>
          <a:xfrm>
            <a:off x="1828800" y="4709160"/>
            <a:ext cx="1078992" cy="329184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2024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COMPARE</a:t>
            </a:r>
            <a:endParaRPr lang="en-US" sz="520" dirty="0"/>
          </a:p>
        </p:txBody>
      </p:sp>
      <p:sp>
        <p:nvSpPr>
          <p:cNvPr id="11" name="Shape 9"/>
          <p:cNvSpPr/>
          <p:nvPr/>
        </p:nvSpPr>
        <p:spPr>
          <a:xfrm>
            <a:off x="3154680" y="4709160"/>
            <a:ext cx="1078992" cy="32918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</a:t>
            </a:r>
            <a:endParaRPr lang="en-US" sz="520" dirty="0"/>
          </a:p>
        </p:txBody>
      </p:sp>
      <p:sp>
        <p:nvSpPr>
          <p:cNvPr id="13" name="Text 11"/>
          <p:cNvSpPr/>
          <p:nvPr/>
        </p:nvSpPr>
        <p:spPr>
          <a:xfrm>
            <a:off x="502920" y="6144768"/>
            <a:ext cx="2286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" dirty="0">
                <a:solidFill>
                  <a:srgbClr val="C6D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540" dirty="0"/>
          </a:p>
        </p:txBody>
      </p:sp>
      <p:pic>
        <p:nvPicPr>
          <p:cNvPr id="14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02920"/>
            <a:ext cx="1143000" cy="256032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8321040" y="1691640"/>
            <a:ext cx="2240280" cy="54864"/>
          </a:xfrm>
          <a:prstGeom prst="rect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321040" y="1920240"/>
            <a:ext cx="2240280" cy="5486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2148840"/>
            <a:ext cx="2240280" cy="5486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CHALLENGE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team claims the capstone system is ready for final review. What evidence would make that claim credible?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58368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clear requirement or success metric tied to the mission problem.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5836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Photos, sketches, CAD, test data, and notes showing how the system changed.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the design is probably good enough.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34640"/>
            <a:ext cx="54864" cy="65836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final explanation that connects results to recommendations.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strongest evidence set. Then explain why.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5.6</a:t>
            </a:r>
            <a:endParaRPr lang="en-US" sz="46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Set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evidence connects the claim to requirements and performance.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3716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B + D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 define what “ready” means; artifacts and test results show whether the system meets that standard.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371600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C is weak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opinion may be useful feedback, but it is not enough to prove performance.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3716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rule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Claims need inspectable evidence: drawings, data, photos, calculations, notes, and explanations.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5.6</a:t>
            </a:r>
            <a:endParaRPr lang="en-US" sz="46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GUIDED WORK TIME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Today’s Capstone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time to make measurable progress on the deliverable.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91640"/>
            <a:ext cx="54864" cy="23774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1: Set the target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be completed by the end of today for concept sketches and system architecture diagram?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79476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91640"/>
            <a:ext cx="54864" cy="23774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2: Create 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 in sketches, tables, CAD notes, test plans, diagrams, or written explanations as needed.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690372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03720" y="1691640"/>
            <a:ext cx="54864" cy="23774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6831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3: Review quality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0488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clarity, labels, units, requirements, risks, and next steps before submission.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5.6</a:t>
            </a:r>
            <a:endParaRPr lang="en-US" sz="46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TEAM ALIGNMENT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Individual Accountability in Team Work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Even when the capstone is collaborative, each student should understand the system and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7724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77240" y="1737360"/>
            <a:ext cx="54864" cy="20116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4183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 own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7840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assigned task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documentation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evidence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explanation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37360"/>
            <a:ext cx="54864" cy="20116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align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Subsystem interfaces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plan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claim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4380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43800" y="1737360"/>
            <a:ext cx="54864" cy="201168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0839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defend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4496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decisions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Performance results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Trade-offs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improvements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5.6</a:t>
            </a:r>
            <a:endParaRPr lang="en-US" sz="46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Team Do Next?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your capstone prototype works once but fails twice, what should the team do next?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failed trials because one test worked.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5836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all trials and use the failure pattern to improve the system.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use the best result in the final presentation.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Stop testing and move to decoration.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reveal the engineering response.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5.6</a:t>
            </a:r>
            <a:endParaRPr lang="en-US" sz="46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 Problems as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Inconsistent results are not something to hide; they are something to investigate.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68680" y="1828800"/>
            <a:ext cx="4480560" cy="1325880"/>
          </a:xfrm>
          <a:prstGeom prst="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68680" y="1828800"/>
            <a:ext cx="54864" cy="132588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33272" y="1975104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69848" y="2331720"/>
            <a:ext cx="4096512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all trials, identify the failure mode, revise the weak subsystem or test setup, and retest before making a final claim.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6035040" y="1828800"/>
            <a:ext cx="4480560" cy="1325880"/>
          </a:xfrm>
          <a:prstGeom prst="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035040" y="1828800"/>
            <a:ext cx="54864" cy="13258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199632" y="1975104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236208" y="2331720"/>
            <a:ext cx="4096512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final capstone defense is stronger when it honestly explains problems, evidence, and improvements.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good engineering story includes what changed and why it changed.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5.6</a:t>
            </a:r>
            <a:endParaRPr lang="en-US" sz="46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DEBRIEF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today’s work moved your capstone forward.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737360"/>
            <a:ext cx="54864" cy="21031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did you complete or improve today?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37360"/>
            <a:ext cx="54864" cy="21031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or reasoning supports that work?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89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89520" y="1737360"/>
            <a:ext cx="54864" cy="21031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54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90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is the next risk, question, or action?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5.7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5.6</a:t>
            </a:r>
            <a:endParaRPr lang="en-US" sz="46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85800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CARRY-FORWARD</a:t>
            </a:r>
            <a:endParaRPr lang="en-US" sz="62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71323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Your final design is only as strong as the evidence you can explain.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59436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94360" y="27432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895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79552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the work clearly.</a:t>
            </a:r>
            <a:endParaRPr lang="en-US" sz="620" dirty="0"/>
          </a:p>
        </p:txBody>
      </p:sp>
      <p:sp>
        <p:nvSpPr>
          <p:cNvPr id="8" name="Shape 6"/>
          <p:cNvSpPr/>
          <p:nvPr/>
        </p:nvSpPr>
        <p:spPr>
          <a:xfrm>
            <a:off x="365760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657600" y="27432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82219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385876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evidence honestly.</a:t>
            </a:r>
            <a:endParaRPr lang="en-US" sz="620" dirty="0"/>
          </a:p>
        </p:txBody>
      </p:sp>
      <p:sp>
        <p:nvSpPr>
          <p:cNvPr id="12" name="Shape 10"/>
          <p:cNvSpPr/>
          <p:nvPr/>
        </p:nvSpPr>
        <p:spPr>
          <a:xfrm>
            <a:off x="672084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720840" y="2743200"/>
            <a:ext cx="54864" cy="11887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8543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692200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decisions to proof.</a:t>
            </a:r>
            <a:endParaRPr lang="en-US" sz="620" dirty="0"/>
          </a:p>
        </p:txBody>
      </p:sp>
      <p:pic>
        <p:nvPicPr>
          <p:cNvPr id="1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989320"/>
            <a:ext cx="1143000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CAPSTONE BRIEFING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move the capstone from idea to defensible engineering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1691640"/>
            <a:ext cx="54864" cy="1828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4980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can generate multiple capstone concepts and represent a system using inputs, outputs, subsystems, and interfaces.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24612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46120" y="1691640"/>
            <a:ext cx="54864" cy="1828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1071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44728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today's capstone artifact supports a clear requirement, design decision, or final defense.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5943600" y="1691640"/>
            <a:ext cx="292608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43600" y="169164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081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144768" y="2194560"/>
            <a:ext cx="254203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work time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deliverable: Concept sketches and system architecture diagram.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5.6</a:t>
            </a:r>
            <a:endParaRPr lang="en-US" sz="4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OPENING PROMPT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concept generation and system architecture move the capstone from idea to defensible engineering solution?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students open notebooks and project files.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5720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41879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one decision, artifact, or piece of evidence that today’s work should produce.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6400800" y="1828800"/>
            <a:ext cx="384048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00800" y="18288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5392" y="197510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601968" y="2331720"/>
            <a:ext cx="345643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name a requirement, subsystem, test, data source, or design decision.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connect your answers to the capstone workflow on the next slide.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5.6</a:t>
            </a:r>
            <a:endParaRPr lang="en-US" sz="4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CAPSTONE WORKFLOW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Where Today Fits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capstone lesson builds one piece of the final design defense.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691640"/>
            <a:ext cx="411480" cy="411480"/>
          </a:xfrm>
          <a:prstGeom prst="ellipse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5039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550" dirty="0"/>
          </a:p>
        </p:txBody>
      </p:sp>
      <p:sp>
        <p:nvSpPr>
          <p:cNvPr id="10" name="Text 7"/>
          <p:cNvSpPr/>
          <p:nvPr/>
        </p:nvSpPr>
        <p:spPr>
          <a:xfrm>
            <a:off x="73152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mission</a:t>
            </a:r>
            <a:endParaRPr lang="en-US" sz="730" dirty="0"/>
          </a:p>
        </p:txBody>
      </p:sp>
      <p:sp>
        <p:nvSpPr>
          <p:cNvPr id="11" name="Text 8"/>
          <p:cNvSpPr/>
          <p:nvPr/>
        </p:nvSpPr>
        <p:spPr>
          <a:xfrm>
            <a:off x="73152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Problem, stakeholders, requirements</a:t>
            </a:r>
            <a:endParaRPr lang="en-US" sz="590" dirty="0"/>
          </a:p>
        </p:txBody>
      </p:sp>
      <p:sp>
        <p:nvSpPr>
          <p:cNvPr id="12" name="Shape 9"/>
          <p:cNvSpPr/>
          <p:nvPr/>
        </p:nvSpPr>
        <p:spPr>
          <a:xfrm>
            <a:off x="121615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13" name="Shape 10"/>
          <p:cNvSpPr/>
          <p:nvPr/>
        </p:nvSpPr>
        <p:spPr>
          <a:xfrm>
            <a:off x="2880360" y="1691640"/>
            <a:ext cx="411480" cy="411480"/>
          </a:xfrm>
          <a:prstGeom prst="ellipse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99923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550" dirty="0"/>
          </a:p>
        </p:txBody>
      </p:sp>
      <p:sp>
        <p:nvSpPr>
          <p:cNvPr id="15" name="Text 12"/>
          <p:cNvSpPr/>
          <p:nvPr/>
        </p:nvSpPr>
        <p:spPr>
          <a:xfrm>
            <a:off x="288036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system</a:t>
            </a:r>
            <a:endParaRPr lang="en-US" sz="730" dirty="0"/>
          </a:p>
        </p:txBody>
      </p:sp>
      <p:sp>
        <p:nvSpPr>
          <p:cNvPr id="16" name="Text 13"/>
          <p:cNvSpPr/>
          <p:nvPr/>
        </p:nvSpPr>
        <p:spPr>
          <a:xfrm>
            <a:off x="288036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Concepts, architecture, trade-offs</a:t>
            </a:r>
            <a:endParaRPr lang="en-US" sz="590" dirty="0"/>
          </a:p>
        </p:txBody>
      </p:sp>
      <p:sp>
        <p:nvSpPr>
          <p:cNvPr id="17" name="Shape 14"/>
          <p:cNvSpPr/>
          <p:nvPr/>
        </p:nvSpPr>
        <p:spPr>
          <a:xfrm>
            <a:off x="336499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18" name="Shape 15"/>
          <p:cNvSpPr/>
          <p:nvPr/>
        </p:nvSpPr>
        <p:spPr>
          <a:xfrm>
            <a:off x="5029200" y="1691640"/>
            <a:ext cx="411480" cy="411480"/>
          </a:xfrm>
          <a:prstGeom prst="ellipse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14807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550" dirty="0"/>
          </a:p>
        </p:txBody>
      </p:sp>
      <p:sp>
        <p:nvSpPr>
          <p:cNvPr id="20" name="Text 17"/>
          <p:cNvSpPr/>
          <p:nvPr/>
        </p:nvSpPr>
        <p:spPr>
          <a:xfrm>
            <a:off x="502920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prototype</a:t>
            </a:r>
            <a:endParaRPr lang="en-US" sz="730" dirty="0"/>
          </a:p>
        </p:txBody>
      </p:sp>
      <p:sp>
        <p:nvSpPr>
          <p:cNvPr id="21" name="Text 18"/>
          <p:cNvSpPr/>
          <p:nvPr/>
        </p:nvSpPr>
        <p:spPr>
          <a:xfrm>
            <a:off x="502920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CAD, fabrication, integration</a:t>
            </a:r>
            <a:endParaRPr lang="en-US" sz="590" dirty="0"/>
          </a:p>
        </p:txBody>
      </p:sp>
      <p:sp>
        <p:nvSpPr>
          <p:cNvPr id="22" name="Shape 19"/>
          <p:cNvSpPr/>
          <p:nvPr/>
        </p:nvSpPr>
        <p:spPr>
          <a:xfrm>
            <a:off x="551383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23" name="Shape 20"/>
          <p:cNvSpPr/>
          <p:nvPr/>
        </p:nvSpPr>
        <p:spPr>
          <a:xfrm>
            <a:off x="7178040" y="1691640"/>
            <a:ext cx="411480" cy="411480"/>
          </a:xfrm>
          <a:prstGeom prst="ellipse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29691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550" dirty="0"/>
          </a:p>
        </p:txBody>
      </p:sp>
      <p:sp>
        <p:nvSpPr>
          <p:cNvPr id="25" name="Text 22"/>
          <p:cNvSpPr/>
          <p:nvPr/>
        </p:nvSpPr>
        <p:spPr>
          <a:xfrm>
            <a:off x="717804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+ revise</a:t>
            </a:r>
            <a:endParaRPr lang="en-US" sz="730" dirty="0"/>
          </a:p>
        </p:txBody>
      </p:sp>
      <p:sp>
        <p:nvSpPr>
          <p:cNvPr id="26" name="Text 23"/>
          <p:cNvSpPr/>
          <p:nvPr/>
        </p:nvSpPr>
        <p:spPr>
          <a:xfrm>
            <a:off x="717804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Data, failure modes, iteration</a:t>
            </a:r>
            <a:endParaRPr lang="en-US" sz="590" dirty="0"/>
          </a:p>
        </p:txBody>
      </p:sp>
      <p:sp>
        <p:nvSpPr>
          <p:cNvPr id="27" name="Shape 24"/>
          <p:cNvSpPr/>
          <p:nvPr/>
        </p:nvSpPr>
        <p:spPr>
          <a:xfrm>
            <a:off x="766267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28" name="Shape 25"/>
          <p:cNvSpPr/>
          <p:nvPr/>
        </p:nvSpPr>
        <p:spPr>
          <a:xfrm>
            <a:off x="9326880" y="1691640"/>
            <a:ext cx="411480" cy="411480"/>
          </a:xfrm>
          <a:prstGeom prst="ellipse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944575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550" dirty="0"/>
          </a:p>
        </p:txBody>
      </p:sp>
      <p:sp>
        <p:nvSpPr>
          <p:cNvPr id="30" name="Text 27"/>
          <p:cNvSpPr/>
          <p:nvPr/>
        </p:nvSpPr>
        <p:spPr>
          <a:xfrm>
            <a:off x="932688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 evidence</a:t>
            </a:r>
            <a:endParaRPr lang="en-US" sz="730" dirty="0"/>
          </a:p>
        </p:txBody>
      </p:sp>
      <p:sp>
        <p:nvSpPr>
          <p:cNvPr id="31" name="Text 28"/>
          <p:cNvSpPr/>
          <p:nvPr/>
        </p:nvSpPr>
        <p:spPr>
          <a:xfrm>
            <a:off x="932688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Documentation, demo, review</a:t>
            </a:r>
            <a:endParaRPr lang="en-US" sz="590" dirty="0"/>
          </a:p>
        </p:txBody>
      </p:sp>
      <p:sp>
        <p:nvSpPr>
          <p:cNvPr id="32" name="Text 29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 strengthens the concept generation and system architecture part of the capstone story.</a:t>
            </a:r>
            <a:endParaRPr lang="en-US" sz="750" dirty="0"/>
          </a:p>
        </p:txBody>
      </p:sp>
      <p:sp>
        <p:nvSpPr>
          <p:cNvPr id="33" name="Text 30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34" name="Text 31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5.6</a:t>
            </a:r>
            <a:endParaRPr lang="en-US" sz="4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VOTE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action best supports a strong capstone design decision?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answer with one sentence.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choice because it is fastest to finish.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85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requirements, evidence, and trade-offs to justify the next step.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80360"/>
            <a:ext cx="54864" cy="685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only on making the prototype look complete.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8036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Skip documentation until the final presentation.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capstone move appears on the next slide.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5.6</a:t>
            </a:r>
            <a:endParaRPr lang="en-US" sz="4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VOTE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Capstone Move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teams make decisions that can be traced back to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2801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requirements, evidence, and trade-offs to justify the next step.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2801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connects the capstone decision to criteria, constraints, evidence, and engineering reasoning.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2801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final review should show what you decided, why you decided it, and what evidence supports it.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decisions should be defensible, not just finished.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5.6</a:t>
            </a:r>
            <a:endParaRPr lang="en-US" sz="4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COURSE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Capstone Pulls POE Together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5 combines systems thinking, fabrication, testing, and communication.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00200"/>
            <a:ext cx="54864" cy="23774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Mechanisms + structures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Loads, supports, motion, force transfer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quality and fit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Structural stability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79476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00200"/>
            <a:ext cx="54864" cy="23774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Controls + integration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Inputs, outputs, logic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Motors, sensors, or rover behavior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Subsystem interfaces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690372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03720" y="1600200"/>
            <a:ext cx="54864" cy="23774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6831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+ defense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0488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Repeatable test plans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Graphs, observations, calculations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recommendations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5.6</a:t>
            </a:r>
            <a:endParaRPr lang="en-US" sz="4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DELIVERABLE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Concept sketches and system architecture diagram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artifact should make your capstone easier to understand, build, test, or defend.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783080"/>
            <a:ext cx="54864" cy="21031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Must include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labels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Connection to requirements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Specific evidence or reasoning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Enough detail for another person to follow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83080"/>
            <a:ext cx="54864" cy="2103120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Vague statements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Unlabeled sketches or data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Decisions with no justification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Leaving changes undocumented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89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89520" y="1783080"/>
            <a:ext cx="54864" cy="21031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54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it later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90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documentation package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review slides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Demo plan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reflection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5.6</a:t>
            </a:r>
            <a:endParaRPr lang="en-US" sz="4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QUALITY GATE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5.6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Before Moving 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and check whether today’s work is ready to support the next capstone step.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645920"/>
            <a:ext cx="987552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64592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792224"/>
            <a:ext cx="9555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Readiness checklist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148840"/>
            <a:ext cx="949147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deliverable matches the lesson purpose.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Requirements, constraints, or evidence are visible.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work is specific enough to guide a teammate.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Questions, risks, or weak points are documented.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action is clear.</a:t>
            </a:r>
            <a:endParaRPr lang="en-US" sz="620" dirty="0"/>
          </a:p>
        </p:txBody>
      </p:sp>
      <p:sp>
        <p:nvSpPr>
          <p:cNvPr id="12" name="Text 9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weak artifact creates confusion later; a strong artifact saves time during build and review.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4" name="Text 11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5.6</a:t>
            </a:r>
            <a:endParaRPr lang="en-US" sz="4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5 Lesson 5.6: Concept Generation and System Architecture</dc:title>
  <dc:subject>POE Unit 5 Capstone Lesson Presentation</dc:subject>
  <dc:creator>LockwoodSTEM</dc:creator>
  <cp:lastModifiedBy>LockwoodSTEM</cp:lastModifiedBy>
  <cp:revision>1</cp:revision>
  <dcterms:created xsi:type="dcterms:W3CDTF">2026-07-17T23:50:21Z</dcterms:created>
  <dcterms:modified xsi:type="dcterms:W3CDTF">2026-07-17T23:50:21Z</dcterms:modified>
</cp:coreProperties>
</file>