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</p:sldIdLst>
  <p:notesMasterIdLst>
    <p:notesMasterId r:id="rId19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notesMaster" Target="notesMasters/notesMaster1.xml"/><Relationship Id="rId20" Type="http://schemas.openxmlformats.org/officeDocument/2006/relationships/presProps" Target="presProps.xml"/><Relationship Id="rId21" Type="http://schemas.openxmlformats.org/officeDocument/2006/relationships/viewProps" Target="viewProps.xml"/><Relationship Id="rId22" Type="http://schemas.openxmlformats.org/officeDocument/2006/relationships/theme" Target="theme/theme1.xml"/><Relationship Id="rId2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1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3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4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5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6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7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71C3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502920"/>
            <a:ext cx="475488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b="1" dirty="0">
                <a:solidFill>
                  <a:srgbClr val="D7AB3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POE UNIT 5 • LESSON 5.16</a:t>
            </a:r>
            <a:endParaRPr lang="en-US" sz="650" dirty="0"/>
          </a:p>
        </p:txBody>
      </p:sp>
      <p:sp>
        <p:nvSpPr>
          <p:cNvPr id="3" name="Text 1"/>
          <p:cNvSpPr/>
          <p:nvPr/>
        </p:nvSpPr>
        <p:spPr>
          <a:xfrm>
            <a:off x="502920" y="914400"/>
            <a:ext cx="6217920" cy="11430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Final Documentation Package</a:t>
            </a:r>
            <a:endParaRPr lang="en-US" sz="2000" dirty="0"/>
          </a:p>
        </p:txBody>
      </p:sp>
      <p:sp>
        <p:nvSpPr>
          <p:cNvPr id="4" name="Shape 2"/>
          <p:cNvSpPr/>
          <p:nvPr/>
        </p:nvSpPr>
        <p:spPr>
          <a:xfrm>
            <a:off x="502920" y="2331720"/>
            <a:ext cx="1828800" cy="0"/>
          </a:xfrm>
          <a:prstGeom prst="line">
            <a:avLst/>
          </a:prstGeom>
          <a:noFill/>
          <a:ln w="12700">
            <a:solidFill>
              <a:srgbClr val="D7AB3E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502920" y="2606040"/>
            <a:ext cx="2011680" cy="1554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30" b="1" dirty="0">
                <a:solidFill>
                  <a:srgbClr val="D7AB3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FOCUS QUESTION</a:t>
            </a:r>
            <a:endParaRPr lang="en-US" sz="630" dirty="0"/>
          </a:p>
        </p:txBody>
      </p:sp>
      <p:sp>
        <p:nvSpPr>
          <p:cNvPr id="6" name="Text 4"/>
          <p:cNvSpPr/>
          <p:nvPr/>
        </p:nvSpPr>
        <p:spPr>
          <a:xfrm>
            <a:off x="502920" y="2852928"/>
            <a:ext cx="65836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2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How can you assemble a complete engineering documentation package that explains the final design and evidence.</a:t>
            </a:r>
            <a:endParaRPr lang="en-US" sz="1020" dirty="0"/>
          </a:p>
        </p:txBody>
      </p:sp>
      <p:sp>
        <p:nvSpPr>
          <p:cNvPr id="7" name="Shape 5"/>
          <p:cNvSpPr/>
          <p:nvPr/>
        </p:nvSpPr>
        <p:spPr>
          <a:xfrm>
            <a:off x="502920" y="4709160"/>
            <a:ext cx="1078992" cy="329184"/>
          </a:xfrm>
          <a:prstGeom prst="rect">
            <a:avLst/>
          </a:prstGeom>
          <a:solidFill>
            <a:srgbClr val="D7AB3E"/>
          </a:solidFill>
          <a:ln w="12700">
            <a:solidFill>
              <a:srgbClr val="D7AB3E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594360" y="4800600"/>
            <a:ext cx="914400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520" b="1" dirty="0">
                <a:solidFill>
                  <a:srgbClr val="071C3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PACKAGE</a:t>
            </a:r>
            <a:endParaRPr lang="en-US" sz="520" dirty="0"/>
          </a:p>
        </p:txBody>
      </p:sp>
      <p:sp>
        <p:nvSpPr>
          <p:cNvPr id="9" name="Shape 7"/>
          <p:cNvSpPr/>
          <p:nvPr/>
        </p:nvSpPr>
        <p:spPr>
          <a:xfrm>
            <a:off x="1828800" y="4709160"/>
            <a:ext cx="1078992" cy="329184"/>
          </a:xfrm>
          <a:prstGeom prst="rect">
            <a:avLst/>
          </a:prstGeom>
          <a:solidFill>
            <a:srgbClr val="0A5D87"/>
          </a:solidFill>
          <a:ln w="12700">
            <a:solidFill>
              <a:srgbClr val="0A5D87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1920240" y="4800600"/>
            <a:ext cx="914400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52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PRESENT</a:t>
            </a:r>
            <a:endParaRPr lang="en-US" sz="520" dirty="0"/>
          </a:p>
        </p:txBody>
      </p:sp>
      <p:sp>
        <p:nvSpPr>
          <p:cNvPr id="11" name="Shape 9"/>
          <p:cNvSpPr/>
          <p:nvPr/>
        </p:nvSpPr>
        <p:spPr>
          <a:xfrm>
            <a:off x="3154680" y="4709160"/>
            <a:ext cx="1078992" cy="329184"/>
          </a:xfrm>
          <a:prstGeom prst="rect">
            <a:avLst/>
          </a:prstGeom>
          <a:solidFill>
            <a:srgbClr val="2B9862"/>
          </a:solidFill>
          <a:ln w="12700">
            <a:solidFill>
              <a:srgbClr val="2B9862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3246120" y="4800600"/>
            <a:ext cx="914400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520" b="1" dirty="0">
                <a:solidFill>
                  <a:srgbClr val="071C3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DEFEND</a:t>
            </a:r>
            <a:endParaRPr lang="en-US" sz="520" dirty="0"/>
          </a:p>
        </p:txBody>
      </p:sp>
      <p:sp>
        <p:nvSpPr>
          <p:cNvPr id="13" name="Text 11"/>
          <p:cNvSpPr/>
          <p:nvPr/>
        </p:nvSpPr>
        <p:spPr>
          <a:xfrm>
            <a:off x="502920" y="6144768"/>
            <a:ext cx="228600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540" dirty="0">
                <a:solidFill>
                  <a:srgbClr val="C6D4E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Principles of Engineering</a:t>
            </a:r>
            <a:endParaRPr lang="en-US" sz="540" dirty="0"/>
          </a:p>
        </p:txBody>
      </p:sp>
      <p:pic>
        <p:nvPicPr>
          <p:cNvPr id="14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921240" y="502920"/>
            <a:ext cx="1143000" cy="256032"/>
          </a:xfrm>
          <a:prstGeom prst="rect">
            <a:avLst/>
          </a:prstGeom>
        </p:spPr>
      </p:pic>
      <p:sp>
        <p:nvSpPr>
          <p:cNvPr id="15" name="Shape 12"/>
          <p:cNvSpPr/>
          <p:nvPr/>
        </p:nvSpPr>
        <p:spPr>
          <a:xfrm>
            <a:off x="8321040" y="1691640"/>
            <a:ext cx="2240280" cy="54864"/>
          </a:xfrm>
          <a:prstGeom prst="rect">
            <a:avLst/>
          </a:prstGeom>
          <a:solidFill>
            <a:srgbClr val="56D4F1"/>
          </a:solidFill>
          <a:ln w="12700">
            <a:solidFill>
              <a:srgbClr val="56D4F1"/>
            </a:solidFill>
            <a:prstDash val="solid"/>
          </a:ln>
        </p:spPr>
      </p:sp>
      <p:sp>
        <p:nvSpPr>
          <p:cNvPr id="16" name="Shape 13"/>
          <p:cNvSpPr/>
          <p:nvPr/>
        </p:nvSpPr>
        <p:spPr>
          <a:xfrm>
            <a:off x="8321040" y="1920240"/>
            <a:ext cx="2240280" cy="54864"/>
          </a:xfrm>
          <a:prstGeom prst="rect">
            <a:avLst/>
          </a:prstGeom>
          <a:solidFill>
            <a:srgbClr val="D7AB3E"/>
          </a:solidFill>
          <a:ln w="12700">
            <a:solidFill>
              <a:srgbClr val="D7AB3E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8321040" y="2148840"/>
            <a:ext cx="2240280" cy="54864"/>
          </a:xfrm>
          <a:prstGeom prst="rect">
            <a:avLst/>
          </a:prstGeom>
          <a:solidFill>
            <a:srgbClr val="2B9862"/>
          </a:solidFill>
          <a:ln w="12700">
            <a:solidFill>
              <a:srgbClr val="2B9862"/>
            </a:solidFill>
            <a:prstDash val="solid"/>
          </a:ln>
        </p:spPr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4F8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420624"/>
          </a:xfrm>
          <a:prstGeom prst="rect">
            <a:avLst/>
          </a:prstGeom>
          <a:solidFill>
            <a:srgbClr val="071C31"/>
          </a:solidFill>
          <a:ln w="12700">
            <a:solidFill>
              <a:srgbClr val="071C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20040" y="82296"/>
            <a:ext cx="438912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b="1" dirty="0">
                <a:solidFill>
                  <a:srgbClr val="D7AB3E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MINI CHALLENGE</a:t>
            </a:r>
            <a:endParaRPr lang="en-US" sz="650" dirty="0"/>
          </a:p>
        </p:txBody>
      </p:sp>
      <p:sp>
        <p:nvSpPr>
          <p:cNvPr id="4" name="Text 2"/>
          <p:cNvSpPr/>
          <p:nvPr/>
        </p:nvSpPr>
        <p:spPr>
          <a:xfrm>
            <a:off x="320040" y="246888"/>
            <a:ext cx="4572000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70" dirty="0">
                <a:solidFill>
                  <a:srgbClr val="B8C7D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POE Unit 5 • Lesson 5.16</a:t>
            </a:r>
            <a:endParaRPr lang="en-US" sz="47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744200" y="82296"/>
            <a:ext cx="960120" cy="201168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320040" y="685800"/>
            <a:ext cx="106984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8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What Evidence Would You Need?</a:t>
            </a:r>
            <a:endParaRPr lang="en-US" sz="1800" dirty="0"/>
          </a:p>
        </p:txBody>
      </p:sp>
      <p:sp>
        <p:nvSpPr>
          <p:cNvPr id="7" name="Text 4"/>
          <p:cNvSpPr/>
          <p:nvPr/>
        </p:nvSpPr>
        <p:spPr>
          <a:xfrm>
            <a:off x="320040" y="1225296"/>
            <a:ext cx="98755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Your team claims the capstone system is ready for final review. What evidence would make that claim credible?</a:t>
            </a:r>
            <a:endParaRPr lang="en-US" sz="850" dirty="0"/>
          </a:p>
        </p:txBody>
      </p:sp>
      <p:sp>
        <p:nvSpPr>
          <p:cNvPr id="8" name="Shape 5"/>
          <p:cNvSpPr/>
          <p:nvPr/>
        </p:nvSpPr>
        <p:spPr>
          <a:xfrm>
            <a:off x="822960" y="1828800"/>
            <a:ext cx="4480560" cy="658368"/>
          </a:xfrm>
          <a:prstGeom prst="rect">
            <a:avLst/>
          </a:prstGeom>
          <a:solidFill>
            <a:srgbClr val="FFFFFF"/>
          </a:solidFill>
          <a:ln w="12700">
            <a:solidFill>
              <a:srgbClr val="D7E4EF"/>
            </a:solidFill>
            <a:prstDash val="solid"/>
          </a:ln>
        </p:spPr>
      </p:sp>
      <p:sp>
        <p:nvSpPr>
          <p:cNvPr id="9" name="Shape 6"/>
          <p:cNvSpPr/>
          <p:nvPr/>
        </p:nvSpPr>
        <p:spPr>
          <a:xfrm>
            <a:off x="822960" y="1828800"/>
            <a:ext cx="54864" cy="658368"/>
          </a:xfrm>
          <a:prstGeom prst="rect">
            <a:avLst/>
          </a:prstGeom>
          <a:solidFill>
            <a:srgbClr val="D7AB3E"/>
          </a:solidFill>
          <a:ln w="12700">
            <a:solidFill>
              <a:srgbClr val="D7AB3E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987552" y="1947672"/>
            <a:ext cx="3200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</a:t>
            </a:r>
            <a:endParaRPr lang="en-US" sz="800" dirty="0"/>
          </a:p>
        </p:txBody>
      </p:sp>
      <p:sp>
        <p:nvSpPr>
          <p:cNvPr id="11" name="Text 8"/>
          <p:cNvSpPr/>
          <p:nvPr/>
        </p:nvSpPr>
        <p:spPr>
          <a:xfrm>
            <a:off x="1325880" y="1965960"/>
            <a:ext cx="379476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clear requirement or success metric tied to the mission problem.</a:t>
            </a:r>
            <a:endParaRPr lang="en-US" sz="640" dirty="0"/>
          </a:p>
        </p:txBody>
      </p:sp>
      <p:sp>
        <p:nvSpPr>
          <p:cNvPr id="12" name="Shape 9"/>
          <p:cNvSpPr/>
          <p:nvPr/>
        </p:nvSpPr>
        <p:spPr>
          <a:xfrm>
            <a:off x="6217920" y="1828800"/>
            <a:ext cx="4480560" cy="658368"/>
          </a:xfrm>
          <a:prstGeom prst="rect">
            <a:avLst/>
          </a:prstGeom>
          <a:solidFill>
            <a:srgbClr val="FFFFFF"/>
          </a:solidFill>
          <a:ln w="12700">
            <a:solidFill>
              <a:srgbClr val="D7E4EF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6217920" y="1828800"/>
            <a:ext cx="54864" cy="658368"/>
          </a:xfrm>
          <a:prstGeom prst="rect">
            <a:avLst/>
          </a:prstGeom>
          <a:solidFill>
            <a:srgbClr val="0A5D87"/>
          </a:solidFill>
          <a:ln w="12700">
            <a:solidFill>
              <a:srgbClr val="0A5D87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6382512" y="1947672"/>
            <a:ext cx="3200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</a:t>
            </a:r>
            <a:endParaRPr lang="en-US" sz="800" dirty="0"/>
          </a:p>
        </p:txBody>
      </p:sp>
      <p:sp>
        <p:nvSpPr>
          <p:cNvPr id="15" name="Text 12"/>
          <p:cNvSpPr/>
          <p:nvPr/>
        </p:nvSpPr>
        <p:spPr>
          <a:xfrm>
            <a:off x="6720840" y="1965960"/>
            <a:ext cx="379476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Photos, sketches, CAD, test data, and notes showing how the system changed.</a:t>
            </a:r>
            <a:endParaRPr lang="en-US" sz="640" dirty="0"/>
          </a:p>
        </p:txBody>
      </p:sp>
      <p:sp>
        <p:nvSpPr>
          <p:cNvPr id="16" name="Shape 13"/>
          <p:cNvSpPr/>
          <p:nvPr/>
        </p:nvSpPr>
        <p:spPr>
          <a:xfrm>
            <a:off x="822960" y="2834640"/>
            <a:ext cx="4480560" cy="658368"/>
          </a:xfrm>
          <a:prstGeom prst="rect">
            <a:avLst/>
          </a:prstGeom>
          <a:solidFill>
            <a:srgbClr val="FFFFFF"/>
          </a:solidFill>
          <a:ln w="12700">
            <a:solidFill>
              <a:srgbClr val="D7E4EF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822960" y="2834640"/>
            <a:ext cx="54864" cy="658368"/>
          </a:xfrm>
          <a:prstGeom prst="rect">
            <a:avLst/>
          </a:prstGeom>
          <a:solidFill>
            <a:srgbClr val="B23B3B"/>
          </a:solidFill>
          <a:ln w="12700">
            <a:solidFill>
              <a:srgbClr val="B23B3B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987552" y="2953512"/>
            <a:ext cx="3200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</a:t>
            </a:r>
            <a:endParaRPr lang="en-US" sz="800" dirty="0"/>
          </a:p>
        </p:txBody>
      </p:sp>
      <p:sp>
        <p:nvSpPr>
          <p:cNvPr id="19" name="Text 16"/>
          <p:cNvSpPr/>
          <p:nvPr/>
        </p:nvSpPr>
        <p:spPr>
          <a:xfrm>
            <a:off x="1325880" y="2971800"/>
            <a:ext cx="379476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teammate saying the design is probably good enough.</a:t>
            </a:r>
            <a:endParaRPr lang="en-US" sz="640" dirty="0"/>
          </a:p>
        </p:txBody>
      </p:sp>
      <p:sp>
        <p:nvSpPr>
          <p:cNvPr id="20" name="Shape 17"/>
          <p:cNvSpPr/>
          <p:nvPr/>
        </p:nvSpPr>
        <p:spPr>
          <a:xfrm>
            <a:off x="6217920" y="2834640"/>
            <a:ext cx="4480560" cy="658368"/>
          </a:xfrm>
          <a:prstGeom prst="rect">
            <a:avLst/>
          </a:prstGeom>
          <a:solidFill>
            <a:srgbClr val="FFFFFF"/>
          </a:solidFill>
          <a:ln w="12700">
            <a:solidFill>
              <a:srgbClr val="D7E4EF"/>
            </a:solidFill>
            <a:prstDash val="solid"/>
          </a:ln>
        </p:spPr>
      </p:sp>
      <p:sp>
        <p:nvSpPr>
          <p:cNvPr id="21" name="Shape 18"/>
          <p:cNvSpPr/>
          <p:nvPr/>
        </p:nvSpPr>
        <p:spPr>
          <a:xfrm>
            <a:off x="6217920" y="2834640"/>
            <a:ext cx="54864" cy="658368"/>
          </a:xfrm>
          <a:prstGeom prst="rect">
            <a:avLst/>
          </a:prstGeom>
          <a:solidFill>
            <a:srgbClr val="2B9862"/>
          </a:solidFill>
          <a:ln w="12700">
            <a:solidFill>
              <a:srgbClr val="2B9862"/>
            </a:solidFill>
            <a:prstDash val="solid"/>
          </a:ln>
        </p:spPr>
      </p:sp>
      <p:sp>
        <p:nvSpPr>
          <p:cNvPr id="22" name="Text 19"/>
          <p:cNvSpPr/>
          <p:nvPr/>
        </p:nvSpPr>
        <p:spPr>
          <a:xfrm>
            <a:off x="6382512" y="2953512"/>
            <a:ext cx="3200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</a:t>
            </a:r>
            <a:endParaRPr lang="en-US" sz="800" dirty="0"/>
          </a:p>
        </p:txBody>
      </p:sp>
      <p:sp>
        <p:nvSpPr>
          <p:cNvPr id="23" name="Text 20"/>
          <p:cNvSpPr/>
          <p:nvPr/>
        </p:nvSpPr>
        <p:spPr>
          <a:xfrm>
            <a:off x="6720840" y="2971800"/>
            <a:ext cx="379476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final explanation that connects results to recommendations.</a:t>
            </a:r>
            <a:endParaRPr lang="en-US" sz="640" dirty="0"/>
          </a:p>
        </p:txBody>
      </p:sp>
      <p:sp>
        <p:nvSpPr>
          <p:cNvPr id="24" name="Text 21"/>
          <p:cNvSpPr/>
          <p:nvPr/>
        </p:nvSpPr>
        <p:spPr>
          <a:xfrm>
            <a:off x="822960" y="5806440"/>
            <a:ext cx="10515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Vote for the strongest evidence set. Then explain why.</a:t>
            </a:r>
            <a:endParaRPr lang="en-US" sz="750" dirty="0"/>
          </a:p>
        </p:txBody>
      </p:sp>
      <p:sp>
        <p:nvSpPr>
          <p:cNvPr id="25" name="Text 22"/>
          <p:cNvSpPr/>
          <p:nvPr/>
        </p:nvSpPr>
        <p:spPr>
          <a:xfrm>
            <a:off x="320040" y="6473952"/>
            <a:ext cx="338328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5</a:t>
            </a:r>
            <a:endParaRPr lang="en-US" sz="460" dirty="0"/>
          </a:p>
        </p:txBody>
      </p:sp>
      <p:sp>
        <p:nvSpPr>
          <p:cNvPr id="26" name="Text 23"/>
          <p:cNvSpPr/>
          <p:nvPr/>
        </p:nvSpPr>
        <p:spPr>
          <a:xfrm>
            <a:off x="11082528" y="6473952"/>
            <a:ext cx="77724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5.16</a:t>
            </a:r>
            <a:endParaRPr lang="en-US" sz="46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4F8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420624"/>
          </a:xfrm>
          <a:prstGeom prst="rect">
            <a:avLst/>
          </a:prstGeom>
          <a:solidFill>
            <a:srgbClr val="071C31"/>
          </a:solidFill>
          <a:ln w="12700">
            <a:solidFill>
              <a:srgbClr val="071C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20040" y="82296"/>
            <a:ext cx="438912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b="1" dirty="0">
                <a:solidFill>
                  <a:srgbClr val="D7AB3E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EVIDENCE REVEAL</a:t>
            </a:r>
            <a:endParaRPr lang="en-US" sz="650" dirty="0"/>
          </a:p>
        </p:txBody>
      </p:sp>
      <p:sp>
        <p:nvSpPr>
          <p:cNvPr id="4" name="Text 2"/>
          <p:cNvSpPr/>
          <p:nvPr/>
        </p:nvSpPr>
        <p:spPr>
          <a:xfrm>
            <a:off x="320040" y="246888"/>
            <a:ext cx="4572000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70" dirty="0">
                <a:solidFill>
                  <a:srgbClr val="B8C7D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POE Unit 5 • Lesson 5.16</a:t>
            </a:r>
            <a:endParaRPr lang="en-US" sz="47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744200" y="82296"/>
            <a:ext cx="960120" cy="201168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320040" y="685800"/>
            <a:ext cx="106984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8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Best Evidence Set</a:t>
            </a:r>
            <a:endParaRPr lang="en-US" sz="1800" dirty="0"/>
          </a:p>
        </p:txBody>
      </p:sp>
      <p:sp>
        <p:nvSpPr>
          <p:cNvPr id="7" name="Text 4"/>
          <p:cNvSpPr/>
          <p:nvPr/>
        </p:nvSpPr>
        <p:spPr>
          <a:xfrm>
            <a:off x="320040" y="1225296"/>
            <a:ext cx="98755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strongest evidence connects the claim to requirements and performance.</a:t>
            </a:r>
            <a:endParaRPr lang="en-US" sz="850" dirty="0"/>
          </a:p>
        </p:txBody>
      </p:sp>
      <p:sp>
        <p:nvSpPr>
          <p:cNvPr id="8" name="Shape 5"/>
          <p:cNvSpPr/>
          <p:nvPr/>
        </p:nvSpPr>
        <p:spPr>
          <a:xfrm>
            <a:off x="822960" y="1828800"/>
            <a:ext cx="3017520" cy="1371600"/>
          </a:xfrm>
          <a:prstGeom prst="rect">
            <a:avLst>
              <a:gd name="adj" fmla="val 3333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9" name="Shape 6"/>
          <p:cNvSpPr/>
          <p:nvPr/>
        </p:nvSpPr>
        <p:spPr>
          <a:xfrm>
            <a:off x="822960" y="1828800"/>
            <a:ext cx="54864" cy="1371600"/>
          </a:xfrm>
          <a:prstGeom prst="rect">
            <a:avLst/>
          </a:prstGeom>
          <a:solidFill>
            <a:srgbClr val="2B9862"/>
          </a:solidFill>
          <a:ln w="12700">
            <a:solidFill>
              <a:srgbClr val="2B9862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987552" y="1975104"/>
            <a:ext cx="26974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Best support: A + B + D</a:t>
            </a:r>
            <a:endParaRPr lang="en-US" sz="750" dirty="0"/>
          </a:p>
        </p:txBody>
      </p:sp>
      <p:sp>
        <p:nvSpPr>
          <p:cNvPr id="11" name="Text 8"/>
          <p:cNvSpPr/>
          <p:nvPr/>
        </p:nvSpPr>
        <p:spPr>
          <a:xfrm>
            <a:off x="1024128" y="2331720"/>
            <a:ext cx="2633472" cy="77724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Requirements define what “ready” means; artifacts and test results show whether the system meets that standard.</a:t>
            </a:r>
            <a:endParaRPr lang="en-US" sz="620" dirty="0"/>
          </a:p>
        </p:txBody>
      </p:sp>
      <p:sp>
        <p:nvSpPr>
          <p:cNvPr id="12" name="Shape 9"/>
          <p:cNvSpPr/>
          <p:nvPr/>
        </p:nvSpPr>
        <p:spPr>
          <a:xfrm>
            <a:off x="4160520" y="1828800"/>
            <a:ext cx="3017520" cy="1371600"/>
          </a:xfrm>
          <a:prstGeom prst="rect">
            <a:avLst>
              <a:gd name="adj" fmla="val 3333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4160520" y="1828800"/>
            <a:ext cx="54864" cy="1371600"/>
          </a:xfrm>
          <a:prstGeom prst="rect">
            <a:avLst/>
          </a:prstGeom>
          <a:solidFill>
            <a:srgbClr val="B23B3B"/>
          </a:solidFill>
          <a:ln w="12700">
            <a:solidFill>
              <a:srgbClr val="B23B3B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4325112" y="1975104"/>
            <a:ext cx="26974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Why C is weak</a:t>
            </a:r>
            <a:endParaRPr lang="en-US" sz="750" dirty="0"/>
          </a:p>
        </p:txBody>
      </p:sp>
      <p:sp>
        <p:nvSpPr>
          <p:cNvPr id="15" name="Text 12"/>
          <p:cNvSpPr/>
          <p:nvPr/>
        </p:nvSpPr>
        <p:spPr>
          <a:xfrm>
            <a:off x="4361688" y="2331720"/>
            <a:ext cx="2633472" cy="77724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teammate opinion may be useful feedback, but it is not enough to prove performance.</a:t>
            </a:r>
            <a:endParaRPr lang="en-US" sz="620" dirty="0"/>
          </a:p>
        </p:txBody>
      </p:sp>
      <p:sp>
        <p:nvSpPr>
          <p:cNvPr id="16" name="Shape 13"/>
          <p:cNvSpPr/>
          <p:nvPr/>
        </p:nvSpPr>
        <p:spPr>
          <a:xfrm>
            <a:off x="7498080" y="1828800"/>
            <a:ext cx="3017520" cy="1371600"/>
          </a:xfrm>
          <a:prstGeom prst="rect">
            <a:avLst>
              <a:gd name="adj" fmla="val 3333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7498080" y="1828800"/>
            <a:ext cx="54864" cy="1371600"/>
          </a:xfrm>
          <a:prstGeom prst="rect">
            <a:avLst/>
          </a:prstGeom>
          <a:solidFill>
            <a:srgbClr val="D7AB3E"/>
          </a:solidFill>
          <a:ln w="12700">
            <a:solidFill>
              <a:srgbClr val="D7AB3E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7662672" y="1975104"/>
            <a:ext cx="26974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Capstone rule</a:t>
            </a:r>
            <a:endParaRPr lang="en-US" sz="750" dirty="0"/>
          </a:p>
        </p:txBody>
      </p:sp>
      <p:sp>
        <p:nvSpPr>
          <p:cNvPr id="19" name="Text 16"/>
          <p:cNvSpPr/>
          <p:nvPr/>
        </p:nvSpPr>
        <p:spPr>
          <a:xfrm>
            <a:off x="7699248" y="2331720"/>
            <a:ext cx="2633472" cy="77724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Claims need inspectable evidence: drawings, data, photos, calculations, notes, and explanations.</a:t>
            </a:r>
            <a:endParaRPr lang="en-US" sz="620" dirty="0"/>
          </a:p>
        </p:txBody>
      </p:sp>
      <p:sp>
        <p:nvSpPr>
          <p:cNvPr id="20" name="Text 17"/>
          <p:cNvSpPr/>
          <p:nvPr/>
        </p:nvSpPr>
        <p:spPr>
          <a:xfrm>
            <a:off x="320040" y="6473952"/>
            <a:ext cx="338328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5</a:t>
            </a:r>
            <a:endParaRPr lang="en-US" sz="460" dirty="0"/>
          </a:p>
        </p:txBody>
      </p:sp>
      <p:sp>
        <p:nvSpPr>
          <p:cNvPr id="21" name="Text 18"/>
          <p:cNvSpPr/>
          <p:nvPr/>
        </p:nvSpPr>
        <p:spPr>
          <a:xfrm>
            <a:off x="11082528" y="6473952"/>
            <a:ext cx="77724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5.16</a:t>
            </a:r>
            <a:endParaRPr lang="en-US" sz="46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4F8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420624"/>
          </a:xfrm>
          <a:prstGeom prst="rect">
            <a:avLst/>
          </a:prstGeom>
          <a:solidFill>
            <a:srgbClr val="071C31"/>
          </a:solidFill>
          <a:ln w="12700">
            <a:solidFill>
              <a:srgbClr val="071C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20040" y="82296"/>
            <a:ext cx="438912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b="1" dirty="0">
                <a:solidFill>
                  <a:srgbClr val="D7AB3E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GUIDED WORK TIME</a:t>
            </a:r>
            <a:endParaRPr lang="en-US" sz="650" dirty="0"/>
          </a:p>
        </p:txBody>
      </p:sp>
      <p:sp>
        <p:nvSpPr>
          <p:cNvPr id="4" name="Text 2"/>
          <p:cNvSpPr/>
          <p:nvPr/>
        </p:nvSpPr>
        <p:spPr>
          <a:xfrm>
            <a:off x="320040" y="246888"/>
            <a:ext cx="4572000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70" dirty="0">
                <a:solidFill>
                  <a:srgbClr val="B8C7D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POE Unit 5 • Lesson 5.16</a:t>
            </a:r>
            <a:endParaRPr lang="en-US" sz="47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744200" y="82296"/>
            <a:ext cx="960120" cy="201168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320040" y="685800"/>
            <a:ext cx="106984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8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Build Today’s Capstone Evidence</a:t>
            </a:r>
            <a:endParaRPr lang="en-US" sz="1800" dirty="0"/>
          </a:p>
        </p:txBody>
      </p:sp>
      <p:sp>
        <p:nvSpPr>
          <p:cNvPr id="7" name="Text 4"/>
          <p:cNvSpPr/>
          <p:nvPr/>
        </p:nvSpPr>
        <p:spPr>
          <a:xfrm>
            <a:off x="320040" y="1225296"/>
            <a:ext cx="98755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 this time to make measurable progress on the deliverable.</a:t>
            </a:r>
            <a:endParaRPr lang="en-US" sz="850" dirty="0"/>
          </a:p>
        </p:txBody>
      </p:sp>
      <p:sp>
        <p:nvSpPr>
          <p:cNvPr id="8" name="Shape 5"/>
          <p:cNvSpPr/>
          <p:nvPr/>
        </p:nvSpPr>
        <p:spPr>
          <a:xfrm>
            <a:off x="685800" y="1691640"/>
            <a:ext cx="2926080" cy="2377440"/>
          </a:xfrm>
          <a:prstGeom prst="rect">
            <a:avLst>
              <a:gd name="adj" fmla="val 1923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9" name="Shape 6"/>
          <p:cNvSpPr/>
          <p:nvPr/>
        </p:nvSpPr>
        <p:spPr>
          <a:xfrm>
            <a:off x="685800" y="1691640"/>
            <a:ext cx="54864" cy="2377440"/>
          </a:xfrm>
          <a:prstGeom prst="rect">
            <a:avLst/>
          </a:prstGeom>
          <a:solidFill>
            <a:srgbClr val="D7AB3E"/>
          </a:solidFill>
          <a:ln w="12700">
            <a:solidFill>
              <a:srgbClr val="D7AB3E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850392" y="1837944"/>
            <a:ext cx="26060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Step 1: Set the target</a:t>
            </a:r>
            <a:endParaRPr lang="en-US" sz="750" dirty="0"/>
          </a:p>
        </p:txBody>
      </p:sp>
      <p:sp>
        <p:nvSpPr>
          <p:cNvPr id="11" name="Text 8"/>
          <p:cNvSpPr/>
          <p:nvPr/>
        </p:nvSpPr>
        <p:spPr>
          <a:xfrm>
            <a:off x="886968" y="2194560"/>
            <a:ext cx="2542032" cy="17830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must be completed by the end of today for final documentation package draft?</a:t>
            </a:r>
            <a:endParaRPr lang="en-US" sz="620" dirty="0"/>
          </a:p>
        </p:txBody>
      </p:sp>
      <p:sp>
        <p:nvSpPr>
          <p:cNvPr id="12" name="Shape 9"/>
          <p:cNvSpPr/>
          <p:nvPr/>
        </p:nvSpPr>
        <p:spPr>
          <a:xfrm>
            <a:off x="3794760" y="1691640"/>
            <a:ext cx="2926080" cy="2377440"/>
          </a:xfrm>
          <a:prstGeom prst="rect">
            <a:avLst>
              <a:gd name="adj" fmla="val 1923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3794760" y="1691640"/>
            <a:ext cx="54864" cy="2377440"/>
          </a:xfrm>
          <a:prstGeom prst="rect">
            <a:avLst/>
          </a:prstGeom>
          <a:solidFill>
            <a:srgbClr val="0A5D87"/>
          </a:solidFill>
          <a:ln w="12700">
            <a:solidFill>
              <a:srgbClr val="0A5D87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3959352" y="1837944"/>
            <a:ext cx="26060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Step 2: Create evidence</a:t>
            </a:r>
            <a:endParaRPr lang="en-US" sz="750" dirty="0"/>
          </a:p>
        </p:txBody>
      </p:sp>
      <p:sp>
        <p:nvSpPr>
          <p:cNvPr id="15" name="Text 12"/>
          <p:cNvSpPr/>
          <p:nvPr/>
        </p:nvSpPr>
        <p:spPr>
          <a:xfrm>
            <a:off x="3995928" y="2194560"/>
            <a:ext cx="2542032" cy="17830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Work in sketches, tables, CAD notes, test plans, diagrams, or written explanations as needed.</a:t>
            </a:r>
            <a:endParaRPr lang="en-US" sz="620" dirty="0"/>
          </a:p>
        </p:txBody>
      </p:sp>
      <p:sp>
        <p:nvSpPr>
          <p:cNvPr id="16" name="Shape 13"/>
          <p:cNvSpPr/>
          <p:nvPr/>
        </p:nvSpPr>
        <p:spPr>
          <a:xfrm>
            <a:off x="6903720" y="1691640"/>
            <a:ext cx="2926080" cy="2377440"/>
          </a:xfrm>
          <a:prstGeom prst="rect">
            <a:avLst>
              <a:gd name="adj" fmla="val 1923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6903720" y="1691640"/>
            <a:ext cx="54864" cy="2377440"/>
          </a:xfrm>
          <a:prstGeom prst="rect">
            <a:avLst/>
          </a:prstGeom>
          <a:solidFill>
            <a:srgbClr val="2B9862"/>
          </a:solidFill>
          <a:ln w="12700">
            <a:solidFill>
              <a:srgbClr val="2B9862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7068312" y="1837944"/>
            <a:ext cx="26060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Step 3: Review quality</a:t>
            </a:r>
            <a:endParaRPr lang="en-US" sz="750" dirty="0"/>
          </a:p>
        </p:txBody>
      </p:sp>
      <p:sp>
        <p:nvSpPr>
          <p:cNvPr id="19" name="Text 16"/>
          <p:cNvSpPr/>
          <p:nvPr/>
        </p:nvSpPr>
        <p:spPr>
          <a:xfrm>
            <a:off x="7104888" y="2194560"/>
            <a:ext cx="2542032" cy="17830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Check clarity, labels, units, requirements, risks, and next steps before submission.</a:t>
            </a:r>
            <a:endParaRPr lang="en-US" sz="620" dirty="0"/>
          </a:p>
        </p:txBody>
      </p:sp>
      <p:sp>
        <p:nvSpPr>
          <p:cNvPr id="20" name="Text 17"/>
          <p:cNvSpPr/>
          <p:nvPr/>
        </p:nvSpPr>
        <p:spPr>
          <a:xfrm>
            <a:off x="320040" y="6473952"/>
            <a:ext cx="338328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5</a:t>
            </a:r>
            <a:endParaRPr lang="en-US" sz="460" dirty="0"/>
          </a:p>
        </p:txBody>
      </p:sp>
      <p:sp>
        <p:nvSpPr>
          <p:cNvPr id="21" name="Text 18"/>
          <p:cNvSpPr/>
          <p:nvPr/>
        </p:nvSpPr>
        <p:spPr>
          <a:xfrm>
            <a:off x="11082528" y="6473952"/>
            <a:ext cx="77724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5.16</a:t>
            </a:r>
            <a:endParaRPr lang="en-US" sz="46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F4F8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420624"/>
          </a:xfrm>
          <a:prstGeom prst="rect">
            <a:avLst/>
          </a:prstGeom>
          <a:solidFill>
            <a:srgbClr val="071C31"/>
          </a:solidFill>
          <a:ln w="12700">
            <a:solidFill>
              <a:srgbClr val="071C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20040" y="82296"/>
            <a:ext cx="438912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b="1" dirty="0">
                <a:solidFill>
                  <a:srgbClr val="D7AB3E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TEAM ALIGNMENT</a:t>
            </a:r>
            <a:endParaRPr lang="en-US" sz="650" dirty="0"/>
          </a:p>
        </p:txBody>
      </p:sp>
      <p:sp>
        <p:nvSpPr>
          <p:cNvPr id="4" name="Text 2"/>
          <p:cNvSpPr/>
          <p:nvPr/>
        </p:nvSpPr>
        <p:spPr>
          <a:xfrm>
            <a:off x="320040" y="246888"/>
            <a:ext cx="4572000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70" dirty="0">
                <a:solidFill>
                  <a:srgbClr val="B8C7D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POE Unit 5 • Lesson 5.16</a:t>
            </a:r>
            <a:endParaRPr lang="en-US" sz="47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744200" y="82296"/>
            <a:ext cx="960120" cy="201168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320040" y="685800"/>
            <a:ext cx="106984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8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Individual Accountability in Team Work</a:t>
            </a:r>
            <a:endParaRPr lang="en-US" sz="1800" dirty="0"/>
          </a:p>
        </p:txBody>
      </p:sp>
      <p:sp>
        <p:nvSpPr>
          <p:cNvPr id="7" name="Text 4"/>
          <p:cNvSpPr/>
          <p:nvPr/>
        </p:nvSpPr>
        <p:spPr>
          <a:xfrm>
            <a:off x="320040" y="1225296"/>
            <a:ext cx="98755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Even when the capstone is collaborative, each student should understand the system and evidence.</a:t>
            </a:r>
            <a:endParaRPr lang="en-US" sz="850" dirty="0"/>
          </a:p>
        </p:txBody>
      </p:sp>
      <p:sp>
        <p:nvSpPr>
          <p:cNvPr id="8" name="Shape 5"/>
          <p:cNvSpPr/>
          <p:nvPr/>
        </p:nvSpPr>
        <p:spPr>
          <a:xfrm>
            <a:off x="777240" y="1737360"/>
            <a:ext cx="2971800" cy="2011680"/>
          </a:xfrm>
          <a:prstGeom prst="rect">
            <a:avLst>
              <a:gd name="adj" fmla="val 2273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9" name="Shape 6"/>
          <p:cNvSpPr/>
          <p:nvPr/>
        </p:nvSpPr>
        <p:spPr>
          <a:xfrm>
            <a:off x="777240" y="1737360"/>
            <a:ext cx="54864" cy="2011680"/>
          </a:xfrm>
          <a:prstGeom prst="rect">
            <a:avLst/>
          </a:prstGeom>
          <a:solidFill>
            <a:srgbClr val="0A5D87"/>
          </a:solidFill>
          <a:ln w="12700">
            <a:solidFill>
              <a:srgbClr val="0A5D87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941832" y="1883664"/>
            <a:ext cx="26517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I own</a:t>
            </a:r>
            <a:endParaRPr lang="en-US" sz="750" dirty="0"/>
          </a:p>
        </p:txBody>
      </p:sp>
      <p:sp>
        <p:nvSpPr>
          <p:cNvPr id="11" name="Text 8"/>
          <p:cNvSpPr/>
          <p:nvPr/>
        </p:nvSpPr>
        <p:spPr>
          <a:xfrm>
            <a:off x="978408" y="2240280"/>
            <a:ext cx="2587752" cy="14173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My assigned task</a:t>
            </a:r>
            <a:endParaRPr lang="en-US" sz="620" dirty="0"/>
          </a:p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My documentation</a:t>
            </a:r>
            <a:endParaRPr lang="en-US" sz="620" dirty="0"/>
          </a:p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My evidence</a:t>
            </a:r>
            <a:endParaRPr lang="en-US" sz="620" dirty="0"/>
          </a:p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My explanation</a:t>
            </a:r>
            <a:endParaRPr lang="en-US" sz="620" dirty="0"/>
          </a:p>
        </p:txBody>
      </p:sp>
      <p:sp>
        <p:nvSpPr>
          <p:cNvPr id="12" name="Shape 9"/>
          <p:cNvSpPr/>
          <p:nvPr/>
        </p:nvSpPr>
        <p:spPr>
          <a:xfrm>
            <a:off x="4160520" y="1737360"/>
            <a:ext cx="2971800" cy="2011680"/>
          </a:xfrm>
          <a:prstGeom prst="rect">
            <a:avLst>
              <a:gd name="adj" fmla="val 2273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4160520" y="1737360"/>
            <a:ext cx="54864" cy="2011680"/>
          </a:xfrm>
          <a:prstGeom prst="rect">
            <a:avLst/>
          </a:prstGeom>
          <a:solidFill>
            <a:srgbClr val="D7AB3E"/>
          </a:solidFill>
          <a:ln w="12700">
            <a:solidFill>
              <a:srgbClr val="D7AB3E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4325112" y="1883664"/>
            <a:ext cx="26517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we align</a:t>
            </a:r>
            <a:endParaRPr lang="en-US" sz="750" dirty="0"/>
          </a:p>
        </p:txBody>
      </p:sp>
      <p:sp>
        <p:nvSpPr>
          <p:cNvPr id="15" name="Text 12"/>
          <p:cNvSpPr/>
          <p:nvPr/>
        </p:nvSpPr>
        <p:spPr>
          <a:xfrm>
            <a:off x="4361688" y="2240280"/>
            <a:ext cx="2587752" cy="14173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Requirements</a:t>
            </a:r>
            <a:endParaRPr lang="en-US" sz="620" dirty="0"/>
          </a:p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Subsystem interfaces</a:t>
            </a:r>
            <a:endParaRPr lang="en-US" sz="620" dirty="0"/>
          </a:p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Test plan</a:t>
            </a:r>
            <a:endParaRPr lang="en-US" sz="620" dirty="0"/>
          </a:p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Final claim</a:t>
            </a:r>
            <a:endParaRPr lang="en-US" sz="620" dirty="0"/>
          </a:p>
        </p:txBody>
      </p:sp>
      <p:sp>
        <p:nvSpPr>
          <p:cNvPr id="16" name="Shape 13"/>
          <p:cNvSpPr/>
          <p:nvPr/>
        </p:nvSpPr>
        <p:spPr>
          <a:xfrm>
            <a:off x="7543800" y="1737360"/>
            <a:ext cx="2971800" cy="2011680"/>
          </a:xfrm>
          <a:prstGeom prst="rect">
            <a:avLst>
              <a:gd name="adj" fmla="val 2273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7543800" y="1737360"/>
            <a:ext cx="54864" cy="2011680"/>
          </a:xfrm>
          <a:prstGeom prst="rect">
            <a:avLst/>
          </a:prstGeom>
          <a:solidFill>
            <a:srgbClr val="2B9862"/>
          </a:solidFill>
          <a:ln w="12700">
            <a:solidFill>
              <a:srgbClr val="2B9862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7708392" y="1883664"/>
            <a:ext cx="26517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we defend</a:t>
            </a:r>
            <a:endParaRPr lang="en-US" sz="750" dirty="0"/>
          </a:p>
        </p:txBody>
      </p:sp>
      <p:sp>
        <p:nvSpPr>
          <p:cNvPr id="19" name="Text 16"/>
          <p:cNvSpPr/>
          <p:nvPr/>
        </p:nvSpPr>
        <p:spPr>
          <a:xfrm>
            <a:off x="7744968" y="2240280"/>
            <a:ext cx="2587752" cy="14173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Design decisions</a:t>
            </a:r>
            <a:endParaRPr lang="en-US" sz="620" dirty="0"/>
          </a:p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Performance results</a:t>
            </a:r>
            <a:endParaRPr lang="en-US" sz="620" dirty="0"/>
          </a:p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Trade-offs</a:t>
            </a:r>
            <a:endParaRPr lang="en-US" sz="620" dirty="0"/>
          </a:p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Next improvements</a:t>
            </a:r>
            <a:endParaRPr lang="en-US" sz="620" dirty="0"/>
          </a:p>
        </p:txBody>
      </p:sp>
      <p:sp>
        <p:nvSpPr>
          <p:cNvPr id="20" name="Text 17"/>
          <p:cNvSpPr/>
          <p:nvPr/>
        </p:nvSpPr>
        <p:spPr>
          <a:xfrm>
            <a:off x="320040" y="6473952"/>
            <a:ext cx="338328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5</a:t>
            </a:r>
            <a:endParaRPr lang="en-US" sz="460" dirty="0"/>
          </a:p>
        </p:txBody>
      </p:sp>
      <p:sp>
        <p:nvSpPr>
          <p:cNvPr id="21" name="Text 18"/>
          <p:cNvSpPr/>
          <p:nvPr/>
        </p:nvSpPr>
        <p:spPr>
          <a:xfrm>
            <a:off x="11082528" y="6473952"/>
            <a:ext cx="77724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5.16</a:t>
            </a:r>
            <a:endParaRPr lang="en-US" sz="46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F4F8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420624"/>
          </a:xfrm>
          <a:prstGeom prst="rect">
            <a:avLst/>
          </a:prstGeom>
          <a:solidFill>
            <a:srgbClr val="071C31"/>
          </a:solidFill>
          <a:ln w="12700">
            <a:solidFill>
              <a:srgbClr val="071C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20040" y="82296"/>
            <a:ext cx="438912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b="1" dirty="0">
                <a:solidFill>
                  <a:srgbClr val="D7AB3E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QUICK CHECK</a:t>
            </a:r>
            <a:endParaRPr lang="en-US" sz="650" dirty="0"/>
          </a:p>
        </p:txBody>
      </p:sp>
      <p:sp>
        <p:nvSpPr>
          <p:cNvPr id="4" name="Text 2"/>
          <p:cNvSpPr/>
          <p:nvPr/>
        </p:nvSpPr>
        <p:spPr>
          <a:xfrm>
            <a:off x="320040" y="246888"/>
            <a:ext cx="4572000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70" dirty="0">
                <a:solidFill>
                  <a:srgbClr val="B8C7D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POE Unit 5 • Lesson 5.16</a:t>
            </a:r>
            <a:endParaRPr lang="en-US" sz="47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744200" y="82296"/>
            <a:ext cx="960120" cy="201168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320040" y="685800"/>
            <a:ext cx="106984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8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What Should the Team Do Next?</a:t>
            </a:r>
            <a:endParaRPr lang="en-US" sz="1800" dirty="0"/>
          </a:p>
        </p:txBody>
      </p:sp>
      <p:sp>
        <p:nvSpPr>
          <p:cNvPr id="7" name="Text 4"/>
          <p:cNvSpPr/>
          <p:nvPr/>
        </p:nvSpPr>
        <p:spPr>
          <a:xfrm>
            <a:off x="320040" y="1225296"/>
            <a:ext cx="98755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If your capstone prototype works once but fails twice, what should the team do next?</a:t>
            </a:r>
            <a:endParaRPr lang="en-US" sz="850" dirty="0"/>
          </a:p>
        </p:txBody>
      </p:sp>
      <p:sp>
        <p:nvSpPr>
          <p:cNvPr id="8" name="Shape 5"/>
          <p:cNvSpPr/>
          <p:nvPr/>
        </p:nvSpPr>
        <p:spPr>
          <a:xfrm>
            <a:off x="822960" y="1828800"/>
            <a:ext cx="4480560" cy="658368"/>
          </a:xfrm>
          <a:prstGeom prst="rect">
            <a:avLst/>
          </a:prstGeom>
          <a:solidFill>
            <a:srgbClr val="FFFFFF"/>
          </a:solidFill>
          <a:ln w="12700">
            <a:solidFill>
              <a:srgbClr val="D7E4EF"/>
            </a:solidFill>
            <a:prstDash val="solid"/>
          </a:ln>
        </p:spPr>
      </p:sp>
      <p:sp>
        <p:nvSpPr>
          <p:cNvPr id="9" name="Shape 6"/>
          <p:cNvSpPr/>
          <p:nvPr/>
        </p:nvSpPr>
        <p:spPr>
          <a:xfrm>
            <a:off x="822960" y="1828800"/>
            <a:ext cx="54864" cy="658368"/>
          </a:xfrm>
          <a:prstGeom prst="rect">
            <a:avLst/>
          </a:prstGeom>
          <a:solidFill>
            <a:srgbClr val="B23B3B"/>
          </a:solidFill>
          <a:ln w="12700">
            <a:solidFill>
              <a:srgbClr val="B23B3B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987552" y="1947672"/>
            <a:ext cx="3200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</a:t>
            </a:r>
            <a:endParaRPr lang="en-US" sz="800" dirty="0"/>
          </a:p>
        </p:txBody>
      </p:sp>
      <p:sp>
        <p:nvSpPr>
          <p:cNvPr id="11" name="Text 8"/>
          <p:cNvSpPr/>
          <p:nvPr/>
        </p:nvSpPr>
        <p:spPr>
          <a:xfrm>
            <a:off x="1325880" y="1965960"/>
            <a:ext cx="379476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Ignore the failed trials because one test worked.</a:t>
            </a:r>
            <a:endParaRPr lang="en-US" sz="640" dirty="0"/>
          </a:p>
        </p:txBody>
      </p:sp>
      <p:sp>
        <p:nvSpPr>
          <p:cNvPr id="12" name="Shape 9"/>
          <p:cNvSpPr/>
          <p:nvPr/>
        </p:nvSpPr>
        <p:spPr>
          <a:xfrm>
            <a:off x="6217920" y="1828800"/>
            <a:ext cx="4480560" cy="658368"/>
          </a:xfrm>
          <a:prstGeom prst="rect">
            <a:avLst/>
          </a:prstGeom>
          <a:solidFill>
            <a:srgbClr val="FFFFFF"/>
          </a:solidFill>
          <a:ln w="12700">
            <a:solidFill>
              <a:srgbClr val="D7E4EF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6217920" y="1828800"/>
            <a:ext cx="54864" cy="658368"/>
          </a:xfrm>
          <a:prstGeom prst="rect">
            <a:avLst/>
          </a:prstGeom>
          <a:solidFill>
            <a:srgbClr val="2B9862"/>
          </a:solidFill>
          <a:ln w="12700">
            <a:solidFill>
              <a:srgbClr val="2B9862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6382512" y="1947672"/>
            <a:ext cx="3200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</a:t>
            </a:r>
            <a:endParaRPr lang="en-US" sz="800" dirty="0"/>
          </a:p>
        </p:txBody>
      </p:sp>
      <p:sp>
        <p:nvSpPr>
          <p:cNvPr id="15" name="Text 12"/>
          <p:cNvSpPr/>
          <p:nvPr/>
        </p:nvSpPr>
        <p:spPr>
          <a:xfrm>
            <a:off x="6720840" y="1965960"/>
            <a:ext cx="379476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Record all trials and use the failure pattern to improve the system.</a:t>
            </a:r>
            <a:endParaRPr lang="en-US" sz="640" dirty="0"/>
          </a:p>
        </p:txBody>
      </p:sp>
      <p:sp>
        <p:nvSpPr>
          <p:cNvPr id="16" name="Shape 13"/>
          <p:cNvSpPr/>
          <p:nvPr/>
        </p:nvSpPr>
        <p:spPr>
          <a:xfrm>
            <a:off x="822960" y="2834640"/>
            <a:ext cx="4480560" cy="658368"/>
          </a:xfrm>
          <a:prstGeom prst="rect">
            <a:avLst/>
          </a:prstGeom>
          <a:solidFill>
            <a:srgbClr val="FFFFFF"/>
          </a:solidFill>
          <a:ln w="12700">
            <a:solidFill>
              <a:srgbClr val="D7E4EF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822960" y="2834640"/>
            <a:ext cx="54864" cy="658368"/>
          </a:xfrm>
          <a:prstGeom prst="rect">
            <a:avLst/>
          </a:prstGeom>
          <a:solidFill>
            <a:srgbClr val="B23B3B"/>
          </a:solidFill>
          <a:ln w="12700">
            <a:solidFill>
              <a:srgbClr val="B23B3B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987552" y="2953512"/>
            <a:ext cx="3200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</a:t>
            </a:r>
            <a:endParaRPr lang="en-US" sz="800" dirty="0"/>
          </a:p>
        </p:txBody>
      </p:sp>
      <p:sp>
        <p:nvSpPr>
          <p:cNvPr id="19" name="Text 16"/>
          <p:cNvSpPr/>
          <p:nvPr/>
        </p:nvSpPr>
        <p:spPr>
          <a:xfrm>
            <a:off x="1325880" y="2971800"/>
            <a:ext cx="379476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Only use the best result in the final presentation.</a:t>
            </a:r>
            <a:endParaRPr lang="en-US" sz="640" dirty="0"/>
          </a:p>
        </p:txBody>
      </p:sp>
      <p:sp>
        <p:nvSpPr>
          <p:cNvPr id="20" name="Shape 17"/>
          <p:cNvSpPr/>
          <p:nvPr/>
        </p:nvSpPr>
        <p:spPr>
          <a:xfrm>
            <a:off x="6217920" y="2834640"/>
            <a:ext cx="4480560" cy="658368"/>
          </a:xfrm>
          <a:prstGeom prst="rect">
            <a:avLst/>
          </a:prstGeom>
          <a:solidFill>
            <a:srgbClr val="FFFFFF"/>
          </a:solidFill>
          <a:ln w="12700">
            <a:solidFill>
              <a:srgbClr val="D7E4EF"/>
            </a:solidFill>
            <a:prstDash val="solid"/>
          </a:ln>
        </p:spPr>
      </p:sp>
      <p:sp>
        <p:nvSpPr>
          <p:cNvPr id="21" name="Shape 18"/>
          <p:cNvSpPr/>
          <p:nvPr/>
        </p:nvSpPr>
        <p:spPr>
          <a:xfrm>
            <a:off x="6217920" y="2834640"/>
            <a:ext cx="54864" cy="658368"/>
          </a:xfrm>
          <a:prstGeom prst="rect">
            <a:avLst/>
          </a:prstGeom>
          <a:solidFill>
            <a:srgbClr val="B23B3B"/>
          </a:solidFill>
          <a:ln w="12700">
            <a:solidFill>
              <a:srgbClr val="B23B3B"/>
            </a:solidFill>
            <a:prstDash val="solid"/>
          </a:ln>
        </p:spPr>
      </p:sp>
      <p:sp>
        <p:nvSpPr>
          <p:cNvPr id="22" name="Text 19"/>
          <p:cNvSpPr/>
          <p:nvPr/>
        </p:nvSpPr>
        <p:spPr>
          <a:xfrm>
            <a:off x="6382512" y="2953512"/>
            <a:ext cx="3200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</a:t>
            </a:r>
            <a:endParaRPr lang="en-US" sz="800" dirty="0"/>
          </a:p>
        </p:txBody>
      </p:sp>
      <p:sp>
        <p:nvSpPr>
          <p:cNvPr id="23" name="Text 20"/>
          <p:cNvSpPr/>
          <p:nvPr/>
        </p:nvSpPr>
        <p:spPr>
          <a:xfrm>
            <a:off x="6720840" y="2971800"/>
            <a:ext cx="379476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Stop testing and move to decoration.</a:t>
            </a:r>
            <a:endParaRPr lang="en-US" sz="640" dirty="0"/>
          </a:p>
        </p:txBody>
      </p:sp>
      <p:sp>
        <p:nvSpPr>
          <p:cNvPr id="24" name="Text 21"/>
          <p:cNvSpPr/>
          <p:nvPr/>
        </p:nvSpPr>
        <p:spPr>
          <a:xfrm>
            <a:off x="822960" y="5806440"/>
            <a:ext cx="10515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Vote first. Then reveal the engineering response.</a:t>
            </a:r>
            <a:endParaRPr lang="en-US" sz="750" dirty="0"/>
          </a:p>
        </p:txBody>
      </p:sp>
      <p:sp>
        <p:nvSpPr>
          <p:cNvPr id="25" name="Text 22"/>
          <p:cNvSpPr/>
          <p:nvPr/>
        </p:nvSpPr>
        <p:spPr>
          <a:xfrm>
            <a:off x="320040" y="6473952"/>
            <a:ext cx="338328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5</a:t>
            </a:r>
            <a:endParaRPr lang="en-US" sz="460" dirty="0"/>
          </a:p>
        </p:txBody>
      </p:sp>
      <p:sp>
        <p:nvSpPr>
          <p:cNvPr id="26" name="Text 23"/>
          <p:cNvSpPr/>
          <p:nvPr/>
        </p:nvSpPr>
        <p:spPr>
          <a:xfrm>
            <a:off x="11082528" y="6473952"/>
            <a:ext cx="77724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5.16</a:t>
            </a:r>
            <a:endParaRPr lang="en-US" sz="46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F4F8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420624"/>
          </a:xfrm>
          <a:prstGeom prst="rect">
            <a:avLst/>
          </a:prstGeom>
          <a:solidFill>
            <a:srgbClr val="071C31"/>
          </a:solidFill>
          <a:ln w="12700">
            <a:solidFill>
              <a:srgbClr val="071C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20040" y="82296"/>
            <a:ext cx="438912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b="1" dirty="0">
                <a:solidFill>
                  <a:srgbClr val="D7AB3E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QUICK CHECK REVEAL</a:t>
            </a:r>
            <a:endParaRPr lang="en-US" sz="650" dirty="0"/>
          </a:p>
        </p:txBody>
      </p:sp>
      <p:sp>
        <p:nvSpPr>
          <p:cNvPr id="4" name="Text 2"/>
          <p:cNvSpPr/>
          <p:nvPr/>
        </p:nvSpPr>
        <p:spPr>
          <a:xfrm>
            <a:off x="320040" y="246888"/>
            <a:ext cx="4572000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70" dirty="0">
                <a:solidFill>
                  <a:srgbClr val="B8C7D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POE Unit 5 • Lesson 5.16</a:t>
            </a:r>
            <a:endParaRPr lang="en-US" sz="47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744200" y="82296"/>
            <a:ext cx="960120" cy="201168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320040" y="685800"/>
            <a:ext cx="106984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8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Use Problems as Evidence</a:t>
            </a:r>
            <a:endParaRPr lang="en-US" sz="1800" dirty="0"/>
          </a:p>
        </p:txBody>
      </p:sp>
      <p:sp>
        <p:nvSpPr>
          <p:cNvPr id="7" name="Text 4"/>
          <p:cNvSpPr/>
          <p:nvPr/>
        </p:nvSpPr>
        <p:spPr>
          <a:xfrm>
            <a:off x="320040" y="1225296"/>
            <a:ext cx="98755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Inconsistent results are not something to hide; they are something to investigate.</a:t>
            </a:r>
            <a:endParaRPr lang="en-US" sz="850" dirty="0"/>
          </a:p>
        </p:txBody>
      </p:sp>
      <p:sp>
        <p:nvSpPr>
          <p:cNvPr id="8" name="Shape 5"/>
          <p:cNvSpPr/>
          <p:nvPr/>
        </p:nvSpPr>
        <p:spPr>
          <a:xfrm>
            <a:off x="868680" y="1828800"/>
            <a:ext cx="4480560" cy="1325880"/>
          </a:xfrm>
          <a:prstGeom prst="rect">
            <a:avLst>
              <a:gd name="adj" fmla="val 3448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9" name="Shape 6"/>
          <p:cNvSpPr/>
          <p:nvPr/>
        </p:nvSpPr>
        <p:spPr>
          <a:xfrm>
            <a:off x="868680" y="1828800"/>
            <a:ext cx="54864" cy="1325880"/>
          </a:xfrm>
          <a:prstGeom prst="rect">
            <a:avLst/>
          </a:prstGeom>
          <a:solidFill>
            <a:srgbClr val="2B9862"/>
          </a:solidFill>
          <a:ln w="12700">
            <a:solidFill>
              <a:srgbClr val="2B9862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1033272" y="1975104"/>
            <a:ext cx="41605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Best answer: B</a:t>
            </a:r>
            <a:endParaRPr lang="en-US" sz="750" dirty="0"/>
          </a:p>
        </p:txBody>
      </p:sp>
      <p:sp>
        <p:nvSpPr>
          <p:cNvPr id="11" name="Text 8"/>
          <p:cNvSpPr/>
          <p:nvPr/>
        </p:nvSpPr>
        <p:spPr>
          <a:xfrm>
            <a:off x="1069848" y="2331720"/>
            <a:ext cx="4096512" cy="7315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Record all trials, identify the failure mode, revise the weak subsystem or test setup, and retest before making a final claim.</a:t>
            </a:r>
            <a:endParaRPr lang="en-US" sz="620" dirty="0"/>
          </a:p>
        </p:txBody>
      </p:sp>
      <p:sp>
        <p:nvSpPr>
          <p:cNvPr id="12" name="Shape 9"/>
          <p:cNvSpPr/>
          <p:nvPr/>
        </p:nvSpPr>
        <p:spPr>
          <a:xfrm>
            <a:off x="6035040" y="1828800"/>
            <a:ext cx="4480560" cy="1325880"/>
          </a:xfrm>
          <a:prstGeom prst="rect">
            <a:avLst>
              <a:gd name="adj" fmla="val 3448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6035040" y="1828800"/>
            <a:ext cx="54864" cy="1325880"/>
          </a:xfrm>
          <a:prstGeom prst="rect">
            <a:avLst/>
          </a:prstGeom>
          <a:solidFill>
            <a:srgbClr val="D7AB3E"/>
          </a:solidFill>
          <a:ln w="12700">
            <a:solidFill>
              <a:srgbClr val="D7AB3E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6199632" y="1975104"/>
            <a:ext cx="41605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Engineering habit</a:t>
            </a:r>
            <a:endParaRPr lang="en-US" sz="750" dirty="0"/>
          </a:p>
        </p:txBody>
      </p:sp>
      <p:sp>
        <p:nvSpPr>
          <p:cNvPr id="15" name="Text 12"/>
          <p:cNvSpPr/>
          <p:nvPr/>
        </p:nvSpPr>
        <p:spPr>
          <a:xfrm>
            <a:off x="6236208" y="2331720"/>
            <a:ext cx="4096512" cy="7315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final capstone defense is stronger when it honestly explains problems, evidence, and improvements.</a:t>
            </a:r>
            <a:endParaRPr lang="en-US" sz="620" dirty="0"/>
          </a:p>
        </p:txBody>
      </p:sp>
      <p:sp>
        <p:nvSpPr>
          <p:cNvPr id="16" name="Text 13"/>
          <p:cNvSpPr/>
          <p:nvPr/>
        </p:nvSpPr>
        <p:spPr>
          <a:xfrm>
            <a:off x="822960" y="5806440"/>
            <a:ext cx="10515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good engineering story includes what changed and why it changed.</a:t>
            </a:r>
            <a:endParaRPr lang="en-US" sz="750" dirty="0"/>
          </a:p>
        </p:txBody>
      </p:sp>
      <p:sp>
        <p:nvSpPr>
          <p:cNvPr id="17" name="Text 14"/>
          <p:cNvSpPr/>
          <p:nvPr/>
        </p:nvSpPr>
        <p:spPr>
          <a:xfrm>
            <a:off x="320040" y="6473952"/>
            <a:ext cx="338328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5</a:t>
            </a:r>
            <a:endParaRPr lang="en-US" sz="460" dirty="0"/>
          </a:p>
        </p:txBody>
      </p:sp>
      <p:sp>
        <p:nvSpPr>
          <p:cNvPr id="18" name="Text 15"/>
          <p:cNvSpPr/>
          <p:nvPr/>
        </p:nvSpPr>
        <p:spPr>
          <a:xfrm>
            <a:off x="11082528" y="6473952"/>
            <a:ext cx="77724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5.16</a:t>
            </a:r>
            <a:endParaRPr lang="en-US" sz="46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F4F8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420624"/>
          </a:xfrm>
          <a:prstGeom prst="rect">
            <a:avLst/>
          </a:prstGeom>
          <a:solidFill>
            <a:srgbClr val="071C31"/>
          </a:solidFill>
          <a:ln w="12700">
            <a:solidFill>
              <a:srgbClr val="071C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20040" y="82296"/>
            <a:ext cx="438912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b="1" dirty="0">
                <a:solidFill>
                  <a:srgbClr val="D7AB3E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MISSION DEBRIEF</a:t>
            </a:r>
            <a:endParaRPr lang="en-US" sz="650" dirty="0"/>
          </a:p>
        </p:txBody>
      </p:sp>
      <p:sp>
        <p:nvSpPr>
          <p:cNvPr id="4" name="Text 2"/>
          <p:cNvSpPr/>
          <p:nvPr/>
        </p:nvSpPr>
        <p:spPr>
          <a:xfrm>
            <a:off x="320040" y="246888"/>
            <a:ext cx="4572000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70" dirty="0">
                <a:solidFill>
                  <a:srgbClr val="B8C7D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POE Unit 5 • Lesson 5.16</a:t>
            </a:r>
            <a:endParaRPr lang="en-US" sz="47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744200" y="82296"/>
            <a:ext cx="960120" cy="201168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320040" y="685800"/>
            <a:ext cx="106984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8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Exit Ticket</a:t>
            </a:r>
            <a:endParaRPr lang="en-US" sz="1800" dirty="0"/>
          </a:p>
        </p:txBody>
      </p:sp>
      <p:sp>
        <p:nvSpPr>
          <p:cNvPr id="7" name="Text 4"/>
          <p:cNvSpPr/>
          <p:nvPr/>
        </p:nvSpPr>
        <p:spPr>
          <a:xfrm>
            <a:off x="320040" y="1225296"/>
            <a:ext cx="98755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Show that today’s work moved your capstone forward.</a:t>
            </a:r>
            <a:endParaRPr lang="en-US" sz="850" dirty="0"/>
          </a:p>
        </p:txBody>
      </p:sp>
      <p:sp>
        <p:nvSpPr>
          <p:cNvPr id="8" name="Shape 5"/>
          <p:cNvSpPr/>
          <p:nvPr/>
        </p:nvSpPr>
        <p:spPr>
          <a:xfrm>
            <a:off x="731520" y="1737360"/>
            <a:ext cx="3017520" cy="2103120"/>
          </a:xfrm>
          <a:prstGeom prst="rect">
            <a:avLst>
              <a:gd name="adj" fmla="val 2174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9" name="Shape 6"/>
          <p:cNvSpPr/>
          <p:nvPr/>
        </p:nvSpPr>
        <p:spPr>
          <a:xfrm>
            <a:off x="731520" y="1737360"/>
            <a:ext cx="54864" cy="2103120"/>
          </a:xfrm>
          <a:prstGeom prst="rect">
            <a:avLst/>
          </a:prstGeom>
          <a:solidFill>
            <a:srgbClr val="D7AB3E"/>
          </a:solidFill>
          <a:ln w="12700">
            <a:solidFill>
              <a:srgbClr val="D7AB3E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896112" y="1883664"/>
            <a:ext cx="26974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</a:t>
            </a:r>
            <a:endParaRPr lang="en-US" sz="750" dirty="0"/>
          </a:p>
        </p:txBody>
      </p:sp>
      <p:sp>
        <p:nvSpPr>
          <p:cNvPr id="11" name="Text 8"/>
          <p:cNvSpPr/>
          <p:nvPr/>
        </p:nvSpPr>
        <p:spPr>
          <a:xfrm>
            <a:off x="932688" y="2240280"/>
            <a:ext cx="2633472" cy="15087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did you complete or improve today?</a:t>
            </a:r>
            <a:endParaRPr lang="en-US" sz="620" dirty="0"/>
          </a:p>
        </p:txBody>
      </p:sp>
      <p:sp>
        <p:nvSpPr>
          <p:cNvPr id="12" name="Shape 9"/>
          <p:cNvSpPr/>
          <p:nvPr/>
        </p:nvSpPr>
        <p:spPr>
          <a:xfrm>
            <a:off x="4160520" y="1737360"/>
            <a:ext cx="3017520" cy="2103120"/>
          </a:xfrm>
          <a:prstGeom prst="rect">
            <a:avLst>
              <a:gd name="adj" fmla="val 2174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4160520" y="1737360"/>
            <a:ext cx="54864" cy="2103120"/>
          </a:xfrm>
          <a:prstGeom prst="rect">
            <a:avLst/>
          </a:prstGeom>
          <a:solidFill>
            <a:srgbClr val="0A5D87"/>
          </a:solidFill>
          <a:ln w="12700">
            <a:solidFill>
              <a:srgbClr val="0A5D87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4325112" y="1883664"/>
            <a:ext cx="26974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</a:t>
            </a:r>
            <a:endParaRPr lang="en-US" sz="750" dirty="0"/>
          </a:p>
        </p:txBody>
      </p:sp>
      <p:sp>
        <p:nvSpPr>
          <p:cNvPr id="15" name="Text 12"/>
          <p:cNvSpPr/>
          <p:nvPr/>
        </p:nvSpPr>
        <p:spPr>
          <a:xfrm>
            <a:off x="4361688" y="2240280"/>
            <a:ext cx="2633472" cy="15087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evidence or reasoning supports that work?</a:t>
            </a:r>
            <a:endParaRPr lang="en-US" sz="620" dirty="0"/>
          </a:p>
        </p:txBody>
      </p:sp>
      <p:sp>
        <p:nvSpPr>
          <p:cNvPr id="16" name="Shape 13"/>
          <p:cNvSpPr/>
          <p:nvPr/>
        </p:nvSpPr>
        <p:spPr>
          <a:xfrm>
            <a:off x="7589520" y="1737360"/>
            <a:ext cx="3017520" cy="2103120"/>
          </a:xfrm>
          <a:prstGeom prst="rect">
            <a:avLst>
              <a:gd name="adj" fmla="val 2174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7589520" y="1737360"/>
            <a:ext cx="54864" cy="2103120"/>
          </a:xfrm>
          <a:prstGeom prst="rect">
            <a:avLst/>
          </a:prstGeom>
          <a:solidFill>
            <a:srgbClr val="2B9862"/>
          </a:solidFill>
          <a:ln w="12700">
            <a:solidFill>
              <a:srgbClr val="2B9862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7754112" y="1883664"/>
            <a:ext cx="26974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</a:t>
            </a:r>
            <a:endParaRPr lang="en-US" sz="750" dirty="0"/>
          </a:p>
        </p:txBody>
      </p:sp>
      <p:sp>
        <p:nvSpPr>
          <p:cNvPr id="19" name="Text 16"/>
          <p:cNvSpPr/>
          <p:nvPr/>
        </p:nvSpPr>
        <p:spPr>
          <a:xfrm>
            <a:off x="7790688" y="2240280"/>
            <a:ext cx="2633472" cy="15087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is the next risk, question, or action?</a:t>
            </a:r>
            <a:endParaRPr lang="en-US" sz="620" dirty="0"/>
          </a:p>
        </p:txBody>
      </p:sp>
      <p:sp>
        <p:nvSpPr>
          <p:cNvPr id="20" name="Text 17"/>
          <p:cNvSpPr/>
          <p:nvPr/>
        </p:nvSpPr>
        <p:spPr>
          <a:xfrm>
            <a:off x="822960" y="5806440"/>
            <a:ext cx="10515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Next mission: Lesson 5.17</a:t>
            </a:r>
            <a:endParaRPr lang="en-US" sz="750" dirty="0"/>
          </a:p>
        </p:txBody>
      </p:sp>
      <p:sp>
        <p:nvSpPr>
          <p:cNvPr id="21" name="Text 18"/>
          <p:cNvSpPr/>
          <p:nvPr/>
        </p:nvSpPr>
        <p:spPr>
          <a:xfrm>
            <a:off x="320040" y="6473952"/>
            <a:ext cx="338328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5</a:t>
            </a:r>
            <a:endParaRPr lang="en-US" sz="460" dirty="0"/>
          </a:p>
        </p:txBody>
      </p:sp>
      <p:sp>
        <p:nvSpPr>
          <p:cNvPr id="22" name="Text 19"/>
          <p:cNvSpPr/>
          <p:nvPr/>
        </p:nvSpPr>
        <p:spPr>
          <a:xfrm>
            <a:off x="11082528" y="6473952"/>
            <a:ext cx="77724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5.16</a:t>
            </a:r>
            <a:endParaRPr lang="en-US" sz="46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071C3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685800"/>
            <a:ext cx="41148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20" b="1" dirty="0">
                <a:solidFill>
                  <a:srgbClr val="D7AB3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CAPSTONE CARRY-FORWARD</a:t>
            </a:r>
            <a:endParaRPr lang="en-US" sz="620" dirty="0"/>
          </a:p>
        </p:txBody>
      </p:sp>
      <p:sp>
        <p:nvSpPr>
          <p:cNvPr id="3" name="Text 1"/>
          <p:cNvSpPr/>
          <p:nvPr/>
        </p:nvSpPr>
        <p:spPr>
          <a:xfrm>
            <a:off x="548640" y="1051560"/>
            <a:ext cx="713232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1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Your final design is only as strong as the evidence you can explain.</a:t>
            </a:r>
            <a:endParaRPr lang="en-US" sz="2100" dirty="0"/>
          </a:p>
        </p:txBody>
      </p:sp>
      <p:sp>
        <p:nvSpPr>
          <p:cNvPr id="4" name="Shape 2"/>
          <p:cNvSpPr/>
          <p:nvPr/>
        </p:nvSpPr>
        <p:spPr>
          <a:xfrm>
            <a:off x="594360" y="2743200"/>
            <a:ext cx="2743200" cy="1188720"/>
          </a:xfrm>
          <a:prstGeom prst="rect">
            <a:avLst>
              <a:gd name="adj" fmla="val 3846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594360" y="2743200"/>
            <a:ext cx="54864" cy="1188720"/>
          </a:xfrm>
          <a:prstGeom prst="rect">
            <a:avLst/>
          </a:prstGeom>
          <a:solidFill>
            <a:srgbClr val="D7AB3E"/>
          </a:solidFill>
          <a:ln w="12700">
            <a:solidFill>
              <a:srgbClr val="D7AB3E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758952" y="2889504"/>
            <a:ext cx="24231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Document</a:t>
            </a:r>
            <a:endParaRPr lang="en-US" sz="750" dirty="0"/>
          </a:p>
        </p:txBody>
      </p:sp>
      <p:sp>
        <p:nvSpPr>
          <p:cNvPr id="7" name="Text 5"/>
          <p:cNvSpPr/>
          <p:nvPr/>
        </p:nvSpPr>
        <p:spPr>
          <a:xfrm>
            <a:off x="795528" y="3246120"/>
            <a:ext cx="2359152" cy="5943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Capture the work clearly.</a:t>
            </a:r>
            <a:endParaRPr lang="en-US" sz="620" dirty="0"/>
          </a:p>
        </p:txBody>
      </p:sp>
      <p:sp>
        <p:nvSpPr>
          <p:cNvPr id="8" name="Shape 6"/>
          <p:cNvSpPr/>
          <p:nvPr/>
        </p:nvSpPr>
        <p:spPr>
          <a:xfrm>
            <a:off x="3657600" y="2743200"/>
            <a:ext cx="2743200" cy="1188720"/>
          </a:xfrm>
          <a:prstGeom prst="rect">
            <a:avLst>
              <a:gd name="adj" fmla="val 3846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3657600" y="2743200"/>
            <a:ext cx="54864" cy="1188720"/>
          </a:xfrm>
          <a:prstGeom prst="rect">
            <a:avLst/>
          </a:prstGeom>
          <a:solidFill>
            <a:srgbClr val="0A5D87"/>
          </a:solidFill>
          <a:ln w="12700">
            <a:solidFill>
              <a:srgbClr val="0A5D87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3822192" y="2889504"/>
            <a:ext cx="24231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Test</a:t>
            </a:r>
            <a:endParaRPr lang="en-US" sz="750" dirty="0"/>
          </a:p>
        </p:txBody>
      </p:sp>
      <p:sp>
        <p:nvSpPr>
          <p:cNvPr id="11" name="Text 9"/>
          <p:cNvSpPr/>
          <p:nvPr/>
        </p:nvSpPr>
        <p:spPr>
          <a:xfrm>
            <a:off x="3858768" y="3246120"/>
            <a:ext cx="2359152" cy="5943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Collect evidence honestly.</a:t>
            </a:r>
            <a:endParaRPr lang="en-US" sz="620" dirty="0"/>
          </a:p>
        </p:txBody>
      </p:sp>
      <p:sp>
        <p:nvSpPr>
          <p:cNvPr id="12" name="Shape 10"/>
          <p:cNvSpPr/>
          <p:nvPr/>
        </p:nvSpPr>
        <p:spPr>
          <a:xfrm>
            <a:off x="6720840" y="2743200"/>
            <a:ext cx="2743200" cy="1188720"/>
          </a:xfrm>
          <a:prstGeom prst="rect">
            <a:avLst>
              <a:gd name="adj" fmla="val 3846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6720840" y="2743200"/>
            <a:ext cx="54864" cy="1188720"/>
          </a:xfrm>
          <a:prstGeom prst="rect">
            <a:avLst/>
          </a:prstGeom>
          <a:solidFill>
            <a:srgbClr val="2B9862"/>
          </a:solidFill>
          <a:ln w="12700">
            <a:solidFill>
              <a:srgbClr val="2B9862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6885432" y="2889504"/>
            <a:ext cx="24231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Defend</a:t>
            </a:r>
            <a:endParaRPr lang="en-US" sz="750" dirty="0"/>
          </a:p>
        </p:txBody>
      </p:sp>
      <p:sp>
        <p:nvSpPr>
          <p:cNvPr id="15" name="Text 13"/>
          <p:cNvSpPr/>
          <p:nvPr/>
        </p:nvSpPr>
        <p:spPr>
          <a:xfrm>
            <a:off x="6922008" y="3246120"/>
            <a:ext cx="2359152" cy="5943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Connect decisions to proof.</a:t>
            </a:r>
            <a:endParaRPr lang="en-US" sz="620" dirty="0"/>
          </a:p>
        </p:txBody>
      </p:sp>
      <p:pic>
        <p:nvPicPr>
          <p:cNvPr id="16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921240" y="5989320"/>
            <a:ext cx="1143000" cy="256032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4F8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420624"/>
          </a:xfrm>
          <a:prstGeom prst="rect">
            <a:avLst/>
          </a:prstGeom>
          <a:solidFill>
            <a:srgbClr val="071C31"/>
          </a:solidFill>
          <a:ln w="12700">
            <a:solidFill>
              <a:srgbClr val="071C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20040" y="82296"/>
            <a:ext cx="438912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b="1" dirty="0">
                <a:solidFill>
                  <a:srgbClr val="D7AB3E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CAPSTONE BRIEFING</a:t>
            </a:r>
            <a:endParaRPr lang="en-US" sz="650" dirty="0"/>
          </a:p>
        </p:txBody>
      </p:sp>
      <p:sp>
        <p:nvSpPr>
          <p:cNvPr id="4" name="Text 2"/>
          <p:cNvSpPr/>
          <p:nvPr/>
        </p:nvSpPr>
        <p:spPr>
          <a:xfrm>
            <a:off x="320040" y="246888"/>
            <a:ext cx="4572000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70" dirty="0">
                <a:solidFill>
                  <a:srgbClr val="B8C7D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POE Unit 5 • Lesson 5.16</a:t>
            </a:r>
            <a:endParaRPr lang="en-US" sz="47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744200" y="82296"/>
            <a:ext cx="960120" cy="201168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320040" y="685800"/>
            <a:ext cx="106984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8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45-Minute Flight Plan</a:t>
            </a:r>
            <a:endParaRPr lang="en-US" sz="1800" dirty="0"/>
          </a:p>
        </p:txBody>
      </p:sp>
      <p:sp>
        <p:nvSpPr>
          <p:cNvPr id="7" name="Text 4"/>
          <p:cNvSpPr/>
          <p:nvPr/>
        </p:nvSpPr>
        <p:spPr>
          <a:xfrm>
            <a:off x="320040" y="1225296"/>
            <a:ext cx="98755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full lesson to move the capstone from idea to defensible engineering evidence.</a:t>
            </a:r>
            <a:endParaRPr lang="en-US" sz="850" dirty="0"/>
          </a:p>
        </p:txBody>
      </p:sp>
      <p:sp>
        <p:nvSpPr>
          <p:cNvPr id="8" name="Shape 5"/>
          <p:cNvSpPr/>
          <p:nvPr/>
        </p:nvSpPr>
        <p:spPr>
          <a:xfrm>
            <a:off x="548640" y="1691640"/>
            <a:ext cx="2423160" cy="1828800"/>
          </a:xfrm>
          <a:prstGeom prst="rect">
            <a:avLst>
              <a:gd name="adj" fmla="val 2500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9" name="Shape 6"/>
          <p:cNvSpPr/>
          <p:nvPr/>
        </p:nvSpPr>
        <p:spPr>
          <a:xfrm>
            <a:off x="548640" y="1691640"/>
            <a:ext cx="54864" cy="1828800"/>
          </a:xfrm>
          <a:prstGeom prst="rect">
            <a:avLst/>
          </a:prstGeom>
          <a:solidFill>
            <a:srgbClr val="D7AB3E"/>
          </a:solidFill>
          <a:ln w="12700">
            <a:solidFill>
              <a:srgbClr val="D7AB3E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713232" y="1837944"/>
            <a:ext cx="21031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Learning target</a:t>
            </a:r>
            <a:endParaRPr lang="en-US" sz="750" dirty="0"/>
          </a:p>
        </p:txBody>
      </p:sp>
      <p:sp>
        <p:nvSpPr>
          <p:cNvPr id="11" name="Text 8"/>
          <p:cNvSpPr/>
          <p:nvPr/>
        </p:nvSpPr>
        <p:spPr>
          <a:xfrm>
            <a:off x="749808" y="2194560"/>
            <a:ext cx="2039112" cy="123444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 can assemble a complete engineering documentation package that explains the final design and evidence.</a:t>
            </a:r>
            <a:endParaRPr lang="en-US" sz="620" dirty="0"/>
          </a:p>
        </p:txBody>
      </p:sp>
      <p:sp>
        <p:nvSpPr>
          <p:cNvPr id="12" name="Shape 9"/>
          <p:cNvSpPr/>
          <p:nvPr/>
        </p:nvSpPr>
        <p:spPr>
          <a:xfrm>
            <a:off x="3246120" y="1691640"/>
            <a:ext cx="2423160" cy="1828800"/>
          </a:xfrm>
          <a:prstGeom prst="rect">
            <a:avLst>
              <a:gd name="adj" fmla="val 2500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3246120" y="1691640"/>
            <a:ext cx="54864" cy="1828800"/>
          </a:xfrm>
          <a:prstGeom prst="rect">
            <a:avLst/>
          </a:prstGeom>
          <a:solidFill>
            <a:srgbClr val="2B9862"/>
          </a:solidFill>
          <a:ln w="12700">
            <a:solidFill>
              <a:srgbClr val="2B9862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3410712" y="1837944"/>
            <a:ext cx="21031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Success looks like…</a:t>
            </a:r>
            <a:endParaRPr lang="en-US" sz="750" dirty="0"/>
          </a:p>
        </p:txBody>
      </p:sp>
      <p:sp>
        <p:nvSpPr>
          <p:cNvPr id="15" name="Text 12"/>
          <p:cNvSpPr/>
          <p:nvPr/>
        </p:nvSpPr>
        <p:spPr>
          <a:xfrm>
            <a:off x="3447288" y="2194560"/>
            <a:ext cx="2039112" cy="123444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You can explain how today's capstone artifact supports a clear requirement, design decision, or final defense.</a:t>
            </a:r>
            <a:endParaRPr lang="en-US" sz="620" dirty="0"/>
          </a:p>
        </p:txBody>
      </p:sp>
      <p:sp>
        <p:nvSpPr>
          <p:cNvPr id="16" name="Shape 13"/>
          <p:cNvSpPr/>
          <p:nvPr/>
        </p:nvSpPr>
        <p:spPr>
          <a:xfrm>
            <a:off x="5943600" y="1691640"/>
            <a:ext cx="2926080" cy="2560320"/>
          </a:xfrm>
          <a:prstGeom prst="rect">
            <a:avLst>
              <a:gd name="adj" fmla="val 1786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5943600" y="1691640"/>
            <a:ext cx="54864" cy="2560320"/>
          </a:xfrm>
          <a:prstGeom prst="rect">
            <a:avLst/>
          </a:prstGeom>
          <a:solidFill>
            <a:srgbClr val="0A5D87"/>
          </a:solidFill>
          <a:ln w="12700">
            <a:solidFill>
              <a:srgbClr val="0A5D87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6108192" y="1837944"/>
            <a:ext cx="26060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Agenda + pacing</a:t>
            </a:r>
            <a:endParaRPr lang="en-US" sz="750" dirty="0"/>
          </a:p>
        </p:txBody>
      </p:sp>
      <p:sp>
        <p:nvSpPr>
          <p:cNvPr id="19" name="Text 16"/>
          <p:cNvSpPr/>
          <p:nvPr/>
        </p:nvSpPr>
        <p:spPr>
          <a:xfrm>
            <a:off x="6144768" y="2194560"/>
            <a:ext cx="2542032" cy="19659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Opening prompt</a:t>
            </a:r>
            <a:endParaRPr lang="en-US" sz="620" dirty="0"/>
          </a:p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Capstone connection</a:t>
            </a:r>
            <a:endParaRPr lang="en-US" sz="620" dirty="0"/>
          </a:p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Interactive vote</a:t>
            </a:r>
            <a:endParaRPr lang="en-US" sz="620" dirty="0"/>
          </a:p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Guided work time</a:t>
            </a:r>
            <a:endParaRPr lang="en-US" sz="620" dirty="0"/>
          </a:p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Evidence check</a:t>
            </a:r>
            <a:endParaRPr lang="en-US" sz="620" dirty="0"/>
          </a:p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Exit debrief</a:t>
            </a:r>
            <a:endParaRPr lang="en-US" sz="620" dirty="0"/>
          </a:p>
        </p:txBody>
      </p:sp>
      <p:sp>
        <p:nvSpPr>
          <p:cNvPr id="20" name="Text 17"/>
          <p:cNvSpPr/>
          <p:nvPr/>
        </p:nvSpPr>
        <p:spPr>
          <a:xfrm>
            <a:off x="822960" y="5806440"/>
            <a:ext cx="10515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Today's deliverable: Final documentation package draft.</a:t>
            </a:r>
            <a:endParaRPr lang="en-US" sz="750" dirty="0"/>
          </a:p>
        </p:txBody>
      </p:sp>
      <p:sp>
        <p:nvSpPr>
          <p:cNvPr id="21" name="Text 18"/>
          <p:cNvSpPr/>
          <p:nvPr/>
        </p:nvSpPr>
        <p:spPr>
          <a:xfrm>
            <a:off x="320040" y="6473952"/>
            <a:ext cx="338328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5</a:t>
            </a:r>
            <a:endParaRPr lang="en-US" sz="460" dirty="0"/>
          </a:p>
        </p:txBody>
      </p:sp>
      <p:sp>
        <p:nvSpPr>
          <p:cNvPr id="22" name="Text 19"/>
          <p:cNvSpPr/>
          <p:nvPr/>
        </p:nvSpPr>
        <p:spPr>
          <a:xfrm>
            <a:off x="11082528" y="6473952"/>
            <a:ext cx="77724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5.16</a:t>
            </a:r>
            <a:endParaRPr lang="en-US" sz="46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4F8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420624"/>
          </a:xfrm>
          <a:prstGeom prst="rect">
            <a:avLst/>
          </a:prstGeom>
          <a:solidFill>
            <a:srgbClr val="071C31"/>
          </a:solidFill>
          <a:ln w="12700">
            <a:solidFill>
              <a:srgbClr val="071C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20040" y="82296"/>
            <a:ext cx="438912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b="1" dirty="0">
                <a:solidFill>
                  <a:srgbClr val="D7AB3E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OPENING PROMPT</a:t>
            </a:r>
            <a:endParaRPr lang="en-US" sz="650" dirty="0"/>
          </a:p>
        </p:txBody>
      </p:sp>
      <p:sp>
        <p:nvSpPr>
          <p:cNvPr id="4" name="Text 2"/>
          <p:cNvSpPr/>
          <p:nvPr/>
        </p:nvSpPr>
        <p:spPr>
          <a:xfrm>
            <a:off x="320040" y="246888"/>
            <a:ext cx="4572000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70" dirty="0">
                <a:solidFill>
                  <a:srgbClr val="B8C7D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POE Unit 5 • Lesson 5.16</a:t>
            </a:r>
            <a:endParaRPr lang="en-US" sz="47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744200" y="82296"/>
            <a:ext cx="960120" cy="201168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320040" y="685800"/>
            <a:ext cx="106984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8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How does documentation package move the capstone from idea to defensible engineering solution?</a:t>
            </a:r>
            <a:endParaRPr lang="en-US" sz="1800" dirty="0"/>
          </a:p>
        </p:txBody>
      </p:sp>
      <p:sp>
        <p:nvSpPr>
          <p:cNvPr id="7" name="Text 4"/>
          <p:cNvSpPr/>
          <p:nvPr/>
        </p:nvSpPr>
        <p:spPr>
          <a:xfrm>
            <a:off x="320040" y="1225296"/>
            <a:ext cx="98755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 this as a quick class discussion while students open notebooks and project files.</a:t>
            </a:r>
            <a:endParaRPr lang="en-US" sz="850" dirty="0"/>
          </a:p>
        </p:txBody>
      </p:sp>
      <p:sp>
        <p:nvSpPr>
          <p:cNvPr id="8" name="Shape 5"/>
          <p:cNvSpPr/>
          <p:nvPr/>
        </p:nvSpPr>
        <p:spPr>
          <a:xfrm>
            <a:off x="822960" y="1828800"/>
            <a:ext cx="4572000" cy="1188720"/>
          </a:xfrm>
          <a:prstGeom prst="rect">
            <a:avLst>
              <a:gd name="adj" fmla="val 3846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9" name="Shape 6"/>
          <p:cNvSpPr/>
          <p:nvPr/>
        </p:nvSpPr>
        <p:spPr>
          <a:xfrm>
            <a:off x="822960" y="1828800"/>
            <a:ext cx="54864" cy="1188720"/>
          </a:xfrm>
          <a:prstGeom prst="rect">
            <a:avLst/>
          </a:prstGeom>
          <a:solidFill>
            <a:srgbClr val="D7AB3E"/>
          </a:solidFill>
          <a:ln w="12700">
            <a:solidFill>
              <a:srgbClr val="D7AB3E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987552" y="1975104"/>
            <a:ext cx="42519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Think first</a:t>
            </a:r>
            <a:endParaRPr lang="en-US" sz="750" dirty="0"/>
          </a:p>
        </p:txBody>
      </p:sp>
      <p:sp>
        <p:nvSpPr>
          <p:cNvPr id="11" name="Text 8"/>
          <p:cNvSpPr/>
          <p:nvPr/>
        </p:nvSpPr>
        <p:spPr>
          <a:xfrm>
            <a:off x="1024128" y="2331720"/>
            <a:ext cx="4187952" cy="5943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Identify one decision, artifact, or piece of evidence that today’s work should produce.</a:t>
            </a:r>
            <a:endParaRPr lang="en-US" sz="620" dirty="0"/>
          </a:p>
        </p:txBody>
      </p:sp>
      <p:sp>
        <p:nvSpPr>
          <p:cNvPr id="12" name="Shape 9"/>
          <p:cNvSpPr/>
          <p:nvPr/>
        </p:nvSpPr>
        <p:spPr>
          <a:xfrm>
            <a:off x="6400800" y="1828800"/>
            <a:ext cx="3840480" cy="1188720"/>
          </a:xfrm>
          <a:prstGeom prst="rect">
            <a:avLst>
              <a:gd name="adj" fmla="val 3846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6400800" y="1828800"/>
            <a:ext cx="54864" cy="1188720"/>
          </a:xfrm>
          <a:prstGeom prst="rect">
            <a:avLst/>
          </a:prstGeom>
          <a:solidFill>
            <a:srgbClr val="0A5D87"/>
          </a:solidFill>
          <a:ln w="12700">
            <a:solidFill>
              <a:srgbClr val="0A5D87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6565392" y="1975104"/>
            <a:ext cx="35204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Quick class share</a:t>
            </a:r>
            <a:endParaRPr lang="en-US" sz="750" dirty="0"/>
          </a:p>
        </p:txBody>
      </p:sp>
      <p:sp>
        <p:nvSpPr>
          <p:cNvPr id="15" name="Text 12"/>
          <p:cNvSpPr/>
          <p:nvPr/>
        </p:nvSpPr>
        <p:spPr>
          <a:xfrm>
            <a:off x="6601968" y="2331720"/>
            <a:ext cx="3456432" cy="5943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Share one short answer. Try to name a requirement, subsystem, test, data source, or design decision.</a:t>
            </a:r>
            <a:endParaRPr lang="en-US" sz="620" dirty="0"/>
          </a:p>
        </p:txBody>
      </p:sp>
      <p:sp>
        <p:nvSpPr>
          <p:cNvPr id="16" name="Text 13"/>
          <p:cNvSpPr/>
          <p:nvPr/>
        </p:nvSpPr>
        <p:spPr>
          <a:xfrm>
            <a:off x="822960" y="5806440"/>
            <a:ext cx="10515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We will connect your answers to the capstone workflow on the next slide.</a:t>
            </a:r>
            <a:endParaRPr lang="en-US" sz="750" dirty="0"/>
          </a:p>
        </p:txBody>
      </p:sp>
      <p:sp>
        <p:nvSpPr>
          <p:cNvPr id="17" name="Text 14"/>
          <p:cNvSpPr/>
          <p:nvPr/>
        </p:nvSpPr>
        <p:spPr>
          <a:xfrm>
            <a:off x="320040" y="6473952"/>
            <a:ext cx="338328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5</a:t>
            </a:r>
            <a:endParaRPr lang="en-US" sz="460" dirty="0"/>
          </a:p>
        </p:txBody>
      </p:sp>
      <p:sp>
        <p:nvSpPr>
          <p:cNvPr id="18" name="Text 15"/>
          <p:cNvSpPr/>
          <p:nvPr/>
        </p:nvSpPr>
        <p:spPr>
          <a:xfrm>
            <a:off x="11082528" y="6473952"/>
            <a:ext cx="77724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5.16</a:t>
            </a:r>
            <a:endParaRPr lang="en-US" sz="46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4F8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420624"/>
          </a:xfrm>
          <a:prstGeom prst="rect">
            <a:avLst/>
          </a:prstGeom>
          <a:solidFill>
            <a:srgbClr val="071C31"/>
          </a:solidFill>
          <a:ln w="12700">
            <a:solidFill>
              <a:srgbClr val="071C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20040" y="82296"/>
            <a:ext cx="438912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b="1" dirty="0">
                <a:solidFill>
                  <a:srgbClr val="D7AB3E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CAPSTONE WORKFLOW</a:t>
            </a:r>
            <a:endParaRPr lang="en-US" sz="650" dirty="0"/>
          </a:p>
        </p:txBody>
      </p:sp>
      <p:sp>
        <p:nvSpPr>
          <p:cNvPr id="4" name="Text 2"/>
          <p:cNvSpPr/>
          <p:nvPr/>
        </p:nvSpPr>
        <p:spPr>
          <a:xfrm>
            <a:off x="320040" y="246888"/>
            <a:ext cx="4572000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70" dirty="0">
                <a:solidFill>
                  <a:srgbClr val="B8C7D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POE Unit 5 • Lesson 5.16</a:t>
            </a:r>
            <a:endParaRPr lang="en-US" sz="47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744200" y="82296"/>
            <a:ext cx="960120" cy="201168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320040" y="685800"/>
            <a:ext cx="106984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8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Where Today Fits</a:t>
            </a:r>
            <a:endParaRPr lang="en-US" sz="1800" dirty="0"/>
          </a:p>
        </p:txBody>
      </p:sp>
      <p:sp>
        <p:nvSpPr>
          <p:cNvPr id="7" name="Text 4"/>
          <p:cNvSpPr/>
          <p:nvPr/>
        </p:nvSpPr>
        <p:spPr>
          <a:xfrm>
            <a:off x="320040" y="1225296"/>
            <a:ext cx="98755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Each capstone lesson builds one piece of the final design defense.</a:t>
            </a:r>
            <a:endParaRPr lang="en-US" sz="850" dirty="0"/>
          </a:p>
        </p:txBody>
      </p:sp>
      <p:sp>
        <p:nvSpPr>
          <p:cNvPr id="8" name="Shape 5"/>
          <p:cNvSpPr/>
          <p:nvPr/>
        </p:nvSpPr>
        <p:spPr>
          <a:xfrm>
            <a:off x="731520" y="1691640"/>
            <a:ext cx="411480" cy="411480"/>
          </a:xfrm>
          <a:prstGeom prst="ellipse">
            <a:avLst/>
          </a:prstGeom>
          <a:solidFill>
            <a:srgbClr val="D7AB3E"/>
          </a:solidFill>
          <a:ln w="12700">
            <a:solidFill>
              <a:srgbClr val="D7AB3E"/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850392" y="1810512"/>
            <a:ext cx="164592" cy="731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550" b="1" dirty="0">
                <a:solidFill>
                  <a:srgbClr val="071C3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</a:t>
            </a:r>
            <a:endParaRPr lang="en-US" sz="550" dirty="0"/>
          </a:p>
        </p:txBody>
      </p:sp>
      <p:sp>
        <p:nvSpPr>
          <p:cNvPr id="10" name="Text 7"/>
          <p:cNvSpPr/>
          <p:nvPr/>
        </p:nvSpPr>
        <p:spPr>
          <a:xfrm>
            <a:off x="731520" y="2240280"/>
            <a:ext cx="19202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3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Define mission</a:t>
            </a:r>
            <a:endParaRPr lang="en-US" sz="730" dirty="0"/>
          </a:p>
        </p:txBody>
      </p:sp>
      <p:sp>
        <p:nvSpPr>
          <p:cNvPr id="11" name="Text 8"/>
          <p:cNvSpPr/>
          <p:nvPr/>
        </p:nvSpPr>
        <p:spPr>
          <a:xfrm>
            <a:off x="731520" y="2560320"/>
            <a:ext cx="1920240" cy="640080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59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Problem, stakeholders, requirements</a:t>
            </a:r>
            <a:endParaRPr lang="en-US" sz="590" dirty="0"/>
          </a:p>
        </p:txBody>
      </p:sp>
      <p:sp>
        <p:nvSpPr>
          <p:cNvPr id="12" name="Shape 9"/>
          <p:cNvSpPr/>
          <p:nvPr/>
        </p:nvSpPr>
        <p:spPr>
          <a:xfrm>
            <a:off x="1216152" y="1901952"/>
            <a:ext cx="1508760" cy="0"/>
          </a:xfrm>
          <a:prstGeom prst="line">
            <a:avLst/>
          </a:prstGeom>
          <a:noFill/>
          <a:ln w="12700">
            <a:solidFill>
              <a:srgbClr val="B5C6D8"/>
            </a:solidFill>
            <a:prstDash val="solid"/>
            <a:headEnd type="none"/>
            <a:tailEnd type="triangle"/>
          </a:ln>
        </p:spPr>
      </p:sp>
      <p:sp>
        <p:nvSpPr>
          <p:cNvPr id="13" name="Shape 10"/>
          <p:cNvSpPr/>
          <p:nvPr/>
        </p:nvSpPr>
        <p:spPr>
          <a:xfrm>
            <a:off x="2880360" y="1691640"/>
            <a:ext cx="411480" cy="411480"/>
          </a:xfrm>
          <a:prstGeom prst="ellipse">
            <a:avLst/>
          </a:prstGeom>
          <a:solidFill>
            <a:srgbClr val="0A5D87"/>
          </a:solidFill>
          <a:ln w="12700">
            <a:solidFill>
              <a:srgbClr val="0A5D87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2999232" y="1810512"/>
            <a:ext cx="164592" cy="731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55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</a:t>
            </a:r>
            <a:endParaRPr lang="en-US" sz="550" dirty="0"/>
          </a:p>
        </p:txBody>
      </p:sp>
      <p:sp>
        <p:nvSpPr>
          <p:cNvPr id="15" name="Text 12"/>
          <p:cNvSpPr/>
          <p:nvPr/>
        </p:nvSpPr>
        <p:spPr>
          <a:xfrm>
            <a:off x="2880360" y="2240280"/>
            <a:ext cx="19202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3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Design system</a:t>
            </a:r>
            <a:endParaRPr lang="en-US" sz="730" dirty="0"/>
          </a:p>
        </p:txBody>
      </p:sp>
      <p:sp>
        <p:nvSpPr>
          <p:cNvPr id="16" name="Text 13"/>
          <p:cNvSpPr/>
          <p:nvPr/>
        </p:nvSpPr>
        <p:spPr>
          <a:xfrm>
            <a:off x="2880360" y="2560320"/>
            <a:ext cx="1920240" cy="640080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59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Concepts, architecture, trade-offs</a:t>
            </a:r>
            <a:endParaRPr lang="en-US" sz="590" dirty="0"/>
          </a:p>
        </p:txBody>
      </p:sp>
      <p:sp>
        <p:nvSpPr>
          <p:cNvPr id="17" name="Shape 14"/>
          <p:cNvSpPr/>
          <p:nvPr/>
        </p:nvSpPr>
        <p:spPr>
          <a:xfrm>
            <a:off x="3364992" y="1901952"/>
            <a:ext cx="1508760" cy="0"/>
          </a:xfrm>
          <a:prstGeom prst="line">
            <a:avLst/>
          </a:prstGeom>
          <a:noFill/>
          <a:ln w="12700">
            <a:solidFill>
              <a:srgbClr val="B5C6D8"/>
            </a:solidFill>
            <a:prstDash val="solid"/>
            <a:headEnd type="none"/>
            <a:tailEnd type="triangle"/>
          </a:ln>
        </p:spPr>
      </p:sp>
      <p:sp>
        <p:nvSpPr>
          <p:cNvPr id="18" name="Shape 15"/>
          <p:cNvSpPr/>
          <p:nvPr/>
        </p:nvSpPr>
        <p:spPr>
          <a:xfrm>
            <a:off x="5029200" y="1691640"/>
            <a:ext cx="411480" cy="411480"/>
          </a:xfrm>
          <a:prstGeom prst="ellipse">
            <a:avLst/>
          </a:prstGeom>
          <a:solidFill>
            <a:srgbClr val="2B9862"/>
          </a:solidFill>
          <a:ln w="12700">
            <a:solidFill>
              <a:srgbClr val="2B9862"/>
            </a:solidFill>
            <a:prstDash val="solid"/>
          </a:ln>
        </p:spPr>
      </p:sp>
      <p:sp>
        <p:nvSpPr>
          <p:cNvPr id="19" name="Text 16"/>
          <p:cNvSpPr/>
          <p:nvPr/>
        </p:nvSpPr>
        <p:spPr>
          <a:xfrm>
            <a:off x="5148072" y="1810512"/>
            <a:ext cx="164592" cy="731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550" b="1" dirty="0">
                <a:solidFill>
                  <a:srgbClr val="071C3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</a:t>
            </a:r>
            <a:endParaRPr lang="en-US" sz="550" dirty="0"/>
          </a:p>
        </p:txBody>
      </p:sp>
      <p:sp>
        <p:nvSpPr>
          <p:cNvPr id="20" name="Text 17"/>
          <p:cNvSpPr/>
          <p:nvPr/>
        </p:nvSpPr>
        <p:spPr>
          <a:xfrm>
            <a:off x="5029200" y="2240280"/>
            <a:ext cx="19202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3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Build prototype</a:t>
            </a:r>
            <a:endParaRPr lang="en-US" sz="730" dirty="0"/>
          </a:p>
        </p:txBody>
      </p:sp>
      <p:sp>
        <p:nvSpPr>
          <p:cNvPr id="21" name="Text 18"/>
          <p:cNvSpPr/>
          <p:nvPr/>
        </p:nvSpPr>
        <p:spPr>
          <a:xfrm>
            <a:off x="5029200" y="2560320"/>
            <a:ext cx="1920240" cy="640080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59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CAD, fabrication, integration</a:t>
            </a:r>
            <a:endParaRPr lang="en-US" sz="590" dirty="0"/>
          </a:p>
        </p:txBody>
      </p:sp>
      <p:sp>
        <p:nvSpPr>
          <p:cNvPr id="22" name="Shape 19"/>
          <p:cNvSpPr/>
          <p:nvPr/>
        </p:nvSpPr>
        <p:spPr>
          <a:xfrm>
            <a:off x="5513832" y="1901952"/>
            <a:ext cx="1508760" cy="0"/>
          </a:xfrm>
          <a:prstGeom prst="line">
            <a:avLst/>
          </a:prstGeom>
          <a:noFill/>
          <a:ln w="12700">
            <a:solidFill>
              <a:srgbClr val="B5C6D8"/>
            </a:solidFill>
            <a:prstDash val="solid"/>
            <a:headEnd type="none"/>
            <a:tailEnd type="triangle"/>
          </a:ln>
        </p:spPr>
      </p:sp>
      <p:sp>
        <p:nvSpPr>
          <p:cNvPr id="23" name="Shape 20"/>
          <p:cNvSpPr/>
          <p:nvPr/>
        </p:nvSpPr>
        <p:spPr>
          <a:xfrm>
            <a:off x="7178040" y="1691640"/>
            <a:ext cx="411480" cy="411480"/>
          </a:xfrm>
          <a:prstGeom prst="ellipse">
            <a:avLst/>
          </a:prstGeom>
          <a:solidFill>
            <a:srgbClr val="56D4F1"/>
          </a:solidFill>
          <a:ln w="12700">
            <a:solidFill>
              <a:srgbClr val="56D4F1"/>
            </a:solidFill>
            <a:prstDash val="solid"/>
          </a:ln>
        </p:spPr>
      </p:sp>
      <p:sp>
        <p:nvSpPr>
          <p:cNvPr id="24" name="Text 21"/>
          <p:cNvSpPr/>
          <p:nvPr/>
        </p:nvSpPr>
        <p:spPr>
          <a:xfrm>
            <a:off x="7296912" y="1810512"/>
            <a:ext cx="164592" cy="731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550" b="1" dirty="0">
                <a:solidFill>
                  <a:srgbClr val="071C3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4</a:t>
            </a:r>
            <a:endParaRPr lang="en-US" sz="550" dirty="0"/>
          </a:p>
        </p:txBody>
      </p:sp>
      <p:sp>
        <p:nvSpPr>
          <p:cNvPr id="25" name="Text 22"/>
          <p:cNvSpPr/>
          <p:nvPr/>
        </p:nvSpPr>
        <p:spPr>
          <a:xfrm>
            <a:off x="7178040" y="2240280"/>
            <a:ext cx="19202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3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Test + revise</a:t>
            </a:r>
            <a:endParaRPr lang="en-US" sz="730" dirty="0"/>
          </a:p>
        </p:txBody>
      </p:sp>
      <p:sp>
        <p:nvSpPr>
          <p:cNvPr id="26" name="Text 23"/>
          <p:cNvSpPr/>
          <p:nvPr/>
        </p:nvSpPr>
        <p:spPr>
          <a:xfrm>
            <a:off x="7178040" y="2560320"/>
            <a:ext cx="1920240" cy="640080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59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Data, failure modes, iteration</a:t>
            </a:r>
            <a:endParaRPr lang="en-US" sz="590" dirty="0"/>
          </a:p>
        </p:txBody>
      </p:sp>
      <p:sp>
        <p:nvSpPr>
          <p:cNvPr id="27" name="Shape 24"/>
          <p:cNvSpPr/>
          <p:nvPr/>
        </p:nvSpPr>
        <p:spPr>
          <a:xfrm>
            <a:off x="7662672" y="1901952"/>
            <a:ext cx="1508760" cy="0"/>
          </a:xfrm>
          <a:prstGeom prst="line">
            <a:avLst/>
          </a:prstGeom>
          <a:noFill/>
          <a:ln w="12700">
            <a:solidFill>
              <a:srgbClr val="B5C6D8"/>
            </a:solidFill>
            <a:prstDash val="solid"/>
            <a:headEnd type="none"/>
            <a:tailEnd type="triangle"/>
          </a:ln>
        </p:spPr>
      </p:sp>
      <p:sp>
        <p:nvSpPr>
          <p:cNvPr id="28" name="Shape 25"/>
          <p:cNvSpPr/>
          <p:nvPr/>
        </p:nvSpPr>
        <p:spPr>
          <a:xfrm>
            <a:off x="9326880" y="1691640"/>
            <a:ext cx="411480" cy="411480"/>
          </a:xfrm>
          <a:prstGeom prst="ellipse">
            <a:avLst/>
          </a:prstGeom>
          <a:solidFill>
            <a:srgbClr val="D7AB3E"/>
          </a:solidFill>
          <a:ln w="12700">
            <a:solidFill>
              <a:srgbClr val="D7AB3E"/>
            </a:solidFill>
            <a:prstDash val="solid"/>
          </a:ln>
        </p:spPr>
      </p:sp>
      <p:sp>
        <p:nvSpPr>
          <p:cNvPr id="29" name="Text 26"/>
          <p:cNvSpPr/>
          <p:nvPr/>
        </p:nvSpPr>
        <p:spPr>
          <a:xfrm>
            <a:off x="9445752" y="1810512"/>
            <a:ext cx="164592" cy="731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550" b="1" dirty="0">
                <a:solidFill>
                  <a:srgbClr val="071C3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5</a:t>
            </a:r>
            <a:endParaRPr lang="en-US" sz="550" dirty="0"/>
          </a:p>
        </p:txBody>
      </p:sp>
      <p:sp>
        <p:nvSpPr>
          <p:cNvPr id="30" name="Text 27"/>
          <p:cNvSpPr/>
          <p:nvPr/>
        </p:nvSpPr>
        <p:spPr>
          <a:xfrm>
            <a:off x="9326880" y="2240280"/>
            <a:ext cx="19202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3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Defend evidence</a:t>
            </a:r>
            <a:endParaRPr lang="en-US" sz="730" dirty="0"/>
          </a:p>
        </p:txBody>
      </p:sp>
      <p:sp>
        <p:nvSpPr>
          <p:cNvPr id="31" name="Text 28"/>
          <p:cNvSpPr/>
          <p:nvPr/>
        </p:nvSpPr>
        <p:spPr>
          <a:xfrm>
            <a:off x="9326880" y="2560320"/>
            <a:ext cx="1920240" cy="640080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59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Documentation, demo, review</a:t>
            </a:r>
            <a:endParaRPr lang="en-US" sz="590" dirty="0"/>
          </a:p>
        </p:txBody>
      </p:sp>
      <p:sp>
        <p:nvSpPr>
          <p:cNvPr id="32" name="Text 29"/>
          <p:cNvSpPr/>
          <p:nvPr/>
        </p:nvSpPr>
        <p:spPr>
          <a:xfrm>
            <a:off x="822960" y="5806440"/>
            <a:ext cx="10515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Today’s work strengthens the documentation package part of the capstone story.</a:t>
            </a:r>
            <a:endParaRPr lang="en-US" sz="750" dirty="0"/>
          </a:p>
        </p:txBody>
      </p:sp>
      <p:sp>
        <p:nvSpPr>
          <p:cNvPr id="33" name="Text 30"/>
          <p:cNvSpPr/>
          <p:nvPr/>
        </p:nvSpPr>
        <p:spPr>
          <a:xfrm>
            <a:off x="320040" y="6473952"/>
            <a:ext cx="338328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5</a:t>
            </a:r>
            <a:endParaRPr lang="en-US" sz="460" dirty="0"/>
          </a:p>
        </p:txBody>
      </p:sp>
      <p:sp>
        <p:nvSpPr>
          <p:cNvPr id="34" name="Text 31"/>
          <p:cNvSpPr/>
          <p:nvPr/>
        </p:nvSpPr>
        <p:spPr>
          <a:xfrm>
            <a:off x="11082528" y="6473952"/>
            <a:ext cx="77724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5.16</a:t>
            </a:r>
            <a:endParaRPr lang="en-US" sz="46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4F8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420624"/>
          </a:xfrm>
          <a:prstGeom prst="rect">
            <a:avLst/>
          </a:prstGeom>
          <a:solidFill>
            <a:srgbClr val="071C31"/>
          </a:solidFill>
          <a:ln w="12700">
            <a:solidFill>
              <a:srgbClr val="071C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20040" y="82296"/>
            <a:ext cx="438912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b="1" dirty="0">
                <a:solidFill>
                  <a:srgbClr val="D7AB3E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INTERACTIVE VOTE</a:t>
            </a:r>
            <a:endParaRPr lang="en-US" sz="650" dirty="0"/>
          </a:p>
        </p:txBody>
      </p:sp>
      <p:sp>
        <p:nvSpPr>
          <p:cNvPr id="4" name="Text 2"/>
          <p:cNvSpPr/>
          <p:nvPr/>
        </p:nvSpPr>
        <p:spPr>
          <a:xfrm>
            <a:off x="320040" y="246888"/>
            <a:ext cx="4572000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70" dirty="0">
                <a:solidFill>
                  <a:srgbClr val="B8C7D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POE Unit 5 • Lesson 5.16</a:t>
            </a:r>
            <a:endParaRPr lang="en-US" sz="47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744200" y="82296"/>
            <a:ext cx="960120" cy="201168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320040" y="685800"/>
            <a:ext cx="106984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8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Which action best supports a strong capstone design decision?</a:t>
            </a:r>
            <a:endParaRPr lang="en-US" sz="1800" dirty="0"/>
          </a:p>
        </p:txBody>
      </p:sp>
      <p:sp>
        <p:nvSpPr>
          <p:cNvPr id="7" name="Text 4"/>
          <p:cNvSpPr/>
          <p:nvPr/>
        </p:nvSpPr>
        <p:spPr>
          <a:xfrm>
            <a:off x="320040" y="1225296"/>
            <a:ext cx="98755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Vote first. Then justify your answer with one sentence.</a:t>
            </a:r>
            <a:endParaRPr lang="en-US" sz="850" dirty="0"/>
          </a:p>
        </p:txBody>
      </p:sp>
      <p:sp>
        <p:nvSpPr>
          <p:cNvPr id="8" name="Shape 5"/>
          <p:cNvSpPr/>
          <p:nvPr/>
        </p:nvSpPr>
        <p:spPr>
          <a:xfrm>
            <a:off x="822960" y="1828800"/>
            <a:ext cx="4480560" cy="685800"/>
          </a:xfrm>
          <a:prstGeom prst="rect">
            <a:avLst/>
          </a:prstGeom>
          <a:solidFill>
            <a:srgbClr val="FFFFFF"/>
          </a:solidFill>
          <a:ln w="12700">
            <a:solidFill>
              <a:srgbClr val="D7E4EF"/>
            </a:solidFill>
            <a:prstDash val="solid"/>
          </a:ln>
        </p:spPr>
      </p:sp>
      <p:sp>
        <p:nvSpPr>
          <p:cNvPr id="9" name="Shape 6"/>
          <p:cNvSpPr/>
          <p:nvPr/>
        </p:nvSpPr>
        <p:spPr>
          <a:xfrm>
            <a:off x="822960" y="1828800"/>
            <a:ext cx="54864" cy="685800"/>
          </a:xfrm>
          <a:prstGeom prst="rect">
            <a:avLst/>
          </a:prstGeom>
          <a:solidFill>
            <a:srgbClr val="0A5D87"/>
          </a:solidFill>
          <a:ln w="12700">
            <a:solidFill>
              <a:srgbClr val="0A5D87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987552" y="1947672"/>
            <a:ext cx="3200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</a:t>
            </a:r>
            <a:endParaRPr lang="en-US" sz="800" dirty="0"/>
          </a:p>
        </p:txBody>
      </p:sp>
      <p:sp>
        <p:nvSpPr>
          <p:cNvPr id="11" name="Text 8"/>
          <p:cNvSpPr/>
          <p:nvPr/>
        </p:nvSpPr>
        <p:spPr>
          <a:xfrm>
            <a:off x="1325880" y="1965960"/>
            <a:ext cx="37947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Make a choice because it is fastest to finish.</a:t>
            </a:r>
            <a:endParaRPr lang="en-US" sz="640" dirty="0"/>
          </a:p>
        </p:txBody>
      </p:sp>
      <p:sp>
        <p:nvSpPr>
          <p:cNvPr id="12" name="Shape 9"/>
          <p:cNvSpPr/>
          <p:nvPr/>
        </p:nvSpPr>
        <p:spPr>
          <a:xfrm>
            <a:off x="6217920" y="1828800"/>
            <a:ext cx="4480560" cy="685800"/>
          </a:xfrm>
          <a:prstGeom prst="rect">
            <a:avLst/>
          </a:prstGeom>
          <a:solidFill>
            <a:srgbClr val="FFFFFF"/>
          </a:solidFill>
          <a:ln w="12700">
            <a:solidFill>
              <a:srgbClr val="D7E4EF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6217920" y="1828800"/>
            <a:ext cx="54864" cy="685800"/>
          </a:xfrm>
          <a:prstGeom prst="rect">
            <a:avLst/>
          </a:prstGeom>
          <a:solidFill>
            <a:srgbClr val="D7AB3E"/>
          </a:solidFill>
          <a:ln w="12700">
            <a:solidFill>
              <a:srgbClr val="D7AB3E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6382512" y="1947672"/>
            <a:ext cx="3200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</a:t>
            </a:r>
            <a:endParaRPr lang="en-US" sz="800" dirty="0"/>
          </a:p>
        </p:txBody>
      </p:sp>
      <p:sp>
        <p:nvSpPr>
          <p:cNvPr id="15" name="Text 12"/>
          <p:cNvSpPr/>
          <p:nvPr/>
        </p:nvSpPr>
        <p:spPr>
          <a:xfrm>
            <a:off x="6720840" y="1965960"/>
            <a:ext cx="37947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 requirements, evidence, and trade-offs to justify the next step.</a:t>
            </a:r>
            <a:endParaRPr lang="en-US" sz="640" dirty="0"/>
          </a:p>
        </p:txBody>
      </p:sp>
      <p:sp>
        <p:nvSpPr>
          <p:cNvPr id="16" name="Shape 13"/>
          <p:cNvSpPr/>
          <p:nvPr/>
        </p:nvSpPr>
        <p:spPr>
          <a:xfrm>
            <a:off x="822960" y="2880360"/>
            <a:ext cx="4480560" cy="685800"/>
          </a:xfrm>
          <a:prstGeom prst="rect">
            <a:avLst/>
          </a:prstGeom>
          <a:solidFill>
            <a:srgbClr val="FFFFFF"/>
          </a:solidFill>
          <a:ln w="12700">
            <a:solidFill>
              <a:srgbClr val="D7E4EF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822960" y="2880360"/>
            <a:ext cx="54864" cy="685800"/>
          </a:xfrm>
          <a:prstGeom prst="rect">
            <a:avLst/>
          </a:prstGeom>
          <a:solidFill>
            <a:srgbClr val="2B9862"/>
          </a:solidFill>
          <a:ln w="12700">
            <a:solidFill>
              <a:srgbClr val="2B9862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987552" y="2999232"/>
            <a:ext cx="3200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</a:t>
            </a:r>
            <a:endParaRPr lang="en-US" sz="800" dirty="0"/>
          </a:p>
        </p:txBody>
      </p:sp>
      <p:sp>
        <p:nvSpPr>
          <p:cNvPr id="19" name="Text 16"/>
          <p:cNvSpPr/>
          <p:nvPr/>
        </p:nvSpPr>
        <p:spPr>
          <a:xfrm>
            <a:off x="1325880" y="3017520"/>
            <a:ext cx="37947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Focus only on making the prototype look complete.</a:t>
            </a:r>
            <a:endParaRPr lang="en-US" sz="640" dirty="0"/>
          </a:p>
        </p:txBody>
      </p:sp>
      <p:sp>
        <p:nvSpPr>
          <p:cNvPr id="20" name="Shape 17"/>
          <p:cNvSpPr/>
          <p:nvPr/>
        </p:nvSpPr>
        <p:spPr>
          <a:xfrm>
            <a:off x="6217920" y="2880360"/>
            <a:ext cx="4480560" cy="685800"/>
          </a:xfrm>
          <a:prstGeom prst="rect">
            <a:avLst/>
          </a:prstGeom>
          <a:solidFill>
            <a:srgbClr val="FFFFFF"/>
          </a:solidFill>
          <a:ln w="12700">
            <a:solidFill>
              <a:srgbClr val="D7E4EF"/>
            </a:solidFill>
            <a:prstDash val="solid"/>
          </a:ln>
        </p:spPr>
      </p:sp>
      <p:sp>
        <p:nvSpPr>
          <p:cNvPr id="21" name="Shape 18"/>
          <p:cNvSpPr/>
          <p:nvPr/>
        </p:nvSpPr>
        <p:spPr>
          <a:xfrm>
            <a:off x="6217920" y="2880360"/>
            <a:ext cx="54864" cy="685800"/>
          </a:xfrm>
          <a:prstGeom prst="rect">
            <a:avLst/>
          </a:prstGeom>
          <a:solidFill>
            <a:srgbClr val="0A5D87"/>
          </a:solidFill>
          <a:ln w="12700">
            <a:solidFill>
              <a:srgbClr val="0A5D87"/>
            </a:solidFill>
            <a:prstDash val="solid"/>
          </a:ln>
        </p:spPr>
      </p:sp>
      <p:sp>
        <p:nvSpPr>
          <p:cNvPr id="22" name="Text 19"/>
          <p:cNvSpPr/>
          <p:nvPr/>
        </p:nvSpPr>
        <p:spPr>
          <a:xfrm>
            <a:off x="6382512" y="2999232"/>
            <a:ext cx="3200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4</a:t>
            </a:r>
            <a:endParaRPr lang="en-US" sz="800" dirty="0"/>
          </a:p>
        </p:txBody>
      </p:sp>
      <p:sp>
        <p:nvSpPr>
          <p:cNvPr id="23" name="Text 20"/>
          <p:cNvSpPr/>
          <p:nvPr/>
        </p:nvSpPr>
        <p:spPr>
          <a:xfrm>
            <a:off x="6720840" y="3017520"/>
            <a:ext cx="37947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Skip documentation until the final presentation.</a:t>
            </a:r>
            <a:endParaRPr lang="en-US" sz="640" dirty="0"/>
          </a:p>
        </p:txBody>
      </p:sp>
      <p:sp>
        <p:nvSpPr>
          <p:cNvPr id="24" name="Text 21"/>
          <p:cNvSpPr/>
          <p:nvPr/>
        </p:nvSpPr>
        <p:spPr>
          <a:xfrm>
            <a:off x="822960" y="5806440"/>
            <a:ext cx="10515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Vote first. The strongest capstone move appears on the next slide.</a:t>
            </a:r>
            <a:endParaRPr lang="en-US" sz="750" dirty="0"/>
          </a:p>
        </p:txBody>
      </p:sp>
      <p:sp>
        <p:nvSpPr>
          <p:cNvPr id="25" name="Text 22"/>
          <p:cNvSpPr/>
          <p:nvPr/>
        </p:nvSpPr>
        <p:spPr>
          <a:xfrm>
            <a:off x="320040" y="6473952"/>
            <a:ext cx="338328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5</a:t>
            </a:r>
            <a:endParaRPr lang="en-US" sz="460" dirty="0"/>
          </a:p>
        </p:txBody>
      </p:sp>
      <p:sp>
        <p:nvSpPr>
          <p:cNvPr id="26" name="Text 23"/>
          <p:cNvSpPr/>
          <p:nvPr/>
        </p:nvSpPr>
        <p:spPr>
          <a:xfrm>
            <a:off x="11082528" y="6473952"/>
            <a:ext cx="77724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5.16</a:t>
            </a:r>
            <a:endParaRPr lang="en-US" sz="46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4F8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420624"/>
          </a:xfrm>
          <a:prstGeom prst="rect">
            <a:avLst/>
          </a:prstGeom>
          <a:solidFill>
            <a:srgbClr val="071C31"/>
          </a:solidFill>
          <a:ln w="12700">
            <a:solidFill>
              <a:srgbClr val="071C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20040" y="82296"/>
            <a:ext cx="438912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b="1" dirty="0">
                <a:solidFill>
                  <a:srgbClr val="D7AB3E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VOTE REVEAL</a:t>
            </a:r>
            <a:endParaRPr lang="en-US" sz="650" dirty="0"/>
          </a:p>
        </p:txBody>
      </p:sp>
      <p:sp>
        <p:nvSpPr>
          <p:cNvPr id="4" name="Text 2"/>
          <p:cNvSpPr/>
          <p:nvPr/>
        </p:nvSpPr>
        <p:spPr>
          <a:xfrm>
            <a:off x="320040" y="246888"/>
            <a:ext cx="4572000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70" dirty="0">
                <a:solidFill>
                  <a:srgbClr val="B8C7D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POE Unit 5 • Lesson 5.16</a:t>
            </a:r>
            <a:endParaRPr lang="en-US" sz="47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744200" y="82296"/>
            <a:ext cx="960120" cy="201168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320040" y="685800"/>
            <a:ext cx="106984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8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Best Capstone Move</a:t>
            </a:r>
            <a:endParaRPr lang="en-US" sz="1800" dirty="0"/>
          </a:p>
        </p:txBody>
      </p:sp>
      <p:sp>
        <p:nvSpPr>
          <p:cNvPr id="7" name="Text 4"/>
          <p:cNvSpPr/>
          <p:nvPr/>
        </p:nvSpPr>
        <p:spPr>
          <a:xfrm>
            <a:off x="320040" y="1225296"/>
            <a:ext cx="98755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Strong teams make decisions that can be traced back to evidence.</a:t>
            </a:r>
            <a:endParaRPr lang="en-US" sz="850" dirty="0"/>
          </a:p>
        </p:txBody>
      </p:sp>
      <p:sp>
        <p:nvSpPr>
          <p:cNvPr id="8" name="Shape 5"/>
          <p:cNvSpPr/>
          <p:nvPr/>
        </p:nvSpPr>
        <p:spPr>
          <a:xfrm>
            <a:off x="822960" y="1828800"/>
            <a:ext cx="3017520" cy="1280160"/>
          </a:xfrm>
          <a:prstGeom prst="rect">
            <a:avLst>
              <a:gd name="adj" fmla="val 3571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9" name="Shape 6"/>
          <p:cNvSpPr/>
          <p:nvPr/>
        </p:nvSpPr>
        <p:spPr>
          <a:xfrm>
            <a:off x="822960" y="1828800"/>
            <a:ext cx="54864" cy="1280160"/>
          </a:xfrm>
          <a:prstGeom prst="rect">
            <a:avLst/>
          </a:prstGeom>
          <a:solidFill>
            <a:srgbClr val="2B9862"/>
          </a:solidFill>
          <a:ln w="12700">
            <a:solidFill>
              <a:srgbClr val="2B9862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987552" y="1975104"/>
            <a:ext cx="26974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Best answer: 2</a:t>
            </a:r>
            <a:endParaRPr lang="en-US" sz="750" dirty="0"/>
          </a:p>
        </p:txBody>
      </p:sp>
      <p:sp>
        <p:nvSpPr>
          <p:cNvPr id="11" name="Text 8"/>
          <p:cNvSpPr/>
          <p:nvPr/>
        </p:nvSpPr>
        <p:spPr>
          <a:xfrm>
            <a:off x="1024128" y="2331720"/>
            <a:ext cx="2633472" cy="6858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 requirements, evidence, and trade-offs to justify the next step.</a:t>
            </a:r>
            <a:endParaRPr lang="en-US" sz="620" dirty="0"/>
          </a:p>
        </p:txBody>
      </p:sp>
      <p:sp>
        <p:nvSpPr>
          <p:cNvPr id="12" name="Shape 9"/>
          <p:cNvSpPr/>
          <p:nvPr/>
        </p:nvSpPr>
        <p:spPr>
          <a:xfrm>
            <a:off x="4160520" y="1828800"/>
            <a:ext cx="3017520" cy="1280160"/>
          </a:xfrm>
          <a:prstGeom prst="rect">
            <a:avLst>
              <a:gd name="adj" fmla="val 3571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4160520" y="1828800"/>
            <a:ext cx="54864" cy="1280160"/>
          </a:xfrm>
          <a:prstGeom prst="rect">
            <a:avLst/>
          </a:prstGeom>
          <a:solidFill>
            <a:srgbClr val="D7AB3E"/>
          </a:solidFill>
          <a:ln w="12700">
            <a:solidFill>
              <a:srgbClr val="D7AB3E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4325112" y="1975104"/>
            <a:ext cx="26974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Why it fits</a:t>
            </a:r>
            <a:endParaRPr lang="en-US" sz="750" dirty="0"/>
          </a:p>
        </p:txBody>
      </p:sp>
      <p:sp>
        <p:nvSpPr>
          <p:cNvPr id="15" name="Text 12"/>
          <p:cNvSpPr/>
          <p:nvPr/>
        </p:nvSpPr>
        <p:spPr>
          <a:xfrm>
            <a:off x="4361688" y="2331720"/>
            <a:ext cx="2633472" cy="6858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It connects the capstone decision to criteria, constraints, evidence, and engineering reasoning.</a:t>
            </a:r>
            <a:endParaRPr lang="en-US" sz="620" dirty="0"/>
          </a:p>
        </p:txBody>
      </p:sp>
      <p:sp>
        <p:nvSpPr>
          <p:cNvPr id="16" name="Shape 13"/>
          <p:cNvSpPr/>
          <p:nvPr/>
        </p:nvSpPr>
        <p:spPr>
          <a:xfrm>
            <a:off x="7498080" y="1828800"/>
            <a:ext cx="3017520" cy="1280160"/>
          </a:xfrm>
          <a:prstGeom prst="rect">
            <a:avLst>
              <a:gd name="adj" fmla="val 3571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7498080" y="1828800"/>
            <a:ext cx="54864" cy="1280160"/>
          </a:xfrm>
          <a:prstGeom prst="rect">
            <a:avLst/>
          </a:prstGeom>
          <a:solidFill>
            <a:srgbClr val="0A5D87"/>
          </a:solidFill>
          <a:ln w="12700">
            <a:solidFill>
              <a:srgbClr val="0A5D87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7662672" y="1975104"/>
            <a:ext cx="26974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Carry-forward idea</a:t>
            </a:r>
            <a:endParaRPr lang="en-US" sz="750" dirty="0"/>
          </a:p>
        </p:txBody>
      </p:sp>
      <p:sp>
        <p:nvSpPr>
          <p:cNvPr id="19" name="Text 16"/>
          <p:cNvSpPr/>
          <p:nvPr/>
        </p:nvSpPr>
        <p:spPr>
          <a:xfrm>
            <a:off x="7699248" y="2331720"/>
            <a:ext cx="2633472" cy="6858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Your final review should show what you decided, why you decided it, and what evidence supports it.</a:t>
            </a:r>
            <a:endParaRPr lang="en-US" sz="620" dirty="0"/>
          </a:p>
        </p:txBody>
      </p:sp>
      <p:sp>
        <p:nvSpPr>
          <p:cNvPr id="20" name="Text 17"/>
          <p:cNvSpPr/>
          <p:nvPr/>
        </p:nvSpPr>
        <p:spPr>
          <a:xfrm>
            <a:off x="822960" y="5806440"/>
            <a:ext cx="10515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Capstone decisions should be defensible, not just finished.</a:t>
            </a:r>
            <a:endParaRPr lang="en-US" sz="750" dirty="0"/>
          </a:p>
        </p:txBody>
      </p:sp>
      <p:sp>
        <p:nvSpPr>
          <p:cNvPr id="21" name="Text 18"/>
          <p:cNvSpPr/>
          <p:nvPr/>
        </p:nvSpPr>
        <p:spPr>
          <a:xfrm>
            <a:off x="320040" y="6473952"/>
            <a:ext cx="338328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5</a:t>
            </a:r>
            <a:endParaRPr lang="en-US" sz="460" dirty="0"/>
          </a:p>
        </p:txBody>
      </p:sp>
      <p:sp>
        <p:nvSpPr>
          <p:cNvPr id="22" name="Text 19"/>
          <p:cNvSpPr/>
          <p:nvPr/>
        </p:nvSpPr>
        <p:spPr>
          <a:xfrm>
            <a:off x="11082528" y="6473952"/>
            <a:ext cx="77724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5.16</a:t>
            </a:r>
            <a:endParaRPr lang="en-US" sz="46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4F8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420624"/>
          </a:xfrm>
          <a:prstGeom prst="rect">
            <a:avLst/>
          </a:prstGeom>
          <a:solidFill>
            <a:srgbClr val="071C31"/>
          </a:solidFill>
          <a:ln w="12700">
            <a:solidFill>
              <a:srgbClr val="071C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20040" y="82296"/>
            <a:ext cx="438912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b="1" dirty="0">
                <a:solidFill>
                  <a:srgbClr val="D7AB3E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COURSE CONNECTION</a:t>
            </a:r>
            <a:endParaRPr lang="en-US" sz="650" dirty="0"/>
          </a:p>
        </p:txBody>
      </p:sp>
      <p:sp>
        <p:nvSpPr>
          <p:cNvPr id="4" name="Text 2"/>
          <p:cNvSpPr/>
          <p:nvPr/>
        </p:nvSpPr>
        <p:spPr>
          <a:xfrm>
            <a:off x="320040" y="246888"/>
            <a:ext cx="4572000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70" dirty="0">
                <a:solidFill>
                  <a:srgbClr val="B8C7D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POE Unit 5 • Lesson 5.16</a:t>
            </a:r>
            <a:endParaRPr lang="en-US" sz="47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744200" y="82296"/>
            <a:ext cx="960120" cy="201168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320040" y="685800"/>
            <a:ext cx="106984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8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The Capstone Pulls POE Together</a:t>
            </a:r>
            <a:endParaRPr lang="en-US" sz="1800" dirty="0"/>
          </a:p>
        </p:txBody>
      </p:sp>
      <p:sp>
        <p:nvSpPr>
          <p:cNvPr id="7" name="Text 4"/>
          <p:cNvSpPr/>
          <p:nvPr/>
        </p:nvSpPr>
        <p:spPr>
          <a:xfrm>
            <a:off x="320040" y="1225296"/>
            <a:ext cx="98755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Unit 5 combines systems thinking, fabrication, testing, and communication.</a:t>
            </a:r>
            <a:endParaRPr lang="en-US" sz="850" dirty="0"/>
          </a:p>
        </p:txBody>
      </p:sp>
      <p:sp>
        <p:nvSpPr>
          <p:cNvPr id="8" name="Shape 5"/>
          <p:cNvSpPr/>
          <p:nvPr/>
        </p:nvSpPr>
        <p:spPr>
          <a:xfrm>
            <a:off x="685800" y="1600200"/>
            <a:ext cx="2743200" cy="2377440"/>
          </a:xfrm>
          <a:prstGeom prst="rect">
            <a:avLst>
              <a:gd name="adj" fmla="val 1923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9" name="Shape 6"/>
          <p:cNvSpPr/>
          <p:nvPr/>
        </p:nvSpPr>
        <p:spPr>
          <a:xfrm>
            <a:off x="685800" y="1600200"/>
            <a:ext cx="54864" cy="2377440"/>
          </a:xfrm>
          <a:prstGeom prst="rect">
            <a:avLst/>
          </a:prstGeom>
          <a:solidFill>
            <a:srgbClr val="0A5D87"/>
          </a:solidFill>
          <a:ln w="12700">
            <a:solidFill>
              <a:srgbClr val="0A5D87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850392" y="1746504"/>
            <a:ext cx="24231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Mechanisms + structures</a:t>
            </a:r>
            <a:endParaRPr lang="en-US" sz="750" dirty="0"/>
          </a:p>
        </p:txBody>
      </p:sp>
      <p:sp>
        <p:nvSpPr>
          <p:cNvPr id="11" name="Text 8"/>
          <p:cNvSpPr/>
          <p:nvPr/>
        </p:nvSpPr>
        <p:spPr>
          <a:xfrm>
            <a:off x="886968" y="2103120"/>
            <a:ext cx="2359152" cy="17830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Loads, supports, motion, force transfer</a:t>
            </a:r>
            <a:endParaRPr lang="en-US" sz="620" dirty="0"/>
          </a:p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Build quality and fit</a:t>
            </a:r>
            <a:endParaRPr lang="en-US" sz="620" dirty="0"/>
          </a:p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Structural stability</a:t>
            </a:r>
            <a:endParaRPr lang="en-US" sz="620" dirty="0"/>
          </a:p>
        </p:txBody>
      </p:sp>
      <p:sp>
        <p:nvSpPr>
          <p:cNvPr id="12" name="Shape 9"/>
          <p:cNvSpPr/>
          <p:nvPr/>
        </p:nvSpPr>
        <p:spPr>
          <a:xfrm>
            <a:off x="3794760" y="1600200"/>
            <a:ext cx="2743200" cy="2377440"/>
          </a:xfrm>
          <a:prstGeom prst="rect">
            <a:avLst>
              <a:gd name="adj" fmla="val 1923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3794760" y="1600200"/>
            <a:ext cx="54864" cy="2377440"/>
          </a:xfrm>
          <a:prstGeom prst="rect">
            <a:avLst/>
          </a:prstGeom>
          <a:solidFill>
            <a:srgbClr val="D7AB3E"/>
          </a:solidFill>
          <a:ln w="12700">
            <a:solidFill>
              <a:srgbClr val="D7AB3E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3959352" y="1746504"/>
            <a:ext cx="24231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Controls + integration</a:t>
            </a:r>
            <a:endParaRPr lang="en-US" sz="750" dirty="0"/>
          </a:p>
        </p:txBody>
      </p:sp>
      <p:sp>
        <p:nvSpPr>
          <p:cNvPr id="15" name="Text 12"/>
          <p:cNvSpPr/>
          <p:nvPr/>
        </p:nvSpPr>
        <p:spPr>
          <a:xfrm>
            <a:off x="3995928" y="2103120"/>
            <a:ext cx="2359152" cy="17830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Inputs, outputs, logic</a:t>
            </a:r>
            <a:endParaRPr lang="en-US" sz="620" dirty="0"/>
          </a:p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Motors, sensors, or rover behavior</a:t>
            </a:r>
            <a:endParaRPr lang="en-US" sz="620" dirty="0"/>
          </a:p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Subsystem interfaces</a:t>
            </a:r>
            <a:endParaRPr lang="en-US" sz="620" dirty="0"/>
          </a:p>
        </p:txBody>
      </p:sp>
      <p:sp>
        <p:nvSpPr>
          <p:cNvPr id="16" name="Shape 13"/>
          <p:cNvSpPr/>
          <p:nvPr/>
        </p:nvSpPr>
        <p:spPr>
          <a:xfrm>
            <a:off x="6903720" y="1600200"/>
            <a:ext cx="2743200" cy="2377440"/>
          </a:xfrm>
          <a:prstGeom prst="rect">
            <a:avLst>
              <a:gd name="adj" fmla="val 1923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6903720" y="1600200"/>
            <a:ext cx="54864" cy="2377440"/>
          </a:xfrm>
          <a:prstGeom prst="rect">
            <a:avLst/>
          </a:prstGeom>
          <a:solidFill>
            <a:srgbClr val="2B9862"/>
          </a:solidFill>
          <a:ln w="12700">
            <a:solidFill>
              <a:srgbClr val="2B9862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7068312" y="1746504"/>
            <a:ext cx="24231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Data + defense</a:t>
            </a:r>
            <a:endParaRPr lang="en-US" sz="750" dirty="0"/>
          </a:p>
        </p:txBody>
      </p:sp>
      <p:sp>
        <p:nvSpPr>
          <p:cNvPr id="19" name="Text 16"/>
          <p:cNvSpPr/>
          <p:nvPr/>
        </p:nvSpPr>
        <p:spPr>
          <a:xfrm>
            <a:off x="7104888" y="2103120"/>
            <a:ext cx="2359152" cy="17830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Repeatable test plans</a:t>
            </a:r>
            <a:endParaRPr lang="en-US" sz="620" dirty="0"/>
          </a:p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Graphs, observations, calculations</a:t>
            </a:r>
            <a:endParaRPr lang="en-US" sz="620" dirty="0"/>
          </a:p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Evidence-based recommendations</a:t>
            </a:r>
            <a:endParaRPr lang="en-US" sz="620" dirty="0"/>
          </a:p>
        </p:txBody>
      </p:sp>
      <p:sp>
        <p:nvSpPr>
          <p:cNvPr id="20" name="Text 17"/>
          <p:cNvSpPr/>
          <p:nvPr/>
        </p:nvSpPr>
        <p:spPr>
          <a:xfrm>
            <a:off x="320040" y="6473952"/>
            <a:ext cx="338328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5</a:t>
            </a:r>
            <a:endParaRPr lang="en-US" sz="460" dirty="0"/>
          </a:p>
        </p:txBody>
      </p:sp>
      <p:sp>
        <p:nvSpPr>
          <p:cNvPr id="21" name="Text 18"/>
          <p:cNvSpPr/>
          <p:nvPr/>
        </p:nvSpPr>
        <p:spPr>
          <a:xfrm>
            <a:off x="11082528" y="6473952"/>
            <a:ext cx="77724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5.16</a:t>
            </a:r>
            <a:endParaRPr lang="en-US" sz="46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4F8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420624"/>
          </a:xfrm>
          <a:prstGeom prst="rect">
            <a:avLst/>
          </a:prstGeom>
          <a:solidFill>
            <a:srgbClr val="071C31"/>
          </a:solidFill>
          <a:ln w="12700">
            <a:solidFill>
              <a:srgbClr val="071C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20040" y="82296"/>
            <a:ext cx="438912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b="1" dirty="0">
                <a:solidFill>
                  <a:srgbClr val="D7AB3E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TODAY’S DELIVERABLE</a:t>
            </a:r>
            <a:endParaRPr lang="en-US" sz="650" dirty="0"/>
          </a:p>
        </p:txBody>
      </p:sp>
      <p:sp>
        <p:nvSpPr>
          <p:cNvPr id="4" name="Text 2"/>
          <p:cNvSpPr/>
          <p:nvPr/>
        </p:nvSpPr>
        <p:spPr>
          <a:xfrm>
            <a:off x="320040" y="246888"/>
            <a:ext cx="4572000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70" dirty="0">
                <a:solidFill>
                  <a:srgbClr val="B8C7D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POE Unit 5 • Lesson 5.16</a:t>
            </a:r>
            <a:endParaRPr lang="en-US" sz="47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744200" y="82296"/>
            <a:ext cx="960120" cy="201168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320040" y="685800"/>
            <a:ext cx="106984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8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Final documentation package draft</a:t>
            </a:r>
            <a:endParaRPr lang="en-US" sz="1800" dirty="0"/>
          </a:p>
        </p:txBody>
      </p:sp>
      <p:sp>
        <p:nvSpPr>
          <p:cNvPr id="7" name="Text 4"/>
          <p:cNvSpPr/>
          <p:nvPr/>
        </p:nvSpPr>
        <p:spPr>
          <a:xfrm>
            <a:off x="320040" y="1225296"/>
            <a:ext cx="98755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This artifact should make your capstone easier to understand, build, test, or defend.</a:t>
            </a:r>
            <a:endParaRPr lang="en-US" sz="850" dirty="0"/>
          </a:p>
        </p:txBody>
      </p:sp>
      <p:sp>
        <p:nvSpPr>
          <p:cNvPr id="8" name="Shape 5"/>
          <p:cNvSpPr/>
          <p:nvPr/>
        </p:nvSpPr>
        <p:spPr>
          <a:xfrm>
            <a:off x="731520" y="1783080"/>
            <a:ext cx="3017520" cy="2103120"/>
          </a:xfrm>
          <a:prstGeom prst="rect">
            <a:avLst>
              <a:gd name="adj" fmla="val 2174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9" name="Shape 6"/>
          <p:cNvSpPr/>
          <p:nvPr/>
        </p:nvSpPr>
        <p:spPr>
          <a:xfrm>
            <a:off x="731520" y="1783080"/>
            <a:ext cx="54864" cy="2103120"/>
          </a:xfrm>
          <a:prstGeom prst="rect">
            <a:avLst/>
          </a:prstGeom>
          <a:solidFill>
            <a:srgbClr val="D7AB3E"/>
          </a:solidFill>
          <a:ln w="12700">
            <a:solidFill>
              <a:srgbClr val="D7AB3E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896112" y="1929384"/>
            <a:ext cx="26974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Must include</a:t>
            </a:r>
            <a:endParaRPr lang="en-US" sz="750" dirty="0"/>
          </a:p>
        </p:txBody>
      </p:sp>
      <p:sp>
        <p:nvSpPr>
          <p:cNvPr id="11" name="Text 8"/>
          <p:cNvSpPr/>
          <p:nvPr/>
        </p:nvSpPr>
        <p:spPr>
          <a:xfrm>
            <a:off x="932688" y="2286000"/>
            <a:ext cx="2633472" cy="15087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Clear labels</a:t>
            </a:r>
            <a:endParaRPr lang="en-US" sz="620" dirty="0"/>
          </a:p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Connection to requirements</a:t>
            </a:r>
            <a:endParaRPr lang="en-US" sz="620" dirty="0"/>
          </a:p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Specific evidence or reasoning</a:t>
            </a:r>
            <a:endParaRPr lang="en-US" sz="620" dirty="0"/>
          </a:p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Enough detail for another person to follow</a:t>
            </a:r>
            <a:endParaRPr lang="en-US" sz="620" dirty="0"/>
          </a:p>
        </p:txBody>
      </p:sp>
      <p:sp>
        <p:nvSpPr>
          <p:cNvPr id="12" name="Shape 9"/>
          <p:cNvSpPr/>
          <p:nvPr/>
        </p:nvSpPr>
        <p:spPr>
          <a:xfrm>
            <a:off x="4160520" y="1783080"/>
            <a:ext cx="3017520" cy="2103120"/>
          </a:xfrm>
          <a:prstGeom prst="rect">
            <a:avLst>
              <a:gd name="adj" fmla="val 2174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4160520" y="1783080"/>
            <a:ext cx="54864" cy="2103120"/>
          </a:xfrm>
          <a:prstGeom prst="rect">
            <a:avLst/>
          </a:prstGeom>
          <a:solidFill>
            <a:srgbClr val="B23B3B"/>
          </a:solidFill>
          <a:ln w="12700">
            <a:solidFill>
              <a:srgbClr val="B23B3B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4325112" y="1929384"/>
            <a:ext cx="26974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Avoid</a:t>
            </a:r>
            <a:endParaRPr lang="en-US" sz="750" dirty="0"/>
          </a:p>
        </p:txBody>
      </p:sp>
      <p:sp>
        <p:nvSpPr>
          <p:cNvPr id="15" name="Text 12"/>
          <p:cNvSpPr/>
          <p:nvPr/>
        </p:nvSpPr>
        <p:spPr>
          <a:xfrm>
            <a:off x="4361688" y="2286000"/>
            <a:ext cx="2633472" cy="15087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Vague statements</a:t>
            </a:r>
            <a:endParaRPr lang="en-US" sz="620" dirty="0"/>
          </a:p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Unlabeled sketches or data</a:t>
            </a:r>
            <a:endParaRPr lang="en-US" sz="620" dirty="0"/>
          </a:p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Decisions with no justification</a:t>
            </a:r>
            <a:endParaRPr lang="en-US" sz="620" dirty="0"/>
          </a:p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Leaving changes undocumented</a:t>
            </a:r>
            <a:endParaRPr lang="en-US" sz="620" dirty="0"/>
          </a:p>
        </p:txBody>
      </p:sp>
      <p:sp>
        <p:nvSpPr>
          <p:cNvPr id="16" name="Shape 13"/>
          <p:cNvSpPr/>
          <p:nvPr/>
        </p:nvSpPr>
        <p:spPr>
          <a:xfrm>
            <a:off x="7589520" y="1783080"/>
            <a:ext cx="3017520" cy="2103120"/>
          </a:xfrm>
          <a:prstGeom prst="rect">
            <a:avLst>
              <a:gd name="adj" fmla="val 2174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7589520" y="1783080"/>
            <a:ext cx="54864" cy="2103120"/>
          </a:xfrm>
          <a:prstGeom prst="rect">
            <a:avLst/>
          </a:prstGeom>
          <a:solidFill>
            <a:srgbClr val="2B9862"/>
          </a:solidFill>
          <a:ln w="12700">
            <a:solidFill>
              <a:srgbClr val="2B9862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7754112" y="1929384"/>
            <a:ext cx="26974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 it later</a:t>
            </a:r>
            <a:endParaRPr lang="en-US" sz="750" dirty="0"/>
          </a:p>
        </p:txBody>
      </p:sp>
      <p:sp>
        <p:nvSpPr>
          <p:cNvPr id="19" name="Text 16"/>
          <p:cNvSpPr/>
          <p:nvPr/>
        </p:nvSpPr>
        <p:spPr>
          <a:xfrm>
            <a:off x="7790688" y="2286000"/>
            <a:ext cx="2633472" cy="15087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Final documentation package</a:t>
            </a:r>
            <a:endParaRPr lang="en-US" sz="620" dirty="0"/>
          </a:p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Design review slides</a:t>
            </a:r>
            <a:endParaRPr lang="en-US" sz="620" dirty="0"/>
          </a:p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Demo plan</a:t>
            </a:r>
            <a:endParaRPr lang="en-US" sz="620" dirty="0"/>
          </a:p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Portfolio reflection</a:t>
            </a:r>
            <a:endParaRPr lang="en-US" sz="620" dirty="0"/>
          </a:p>
        </p:txBody>
      </p:sp>
      <p:sp>
        <p:nvSpPr>
          <p:cNvPr id="20" name="Text 17"/>
          <p:cNvSpPr/>
          <p:nvPr/>
        </p:nvSpPr>
        <p:spPr>
          <a:xfrm>
            <a:off x="320040" y="6473952"/>
            <a:ext cx="338328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5</a:t>
            </a:r>
            <a:endParaRPr lang="en-US" sz="460" dirty="0"/>
          </a:p>
        </p:txBody>
      </p:sp>
      <p:sp>
        <p:nvSpPr>
          <p:cNvPr id="21" name="Text 18"/>
          <p:cNvSpPr/>
          <p:nvPr/>
        </p:nvSpPr>
        <p:spPr>
          <a:xfrm>
            <a:off x="11082528" y="6473952"/>
            <a:ext cx="77724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5.16</a:t>
            </a:r>
            <a:endParaRPr lang="en-US" sz="46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4F8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420624"/>
          </a:xfrm>
          <a:prstGeom prst="rect">
            <a:avLst/>
          </a:prstGeom>
          <a:solidFill>
            <a:srgbClr val="071C31"/>
          </a:solidFill>
          <a:ln w="12700">
            <a:solidFill>
              <a:srgbClr val="071C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20040" y="82296"/>
            <a:ext cx="438912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b="1" dirty="0">
                <a:solidFill>
                  <a:srgbClr val="D7AB3E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QUALITY GATE</a:t>
            </a:r>
            <a:endParaRPr lang="en-US" sz="650" dirty="0"/>
          </a:p>
        </p:txBody>
      </p:sp>
      <p:sp>
        <p:nvSpPr>
          <p:cNvPr id="4" name="Text 2"/>
          <p:cNvSpPr/>
          <p:nvPr/>
        </p:nvSpPr>
        <p:spPr>
          <a:xfrm>
            <a:off x="320040" y="246888"/>
            <a:ext cx="4572000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70" dirty="0">
                <a:solidFill>
                  <a:srgbClr val="B8C7D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POE Unit 5 • Lesson 5.16</a:t>
            </a:r>
            <a:endParaRPr lang="en-US" sz="47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744200" y="82296"/>
            <a:ext cx="960120" cy="201168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320040" y="685800"/>
            <a:ext cx="106984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8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Before Moving On</a:t>
            </a:r>
            <a:endParaRPr lang="en-US" sz="1800" dirty="0"/>
          </a:p>
        </p:txBody>
      </p:sp>
      <p:sp>
        <p:nvSpPr>
          <p:cNvPr id="7" name="Text 4"/>
          <p:cNvSpPr/>
          <p:nvPr/>
        </p:nvSpPr>
        <p:spPr>
          <a:xfrm>
            <a:off x="320040" y="1225296"/>
            <a:ext cx="98755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Pause and check whether today’s work is ready to support the next capstone step.</a:t>
            </a:r>
            <a:endParaRPr lang="en-US" sz="850" dirty="0"/>
          </a:p>
        </p:txBody>
      </p:sp>
      <p:sp>
        <p:nvSpPr>
          <p:cNvPr id="8" name="Shape 5"/>
          <p:cNvSpPr/>
          <p:nvPr/>
        </p:nvSpPr>
        <p:spPr>
          <a:xfrm>
            <a:off x="731520" y="1645920"/>
            <a:ext cx="9875520" cy="2560320"/>
          </a:xfrm>
          <a:prstGeom prst="rect">
            <a:avLst>
              <a:gd name="adj" fmla="val 1786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9" name="Shape 6"/>
          <p:cNvSpPr/>
          <p:nvPr/>
        </p:nvSpPr>
        <p:spPr>
          <a:xfrm>
            <a:off x="731520" y="1645920"/>
            <a:ext cx="54864" cy="2560320"/>
          </a:xfrm>
          <a:prstGeom prst="rect">
            <a:avLst/>
          </a:prstGeom>
          <a:solidFill>
            <a:srgbClr val="0A5D87"/>
          </a:solidFill>
          <a:ln w="12700">
            <a:solidFill>
              <a:srgbClr val="0A5D87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896112" y="1792224"/>
            <a:ext cx="95554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Readiness checklist</a:t>
            </a:r>
            <a:endParaRPr lang="en-US" sz="750" dirty="0"/>
          </a:p>
        </p:txBody>
      </p:sp>
      <p:sp>
        <p:nvSpPr>
          <p:cNvPr id="11" name="Text 8"/>
          <p:cNvSpPr/>
          <p:nvPr/>
        </p:nvSpPr>
        <p:spPr>
          <a:xfrm>
            <a:off x="932688" y="2148840"/>
            <a:ext cx="9491472" cy="19659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deliverable matches the lesson purpose.</a:t>
            </a:r>
            <a:endParaRPr lang="en-US" sz="620" dirty="0"/>
          </a:p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Requirements, constraints, or evidence are visible.</a:t>
            </a:r>
            <a:endParaRPr lang="en-US" sz="620" dirty="0"/>
          </a:p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work is specific enough to guide a teammate.</a:t>
            </a:r>
            <a:endParaRPr lang="en-US" sz="620" dirty="0"/>
          </a:p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Questions, risks, or weak points are documented.</a:t>
            </a:r>
            <a:endParaRPr lang="en-US" sz="620" dirty="0"/>
          </a:p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Next action is clear.</a:t>
            </a:r>
            <a:endParaRPr lang="en-US" sz="620" dirty="0"/>
          </a:p>
        </p:txBody>
      </p:sp>
      <p:sp>
        <p:nvSpPr>
          <p:cNvPr id="12" name="Text 9"/>
          <p:cNvSpPr/>
          <p:nvPr/>
        </p:nvSpPr>
        <p:spPr>
          <a:xfrm>
            <a:off x="822960" y="5806440"/>
            <a:ext cx="10515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weak artifact creates confusion later; a strong artifact saves time during build and review.</a:t>
            </a:r>
            <a:endParaRPr lang="en-US" sz="750" dirty="0"/>
          </a:p>
        </p:txBody>
      </p:sp>
      <p:sp>
        <p:nvSpPr>
          <p:cNvPr id="13" name="Text 10"/>
          <p:cNvSpPr/>
          <p:nvPr/>
        </p:nvSpPr>
        <p:spPr>
          <a:xfrm>
            <a:off x="320040" y="6473952"/>
            <a:ext cx="338328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5</a:t>
            </a:r>
            <a:endParaRPr lang="en-US" sz="460" dirty="0"/>
          </a:p>
        </p:txBody>
      </p:sp>
      <p:sp>
        <p:nvSpPr>
          <p:cNvPr id="14" name="Text 11"/>
          <p:cNvSpPr/>
          <p:nvPr/>
        </p:nvSpPr>
        <p:spPr>
          <a:xfrm>
            <a:off x="11082528" y="6473952"/>
            <a:ext cx="77724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5.16</a:t>
            </a:r>
            <a:endParaRPr lang="en-US" sz="46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ptos Display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17</Slides>
  <Notes>17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</vt:vector>
  </TitlesOfParts>
  <Company>LockwoodSTEM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POE Unit 5 Lesson 5.16: Final Documentation Package</dc:title>
  <dc:subject>POE Unit 5 Capstone Lesson Presentation</dc:subject>
  <dc:creator>LockwoodSTEM</dc:creator>
  <cp:lastModifiedBy>LockwoodSTEM</cp:lastModifiedBy>
  <cp:revision>1</cp:revision>
  <dcterms:created xsi:type="dcterms:W3CDTF">2026-07-17T23:50:22Z</dcterms:created>
  <dcterms:modified xsi:type="dcterms:W3CDTF">2026-07-17T23:50:22Z</dcterms:modified>
</cp:coreProperties>
</file>