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754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621792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Testing Protocol and Risk Review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create a safe, repeatable testing protocol with variables, data tables, and risk controls.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IMPROVE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team claims the capstone system is ready for final review. What evidence would make that claim credible?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clear requirement or success metric tied to the mission problem.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Photos, sketches, CAD, test data, and notes showing how the system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design is probably good enough.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explanation that connects results to recommendations.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strongest evidence set. Then explain why.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Set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strongest evidence connects the claim to requirements and performance.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B + D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 define what “ready” means; artifacts and test results show whether the system meets that standard.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37160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C is weak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opinion may be useful feedback, but it is not enough to prove performance.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371600"/>
          </a:xfrm>
          <a:prstGeom prst="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rule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Claims need inspectable evidence: drawings, data, photos, calculations, notes, and explanations.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GUIDED WORK TIME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Today’s Capstone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time to make measurable progress on the deliverable.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9164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1: Set the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must be completed by the end of today for testing protocol and risk review?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2: Create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in sketches, tables, CAD notes, test plans, diagrams, or written explanations as needed.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91640"/>
            <a:ext cx="292608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9164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Step 3: Review quality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94560"/>
            <a:ext cx="254203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clarity, labels, units, requirements, risks, and next steps before submission.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TEAM ALIGNMENT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Individual Accountability in Team 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Even when the capstone is collaborative, each student should understand the system and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7724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77240" y="1737360"/>
            <a:ext cx="54864" cy="20116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4183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 own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7840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assigned task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documentation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evidence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My explanation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0116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align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claim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43800" y="1737360"/>
            <a:ext cx="2971800" cy="2011680"/>
          </a:xfrm>
          <a:prstGeom prst="rect">
            <a:avLst>
              <a:gd name="adj" fmla="val 227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43800" y="1737360"/>
            <a:ext cx="54864" cy="20116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08392" y="1883664"/>
            <a:ext cx="2651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defend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44968" y="2240280"/>
            <a:ext cx="2587752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Performance results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Trade-offs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improvements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Team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If your capstone prototype works once but fails twice, what should the team do next?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failed trials because one test worked.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5836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 and use the failure pattern to improve the system.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use the best result in the final presentation.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34640"/>
            <a:ext cx="4480560" cy="65836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34640"/>
            <a:ext cx="54864" cy="658368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5351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2971800"/>
            <a:ext cx="37947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Stop testing and move to decoration.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reveal the engineering response.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 Problems as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Inconsistent results are not something to hide; they are something to investigate.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6868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68680" y="1828800"/>
            <a:ext cx="54864" cy="132588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3327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6984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all trials, identify the failure mode, revise the weak subsystem or test setup, and retest before making a final claim.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035040" y="1828800"/>
            <a:ext cx="4480560" cy="1325880"/>
          </a:xfrm>
          <a:prstGeom prst="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035040" y="1828800"/>
            <a:ext cx="54864" cy="1325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99632" y="1975104"/>
            <a:ext cx="4160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236208" y="2331720"/>
            <a:ext cx="4096512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final capstone defense is stronger when it honestly explains problems, evidence, and improvements.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good engineering story includes what changed and why it changed.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DEBRIEF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today’s work moved your capstone forward.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3736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did you complete or improve today?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37360"/>
            <a:ext cx="54864" cy="21031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or reasoning supports that work?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3736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3736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88366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4028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is the next risk, question, or action?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5.13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85800"/>
            <a:ext cx="41148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2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CARRY-FORWARD</a:t>
            </a:r>
            <a:endParaRPr lang="en-US" sz="620" dirty="0"/>
          </a:p>
        </p:txBody>
      </p:sp>
      <p:sp>
        <p:nvSpPr>
          <p:cNvPr id="3" name="Text 1"/>
          <p:cNvSpPr/>
          <p:nvPr/>
        </p:nvSpPr>
        <p:spPr>
          <a:xfrm>
            <a:off x="548640" y="1051560"/>
            <a:ext cx="71323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final design is only as strong as the evidence you can explain.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59436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94360" y="27432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5895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79552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the work clearly.</a:t>
            </a:r>
            <a:endParaRPr lang="en-US" sz="620" dirty="0"/>
          </a:p>
        </p:txBody>
      </p:sp>
      <p:sp>
        <p:nvSpPr>
          <p:cNvPr id="8" name="Shape 6"/>
          <p:cNvSpPr/>
          <p:nvPr/>
        </p:nvSpPr>
        <p:spPr>
          <a:xfrm>
            <a:off x="365760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657600" y="27432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2219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385876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evidence honestly.</a:t>
            </a:r>
            <a:endParaRPr lang="en-US" sz="620" dirty="0"/>
          </a:p>
        </p:txBody>
      </p:sp>
      <p:sp>
        <p:nvSpPr>
          <p:cNvPr id="12" name="Shape 10"/>
          <p:cNvSpPr/>
          <p:nvPr/>
        </p:nvSpPr>
        <p:spPr>
          <a:xfrm>
            <a:off x="6720840" y="2743200"/>
            <a:ext cx="27432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720840" y="2743200"/>
            <a:ext cx="54864" cy="11887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885432" y="2889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6922008" y="3246120"/>
            <a:ext cx="23591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decisions to proof.</a:t>
            </a:r>
            <a:endParaRPr lang="en-US" sz="620" dirty="0"/>
          </a:p>
        </p:txBody>
      </p:sp>
      <p:pic>
        <p:nvPicPr>
          <p:cNvPr id="1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989320"/>
            <a:ext cx="1143000" cy="2560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move the capstone from idea to defensible engineering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create a safe, repeatable testing protocol with variables, data tables, and risk controls.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capstone artifact supports a clear requirement, design decision, or final defense.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work time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deliverable: Testing protocol and risk review.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testing protocol and risk review move the capstone from idea to defensible engineering solution?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students open notebooks and project files.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one decision, artifact, or piece of evidence that today’s work should produce.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name a requirement, subsystem, test, data source, or design decision.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connect your answers to the capstone workflow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CAPSTONE WORKFLOW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Where Today Fits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capstone lesson builds one piece of the final design defense.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85039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550" dirty="0"/>
          </a:p>
        </p:txBody>
      </p:sp>
      <p:sp>
        <p:nvSpPr>
          <p:cNvPr id="10" name="Text 7"/>
          <p:cNvSpPr/>
          <p:nvPr/>
        </p:nvSpPr>
        <p:spPr>
          <a:xfrm>
            <a:off x="73152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mission</a:t>
            </a:r>
            <a:endParaRPr lang="en-US" sz="730" dirty="0"/>
          </a:p>
        </p:txBody>
      </p:sp>
      <p:sp>
        <p:nvSpPr>
          <p:cNvPr id="11" name="Text 8"/>
          <p:cNvSpPr/>
          <p:nvPr/>
        </p:nvSpPr>
        <p:spPr>
          <a:xfrm>
            <a:off x="73152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Problem, stakeholders, requirements</a:t>
            </a:r>
            <a:endParaRPr lang="en-US" sz="590" dirty="0"/>
          </a:p>
        </p:txBody>
      </p:sp>
      <p:sp>
        <p:nvSpPr>
          <p:cNvPr id="12" name="Shape 9"/>
          <p:cNvSpPr/>
          <p:nvPr/>
        </p:nvSpPr>
        <p:spPr>
          <a:xfrm>
            <a:off x="121615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3" name="Shape 10"/>
          <p:cNvSpPr/>
          <p:nvPr/>
        </p:nvSpPr>
        <p:spPr>
          <a:xfrm>
            <a:off x="2880360" y="1691640"/>
            <a:ext cx="411480" cy="411480"/>
          </a:xfrm>
          <a:prstGeom prst="ellipse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299923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550" dirty="0"/>
          </a:p>
        </p:txBody>
      </p:sp>
      <p:sp>
        <p:nvSpPr>
          <p:cNvPr id="15" name="Text 12"/>
          <p:cNvSpPr/>
          <p:nvPr/>
        </p:nvSpPr>
        <p:spPr>
          <a:xfrm>
            <a:off x="288036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system</a:t>
            </a:r>
            <a:endParaRPr lang="en-US" sz="730" dirty="0"/>
          </a:p>
        </p:txBody>
      </p:sp>
      <p:sp>
        <p:nvSpPr>
          <p:cNvPr id="16" name="Text 13"/>
          <p:cNvSpPr/>
          <p:nvPr/>
        </p:nvSpPr>
        <p:spPr>
          <a:xfrm>
            <a:off x="288036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Concepts, architecture, trade-offs</a:t>
            </a:r>
            <a:endParaRPr lang="en-US" sz="590" dirty="0"/>
          </a:p>
        </p:txBody>
      </p:sp>
      <p:sp>
        <p:nvSpPr>
          <p:cNvPr id="17" name="Shape 14"/>
          <p:cNvSpPr/>
          <p:nvPr/>
        </p:nvSpPr>
        <p:spPr>
          <a:xfrm>
            <a:off x="336499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18" name="Shape 15"/>
          <p:cNvSpPr/>
          <p:nvPr/>
        </p:nvSpPr>
        <p:spPr>
          <a:xfrm>
            <a:off x="5029200" y="1691640"/>
            <a:ext cx="411480" cy="411480"/>
          </a:xfrm>
          <a:prstGeom prst="ellipse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514807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550" dirty="0"/>
          </a:p>
        </p:txBody>
      </p:sp>
      <p:sp>
        <p:nvSpPr>
          <p:cNvPr id="20" name="Text 17"/>
          <p:cNvSpPr/>
          <p:nvPr/>
        </p:nvSpPr>
        <p:spPr>
          <a:xfrm>
            <a:off x="502920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prototype</a:t>
            </a:r>
            <a:endParaRPr lang="en-US" sz="730" dirty="0"/>
          </a:p>
        </p:txBody>
      </p:sp>
      <p:sp>
        <p:nvSpPr>
          <p:cNvPr id="21" name="Text 18"/>
          <p:cNvSpPr/>
          <p:nvPr/>
        </p:nvSpPr>
        <p:spPr>
          <a:xfrm>
            <a:off x="502920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CAD, fabrication, integration</a:t>
            </a:r>
            <a:endParaRPr lang="en-US" sz="590" dirty="0"/>
          </a:p>
        </p:txBody>
      </p:sp>
      <p:sp>
        <p:nvSpPr>
          <p:cNvPr id="22" name="Shape 19"/>
          <p:cNvSpPr/>
          <p:nvPr/>
        </p:nvSpPr>
        <p:spPr>
          <a:xfrm>
            <a:off x="551383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3" name="Shape 20"/>
          <p:cNvSpPr/>
          <p:nvPr/>
        </p:nvSpPr>
        <p:spPr>
          <a:xfrm>
            <a:off x="7178040" y="1691640"/>
            <a:ext cx="411480" cy="411480"/>
          </a:xfrm>
          <a:prstGeom prst="ellipse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9691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550" dirty="0"/>
          </a:p>
        </p:txBody>
      </p:sp>
      <p:sp>
        <p:nvSpPr>
          <p:cNvPr id="25" name="Text 22"/>
          <p:cNvSpPr/>
          <p:nvPr/>
        </p:nvSpPr>
        <p:spPr>
          <a:xfrm>
            <a:off x="717804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 + revise</a:t>
            </a:r>
            <a:endParaRPr lang="en-US" sz="730" dirty="0"/>
          </a:p>
        </p:txBody>
      </p:sp>
      <p:sp>
        <p:nvSpPr>
          <p:cNvPr id="26" name="Text 23"/>
          <p:cNvSpPr/>
          <p:nvPr/>
        </p:nvSpPr>
        <p:spPr>
          <a:xfrm>
            <a:off x="717804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Data, failure modes, iteration</a:t>
            </a:r>
            <a:endParaRPr lang="en-US" sz="590" dirty="0"/>
          </a:p>
        </p:txBody>
      </p:sp>
      <p:sp>
        <p:nvSpPr>
          <p:cNvPr id="27" name="Shape 24"/>
          <p:cNvSpPr/>
          <p:nvPr/>
        </p:nvSpPr>
        <p:spPr>
          <a:xfrm>
            <a:off x="7662672" y="1901952"/>
            <a:ext cx="1508760" cy="0"/>
          </a:xfrm>
          <a:prstGeom prst="line">
            <a:avLst/>
          </a:prstGeom>
          <a:noFill/>
          <a:ln w="12700">
            <a:solidFill>
              <a:srgbClr val="B5C6D8"/>
            </a:solidFill>
            <a:prstDash val="solid"/>
            <a:headEnd type="none"/>
            <a:tailEnd type="triangle"/>
          </a:ln>
        </p:spPr>
      </p:sp>
      <p:sp>
        <p:nvSpPr>
          <p:cNvPr id="28" name="Shape 25"/>
          <p:cNvSpPr/>
          <p:nvPr/>
        </p:nvSpPr>
        <p:spPr>
          <a:xfrm>
            <a:off x="9326880" y="1691640"/>
            <a:ext cx="411480" cy="411480"/>
          </a:xfrm>
          <a:prstGeom prst="ellipse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445752" y="1810512"/>
            <a:ext cx="164592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550" dirty="0"/>
          </a:p>
        </p:txBody>
      </p:sp>
      <p:sp>
        <p:nvSpPr>
          <p:cNvPr id="30" name="Text 27"/>
          <p:cNvSpPr/>
          <p:nvPr/>
        </p:nvSpPr>
        <p:spPr>
          <a:xfrm>
            <a:off x="9326880" y="2240280"/>
            <a:ext cx="1920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3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 evidence</a:t>
            </a:r>
            <a:endParaRPr lang="en-US" sz="730" dirty="0"/>
          </a:p>
        </p:txBody>
      </p:sp>
      <p:sp>
        <p:nvSpPr>
          <p:cNvPr id="31" name="Text 28"/>
          <p:cNvSpPr/>
          <p:nvPr/>
        </p:nvSpPr>
        <p:spPr>
          <a:xfrm>
            <a:off x="9326880" y="2560320"/>
            <a:ext cx="1920240" cy="640080"/>
          </a:xfrm>
          <a:prstGeom prst="rect">
            <a:avLst/>
          </a:prstGeom>
          <a:noFill/>
          <a:ln/>
        </p:spPr>
        <p:txBody>
          <a:bodyPr wrap="square" lIns="127" tIns="127" rIns="127" bIns="127" rtlCol="0" anchor="ctr">
            <a:normAutofit/>
          </a:bodyPr>
          <a:lstStyle/>
          <a:p>
            <a:pPr indent="0" marL="0">
              <a:buNone/>
            </a:pPr>
            <a:r>
              <a:rPr lang="en-US" sz="59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Documentation, demo, review</a:t>
            </a:r>
            <a:endParaRPr lang="en-US" sz="590" dirty="0"/>
          </a:p>
        </p:txBody>
      </p:sp>
      <p:sp>
        <p:nvSpPr>
          <p:cNvPr id="32" name="Text 2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 strengthens the testing protocol and risk review part of the capstone story.</a:t>
            </a:r>
            <a:endParaRPr lang="en-US" sz="750" dirty="0"/>
          </a:p>
        </p:txBody>
      </p:sp>
      <p:sp>
        <p:nvSpPr>
          <p:cNvPr id="33" name="Text 3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34" name="Text 3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best supports a strong capstone design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answer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choice because it is fastest to finish.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only on making the prototype look complete.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Skip documentation until the final presentation.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capstone move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VOTE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Capstone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teams make decisions that can be traced back to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requirements, evidence, and trade-offs to justify the next step.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capstone decision to criteria, constraints, evidence, and engineering reasoning.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Your final review should show what you decided, why you decided it, and what evidence supports it.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decisions should be defensible, not just finished.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COURSE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Capstone Pulls POE Together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5 combines systems thinking, fabrication, testing, and communication.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3774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Mechanisms + structures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Loads, supports, motion, force transfer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quality and fit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Structural stability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79476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00200"/>
            <a:ext cx="54864" cy="23774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+ integration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Inputs, outputs, logic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Motors, sensors, or rover behavior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Subsystem interfaces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6903720" y="1600200"/>
            <a:ext cx="2743200" cy="2377440"/>
          </a:xfrm>
          <a:prstGeom prst="rect">
            <a:avLst>
              <a:gd name="adj" fmla="val 192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03720" y="1600200"/>
            <a:ext cx="54864" cy="23774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68312" y="17465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 + defense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04888" y="2103120"/>
            <a:ext cx="2359152" cy="1783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Repeatable test plans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Graphs, observations,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recommendations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TODAY’S DELIVERABLE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Testing protocol and risk review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artifact should make your capstone easier to understand, build, test, or defend.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783080"/>
            <a:ext cx="54864" cy="21031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Must include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labels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Connection to requirements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evidence or reasoning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Enough detail for another person to follow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4160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783080"/>
            <a:ext cx="54864" cy="2103120"/>
          </a:xfrm>
          <a:prstGeom prst="rect">
            <a:avLst/>
          </a:prstGeom>
          <a:solidFill>
            <a:srgbClr val="B23B3B"/>
          </a:solidFill>
          <a:ln w="12700">
            <a:solidFill>
              <a:srgbClr val="B23B3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Vague statements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Unlabeled sketches or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Decisions with no justification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Leaving changes undocumented</a:t>
            </a:r>
            <a:endParaRPr lang="en-US" sz="620" dirty="0"/>
          </a:p>
        </p:txBody>
      </p:sp>
      <p:sp>
        <p:nvSpPr>
          <p:cNvPr id="16" name="Shape 13"/>
          <p:cNvSpPr/>
          <p:nvPr/>
        </p:nvSpPr>
        <p:spPr>
          <a:xfrm>
            <a:off x="7589520" y="1783080"/>
            <a:ext cx="3017520" cy="2103120"/>
          </a:xfrm>
          <a:prstGeom prst="rect">
            <a:avLst>
              <a:gd name="adj" fmla="val 2174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589520" y="1783080"/>
            <a:ext cx="54864" cy="21031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754112" y="192938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it later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790688" y="2286000"/>
            <a:ext cx="2633472" cy="1508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documentation package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review slides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plan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 reflection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QUALITY GATE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5 • Lesson 5.12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Before Moving 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875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and check whether today’s work is ready to support the next capstone step.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731520" y="1645920"/>
            <a:ext cx="987552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731520" y="164592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96112" y="1792224"/>
            <a:ext cx="9555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Readiness checklist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932688" y="2148840"/>
            <a:ext cx="949147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deliverable matches the lesson purpose.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Requirements, constraints, or evidence are visible.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 is specific enough to guide a teammate.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Questions, risks, or weak points are documented.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action is clear.</a:t>
            </a:r>
            <a:endParaRPr lang="en-US" sz="620" dirty="0"/>
          </a:p>
        </p:txBody>
      </p:sp>
      <p:sp>
        <p:nvSpPr>
          <p:cNvPr id="12" name="Text 9"/>
          <p:cNvSpPr/>
          <p:nvPr/>
        </p:nvSpPr>
        <p:spPr>
          <a:xfrm>
            <a:off x="822960" y="5806440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weak artifact creates confusion later; a strong artifact saves time during build and review.</a:t>
            </a:r>
            <a:endParaRPr lang="en-US" sz="750" dirty="0"/>
          </a:p>
        </p:txBody>
      </p:sp>
      <p:sp>
        <p:nvSpPr>
          <p:cNvPr id="13" name="Text 10"/>
          <p:cNvSpPr/>
          <p:nvPr/>
        </p:nvSpPr>
        <p:spPr>
          <a:xfrm>
            <a:off x="320040" y="6473952"/>
            <a:ext cx="338328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5</a:t>
            </a:r>
            <a:endParaRPr lang="en-US" sz="460" dirty="0"/>
          </a:p>
        </p:txBody>
      </p:sp>
      <p:sp>
        <p:nvSpPr>
          <p:cNvPr id="14" name="Text 11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5.12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5 Lesson 5.12: Testing Protocol and Risk Review</dc:title>
  <dc:subject>POE Unit 5 Capstone Lesson Presentation</dc:subject>
  <dc:creator>LockwoodSTEM</dc:creator>
  <cp:lastModifiedBy>LockwoodSTEM</cp:lastModifiedBy>
  <cp:revision>1</cp:revision>
  <dcterms:created xsi:type="dcterms:W3CDTF">2026-07-17T23:50:22Z</dcterms:created>
  <dcterms:modified xsi:type="dcterms:W3CDTF">2026-07-17T23:50:22Z</dcterms:modified>
</cp:coreProperties>
</file>