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71C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502920"/>
            <a:ext cx="4572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4.5</a:t>
            </a:r>
            <a:endParaRPr lang="en-US" sz="650" dirty="0"/>
          </a:p>
        </p:txBody>
      </p:sp>
      <p:sp>
        <p:nvSpPr>
          <p:cNvPr id="3" name="Text 1"/>
          <p:cNvSpPr/>
          <p:nvPr/>
        </p:nvSpPr>
        <p:spPr>
          <a:xfrm>
            <a:off x="502920" y="914400"/>
            <a:ext cx="594360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Mean, Median, Mode, and Range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502920" y="2331720"/>
            <a:ext cx="1828800" cy="0"/>
          </a:xfrm>
          <a:prstGeom prst="line">
            <a:avLst/>
          </a:prstGeom>
          <a:noFill/>
          <a:ln w="12700">
            <a:solidFill>
              <a:srgbClr val="D7AB3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2606040"/>
            <a:ext cx="201168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30" b="1" dirty="0">
                <a:solidFill>
                  <a:srgbClr val="D7AB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 QUESTION</a:t>
            </a:r>
            <a:endParaRPr lang="en-US" sz="630" dirty="0"/>
          </a:p>
        </p:txBody>
      </p:sp>
      <p:sp>
        <p:nvSpPr>
          <p:cNvPr id="6" name="Text 4"/>
          <p:cNvSpPr/>
          <p:nvPr/>
        </p:nvSpPr>
        <p:spPr>
          <a:xfrm>
            <a:off x="502920" y="2852928"/>
            <a:ext cx="6583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can you calculate and interpret measures of central tendency and range for aerospace test data?</a:t>
            </a:r>
            <a:endParaRPr lang="en-US" sz="1020" dirty="0"/>
          </a:p>
        </p:txBody>
      </p:sp>
      <p:sp>
        <p:nvSpPr>
          <p:cNvPr id="7" name="Shape 5"/>
          <p:cNvSpPr/>
          <p:nvPr/>
        </p:nvSpPr>
        <p:spPr>
          <a:xfrm>
            <a:off x="502920" y="4709160"/>
            <a:ext cx="1078992" cy="329184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94360" y="4800600"/>
            <a:ext cx="9144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20" b="1" dirty="0">
                <a:solidFill>
                  <a:srgbClr val="071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COLLECT</a:t>
            </a:r>
            <a:endParaRPr lang="en-US" sz="520" dirty="0"/>
          </a:p>
        </p:txBody>
      </p:sp>
      <p:sp>
        <p:nvSpPr>
          <p:cNvPr id="9" name="Shape 7"/>
          <p:cNvSpPr/>
          <p:nvPr/>
        </p:nvSpPr>
        <p:spPr>
          <a:xfrm>
            <a:off x="1828800" y="4709160"/>
            <a:ext cx="1078992" cy="329184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920240" y="4800600"/>
            <a:ext cx="9144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ANALYZE</a:t>
            </a:r>
            <a:endParaRPr lang="en-US" sz="520" dirty="0"/>
          </a:p>
        </p:txBody>
      </p:sp>
      <p:sp>
        <p:nvSpPr>
          <p:cNvPr id="11" name="Shape 9"/>
          <p:cNvSpPr/>
          <p:nvPr/>
        </p:nvSpPr>
        <p:spPr>
          <a:xfrm>
            <a:off x="3154680" y="4709160"/>
            <a:ext cx="1078992" cy="329184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246120" y="4800600"/>
            <a:ext cx="9144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20" b="1" dirty="0">
                <a:solidFill>
                  <a:srgbClr val="071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DEFEND</a:t>
            </a:r>
            <a:endParaRPr lang="en-US" sz="520" dirty="0"/>
          </a:p>
        </p:txBody>
      </p:sp>
      <p:sp>
        <p:nvSpPr>
          <p:cNvPr id="13" name="Text 11"/>
          <p:cNvSpPr/>
          <p:nvPr/>
        </p:nvSpPr>
        <p:spPr>
          <a:xfrm>
            <a:off x="502920" y="6144768"/>
            <a:ext cx="2286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40" dirty="0">
                <a:solidFill>
                  <a:srgbClr val="C6D4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Principles of Engineering</a:t>
            </a:r>
            <a:endParaRPr lang="en-US" sz="540" dirty="0"/>
          </a:p>
        </p:txBody>
      </p:sp>
      <p:pic>
        <p:nvPicPr>
          <p:cNvPr id="14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21240" y="502920"/>
            <a:ext cx="1143000" cy="256032"/>
          </a:xfrm>
          <a:prstGeom prst="rect">
            <a:avLst/>
          </a:prstGeom>
        </p:spPr>
      </p:pic>
      <p:sp>
        <p:nvSpPr>
          <p:cNvPr id="15" name="Shape 12"/>
          <p:cNvSpPr/>
          <p:nvPr/>
        </p:nvSpPr>
        <p:spPr>
          <a:xfrm>
            <a:off x="8321040" y="1691640"/>
            <a:ext cx="2240280" cy="54864"/>
          </a:xfrm>
          <a:prstGeom prst="rect">
            <a:avLst/>
          </a:prstGeom>
          <a:solidFill>
            <a:srgbClr val="56D4F1"/>
          </a:solidFill>
          <a:ln w="12700">
            <a:solidFill>
              <a:srgbClr val="56D4F1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8321040" y="1920240"/>
            <a:ext cx="2240280" cy="54864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8321040" y="2148840"/>
            <a:ext cx="2240280" cy="54864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 • EVIDENCE • REASONING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4.5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 + Evidence + Reasoning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this structure whenever you defend a system, test, or design recommendation.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2743200" cy="1645920"/>
          </a:xfrm>
          <a:prstGeom prst="rect">
            <a:avLst>
              <a:gd name="adj" fmla="val 2778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164592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75104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24128" y="2331720"/>
            <a:ext cx="2359152" cy="10515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believe about mission performance or system behavior.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3840480" y="1828800"/>
            <a:ext cx="2743200" cy="1645920"/>
          </a:xfrm>
          <a:prstGeom prst="rect">
            <a:avLst>
              <a:gd name="adj" fmla="val 2778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3840480" y="1828800"/>
            <a:ext cx="54864" cy="164592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005072" y="1975104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041648" y="2331720"/>
            <a:ext cx="2359152" cy="10515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data, graph, statistic, calculation, or observation that supports the claim.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6858000" y="1828800"/>
            <a:ext cx="2743200" cy="1645920"/>
          </a:xfrm>
          <a:prstGeom prst="rect">
            <a:avLst>
              <a:gd name="adj" fmla="val 2778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6858000" y="1828800"/>
            <a:ext cx="54864" cy="164592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022592" y="1975104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Reasoning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059168" y="2331720"/>
            <a:ext cx="2359152" cy="10515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the evidence proves the claim and what the team should do next.</a:t>
            </a:r>
            <a:endParaRPr lang="en-US" sz="640" dirty="0"/>
          </a:p>
        </p:txBody>
      </p:sp>
      <p:sp>
        <p:nvSpPr>
          <p:cNvPr id="20" name="Text 17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performance claim is strongest when another engineer can inspect the evidence and follow the reasoning.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4.5</a:t>
            </a:r>
            <a:endParaRPr lang="en-US" sz="46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MINI CHALLENGE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4.5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Evidence Would You Need?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Read the claim. Select the evidence that would best support it.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822960" y="1481328"/>
            <a:ext cx="9875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Claim: “Mean, Median, Mode, and Range shows the system is ready for the next mission test.”</a:t>
            </a:r>
            <a:endParaRPr lang="en-US" sz="800" dirty="0"/>
          </a:p>
        </p:txBody>
      </p:sp>
      <p:sp>
        <p:nvSpPr>
          <p:cNvPr id="9" name="Shape 6"/>
          <p:cNvSpPr/>
          <p:nvPr/>
        </p:nvSpPr>
        <p:spPr>
          <a:xfrm>
            <a:off x="822960" y="2057400"/>
            <a:ext cx="4480560" cy="530352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822960" y="2057400"/>
            <a:ext cx="54864" cy="530352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987552" y="21762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800" dirty="0"/>
          </a:p>
        </p:txBody>
      </p:sp>
      <p:sp>
        <p:nvSpPr>
          <p:cNvPr id="12" name="Text 9"/>
          <p:cNvSpPr/>
          <p:nvPr/>
        </p:nvSpPr>
        <p:spPr>
          <a:xfrm>
            <a:off x="1325880" y="2194560"/>
            <a:ext cx="3794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Repeated trials collected under the same conditions</a:t>
            </a:r>
            <a:endParaRPr lang="en-US" sz="640" dirty="0"/>
          </a:p>
        </p:txBody>
      </p:sp>
      <p:sp>
        <p:nvSpPr>
          <p:cNvPr id="13" name="Shape 10"/>
          <p:cNvSpPr/>
          <p:nvPr/>
        </p:nvSpPr>
        <p:spPr>
          <a:xfrm>
            <a:off x="6217920" y="2057400"/>
            <a:ext cx="4480560" cy="530352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6217920" y="2057400"/>
            <a:ext cx="54864" cy="530352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382512" y="21762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800" dirty="0"/>
          </a:p>
        </p:txBody>
      </p:sp>
      <p:sp>
        <p:nvSpPr>
          <p:cNvPr id="16" name="Text 13"/>
          <p:cNvSpPr/>
          <p:nvPr/>
        </p:nvSpPr>
        <p:spPr>
          <a:xfrm>
            <a:off x="6720840" y="2194560"/>
            <a:ext cx="3794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statement that the system looked successful</a:t>
            </a:r>
            <a:endParaRPr lang="en-US" sz="640" dirty="0"/>
          </a:p>
        </p:txBody>
      </p:sp>
      <p:sp>
        <p:nvSpPr>
          <p:cNvPr id="17" name="Shape 14"/>
          <p:cNvSpPr/>
          <p:nvPr/>
        </p:nvSpPr>
        <p:spPr>
          <a:xfrm>
            <a:off x="822960" y="2862072"/>
            <a:ext cx="4480560" cy="530352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822960" y="2862072"/>
            <a:ext cx="54864" cy="530352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987552" y="2980944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00" dirty="0"/>
          </a:p>
        </p:txBody>
      </p:sp>
      <p:sp>
        <p:nvSpPr>
          <p:cNvPr id="20" name="Text 17"/>
          <p:cNvSpPr/>
          <p:nvPr/>
        </p:nvSpPr>
        <p:spPr>
          <a:xfrm>
            <a:off x="1325880" y="2999232"/>
            <a:ext cx="3794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labeled graph or calculation connected to the claim</a:t>
            </a:r>
            <a:endParaRPr lang="en-US" sz="640" dirty="0"/>
          </a:p>
        </p:txBody>
      </p:sp>
      <p:sp>
        <p:nvSpPr>
          <p:cNvPr id="21" name="Shape 18"/>
          <p:cNvSpPr/>
          <p:nvPr/>
        </p:nvSpPr>
        <p:spPr>
          <a:xfrm>
            <a:off x="6217920" y="2862072"/>
            <a:ext cx="4480560" cy="530352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6217920" y="2862072"/>
            <a:ext cx="54864" cy="530352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6382512" y="2980944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800" dirty="0"/>
          </a:p>
        </p:txBody>
      </p:sp>
      <p:sp>
        <p:nvSpPr>
          <p:cNvPr id="24" name="Text 21"/>
          <p:cNvSpPr/>
          <p:nvPr/>
        </p:nvSpPr>
        <p:spPr>
          <a:xfrm>
            <a:off x="6720840" y="2999232"/>
            <a:ext cx="3794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Only the best trial from the test set</a:t>
            </a:r>
            <a:endParaRPr lang="en-US" sz="640" dirty="0"/>
          </a:p>
        </p:txBody>
      </p:sp>
      <p:sp>
        <p:nvSpPr>
          <p:cNvPr id="25" name="Shape 22"/>
          <p:cNvSpPr/>
          <p:nvPr/>
        </p:nvSpPr>
        <p:spPr>
          <a:xfrm>
            <a:off x="822960" y="3666744"/>
            <a:ext cx="4480560" cy="530352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26" name="Shape 23"/>
          <p:cNvSpPr/>
          <p:nvPr/>
        </p:nvSpPr>
        <p:spPr>
          <a:xfrm>
            <a:off x="822960" y="3666744"/>
            <a:ext cx="54864" cy="530352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987552" y="3785616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</a:t>
            </a:r>
            <a:endParaRPr lang="en-US" sz="800" dirty="0"/>
          </a:p>
        </p:txBody>
      </p:sp>
      <p:sp>
        <p:nvSpPr>
          <p:cNvPr id="28" name="Text 25"/>
          <p:cNvSpPr/>
          <p:nvPr/>
        </p:nvSpPr>
        <p:spPr>
          <a:xfrm>
            <a:off x="1325880" y="3803904"/>
            <a:ext cx="3794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Notes about measurement limits, variation, or error</a:t>
            </a:r>
            <a:endParaRPr lang="en-US" sz="640" dirty="0"/>
          </a:p>
        </p:txBody>
      </p:sp>
      <p:sp>
        <p:nvSpPr>
          <p:cNvPr id="29" name="Text 26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the best evidence pair.</a:t>
            </a:r>
            <a:endParaRPr lang="en-US" sz="750" dirty="0"/>
          </a:p>
        </p:txBody>
      </p:sp>
      <p:sp>
        <p:nvSpPr>
          <p:cNvPr id="30" name="Text 27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31" name="Text 28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4.5</a:t>
            </a:r>
            <a:endParaRPr lang="en-US" sz="46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REVEAL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4.5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Evidence Pair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evidence must connect directly to the engineering claim.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914400" y="1828800"/>
            <a:ext cx="4389120" cy="1417320"/>
          </a:xfrm>
          <a:prstGeom prst="rect">
            <a:avLst>
              <a:gd name="adj" fmla="val 322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914400" y="1828800"/>
            <a:ext cx="54864" cy="141732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1078992" y="1975104"/>
            <a:ext cx="4069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support: A + C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115568" y="2331720"/>
            <a:ext cx="4005072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Repeated trials plus a labeled graph or calculation give the team data and interpretation.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5669280" y="1828800"/>
            <a:ext cx="4389120" cy="1417320"/>
          </a:xfrm>
          <a:prstGeom prst="rect">
            <a:avLst>
              <a:gd name="adj" fmla="val 322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5669280" y="1828800"/>
            <a:ext cx="54864" cy="141732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833872" y="1975104"/>
            <a:ext cx="4069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Useful, but not enough alone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5870448" y="2331720"/>
            <a:ext cx="4005072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single impressive result or a vague statement may help the story, but it does not prove readiness by itself.</a:t>
            </a:r>
            <a:endParaRPr lang="en-US" sz="640" dirty="0"/>
          </a:p>
        </p:txBody>
      </p:sp>
      <p:sp>
        <p:nvSpPr>
          <p:cNvPr id="16" name="Text 13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Good evidence makes performance visible, comparable, and defendable.</a:t>
            </a:r>
            <a:endParaRPr lang="en-US" sz="750" dirty="0"/>
          </a:p>
        </p:txBody>
      </p:sp>
      <p:sp>
        <p:nvSpPr>
          <p:cNvPr id="17" name="Text 14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18" name="Text 15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4.5</a:t>
            </a:r>
            <a:endParaRPr lang="en-US" sz="46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SCENARIO RESPONSE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4.5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Should the Engineer Do Next?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strongest next step and explain your reasoning.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822960" y="1664208"/>
            <a:ext cx="9601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team runs a mission test. The result is close to the target, but the repeated trials are inconsistent.</a:t>
            </a:r>
            <a:endParaRPr lang="en-US" sz="800" dirty="0"/>
          </a:p>
        </p:txBody>
      </p:sp>
      <p:sp>
        <p:nvSpPr>
          <p:cNvPr id="9" name="Shape 6"/>
          <p:cNvSpPr/>
          <p:nvPr/>
        </p:nvSpPr>
        <p:spPr>
          <a:xfrm>
            <a:off x="822960" y="2331720"/>
            <a:ext cx="448056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822960" y="2331720"/>
            <a:ext cx="54864" cy="566928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987552" y="245059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800" dirty="0"/>
          </a:p>
        </p:txBody>
      </p:sp>
      <p:sp>
        <p:nvSpPr>
          <p:cNvPr id="12" name="Text 9"/>
          <p:cNvSpPr/>
          <p:nvPr/>
        </p:nvSpPr>
        <p:spPr>
          <a:xfrm>
            <a:off x="1325880" y="2468880"/>
            <a:ext cx="3794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only the best trial because it proves the system can work</a:t>
            </a:r>
            <a:endParaRPr lang="en-US" sz="640" dirty="0"/>
          </a:p>
        </p:txBody>
      </p:sp>
      <p:sp>
        <p:nvSpPr>
          <p:cNvPr id="13" name="Shape 10"/>
          <p:cNvSpPr/>
          <p:nvPr/>
        </p:nvSpPr>
        <p:spPr>
          <a:xfrm>
            <a:off x="6217920" y="2331720"/>
            <a:ext cx="448056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6217920" y="2331720"/>
            <a:ext cx="54864" cy="566928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382512" y="245059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800" dirty="0"/>
          </a:p>
        </p:txBody>
      </p:sp>
      <p:sp>
        <p:nvSpPr>
          <p:cNvPr id="16" name="Text 13"/>
          <p:cNvSpPr/>
          <p:nvPr/>
        </p:nvSpPr>
        <p:spPr>
          <a:xfrm>
            <a:off x="6720840" y="2468880"/>
            <a:ext cx="3794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Ignore the inconsistent data because the average is close</a:t>
            </a:r>
            <a:endParaRPr lang="en-US" sz="640" dirty="0"/>
          </a:p>
        </p:txBody>
      </p:sp>
      <p:sp>
        <p:nvSpPr>
          <p:cNvPr id="17" name="Shape 14"/>
          <p:cNvSpPr/>
          <p:nvPr/>
        </p:nvSpPr>
        <p:spPr>
          <a:xfrm>
            <a:off x="822960" y="3136392"/>
            <a:ext cx="448056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822960" y="3136392"/>
            <a:ext cx="54864" cy="566928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987552" y="3255264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00" dirty="0"/>
          </a:p>
        </p:txBody>
      </p:sp>
      <p:sp>
        <p:nvSpPr>
          <p:cNvPr id="20" name="Text 17"/>
          <p:cNvSpPr/>
          <p:nvPr/>
        </p:nvSpPr>
        <p:spPr>
          <a:xfrm>
            <a:off x="1325880" y="3273552"/>
            <a:ext cx="3794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Review variables and measurement setup, collect notes, and revise the test or system</a:t>
            </a:r>
            <a:endParaRPr lang="en-US" sz="640" dirty="0"/>
          </a:p>
        </p:txBody>
      </p:sp>
      <p:sp>
        <p:nvSpPr>
          <p:cNvPr id="21" name="Shape 18"/>
          <p:cNvSpPr/>
          <p:nvPr/>
        </p:nvSpPr>
        <p:spPr>
          <a:xfrm>
            <a:off x="6217920" y="3136392"/>
            <a:ext cx="448056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6217920" y="3136392"/>
            <a:ext cx="54864" cy="566928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6382512" y="3255264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800" dirty="0"/>
          </a:p>
        </p:txBody>
      </p:sp>
      <p:sp>
        <p:nvSpPr>
          <p:cNvPr id="24" name="Text 21"/>
          <p:cNvSpPr/>
          <p:nvPr/>
        </p:nvSpPr>
        <p:spPr>
          <a:xfrm>
            <a:off x="6720840" y="3273552"/>
            <a:ext cx="3794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 a new project without documenting the result</a:t>
            </a:r>
            <a:endParaRPr lang="en-US" sz="640" dirty="0"/>
          </a:p>
        </p:txBody>
      </p:sp>
      <p:sp>
        <p:nvSpPr>
          <p:cNvPr id="25" name="Text 22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the strongest next step.</a:t>
            </a:r>
            <a:endParaRPr lang="en-US" sz="750" dirty="0"/>
          </a:p>
        </p:txBody>
      </p:sp>
      <p:sp>
        <p:nvSpPr>
          <p:cNvPr id="26" name="Text 23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7" name="Text 24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4.5</a:t>
            </a:r>
            <a:endParaRPr lang="en-US" sz="46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STRONGEST NEXT STEP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4.5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Strongest Next Step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next step turns a result into useful evidence.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3017520" cy="1463040"/>
          </a:xfrm>
          <a:prstGeom prst="rect">
            <a:avLst>
              <a:gd name="adj" fmla="val 3125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146304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C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24128" y="2331720"/>
            <a:ext cx="2633472" cy="8686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Review variables and measurement setup, collect notes, and revise the test or system.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4160520" y="1828800"/>
            <a:ext cx="3017520" cy="1463040"/>
          </a:xfrm>
          <a:prstGeom prst="rect">
            <a:avLst>
              <a:gd name="adj" fmla="val 3125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160520" y="1828800"/>
            <a:ext cx="54864" cy="146304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32511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it fits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361688" y="2331720"/>
            <a:ext cx="2633472" cy="8686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treats inconsistency as useful evidence and looks for a controllable reason behind the results.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7498080" y="1828800"/>
            <a:ext cx="3017520" cy="1463040"/>
          </a:xfrm>
          <a:prstGeom prst="rect">
            <a:avLst>
              <a:gd name="adj" fmla="val 3125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498080" y="1828800"/>
            <a:ext cx="54864" cy="146304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66267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move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699248" y="2331720"/>
            <a:ext cx="2633472" cy="8686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 data to improve the test, the system, or the recommendation.</a:t>
            </a:r>
            <a:endParaRPr lang="en-US" sz="640" dirty="0"/>
          </a:p>
        </p:txBody>
      </p:sp>
      <p:sp>
        <p:nvSpPr>
          <p:cNvPr id="20" name="Text 17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1" name="Text 18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4.5</a:t>
            </a:r>
            <a:endParaRPr lang="en-US" sz="46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QUICK CHECK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4.5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explain which statement is strongest and why.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74520"/>
            <a:ext cx="3063240" cy="13716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74520"/>
            <a:ext cx="54864" cy="137160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9339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800" dirty="0"/>
          </a:p>
        </p:txBody>
      </p:sp>
      <p:sp>
        <p:nvSpPr>
          <p:cNvPr id="11" name="Text 8"/>
          <p:cNvSpPr/>
          <p:nvPr/>
        </p:nvSpPr>
        <p:spPr>
          <a:xfrm>
            <a:off x="1325880" y="2011680"/>
            <a:ext cx="23774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“The system is reliable because it seemed to work.”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4251960" y="1874520"/>
            <a:ext cx="3063240" cy="13716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251960" y="1874520"/>
            <a:ext cx="54864" cy="137160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416552" y="199339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800" dirty="0"/>
          </a:p>
        </p:txBody>
      </p:sp>
      <p:sp>
        <p:nvSpPr>
          <p:cNvPr id="15" name="Text 12"/>
          <p:cNvSpPr/>
          <p:nvPr/>
        </p:nvSpPr>
        <p:spPr>
          <a:xfrm>
            <a:off x="4754880" y="2011680"/>
            <a:ext cx="23774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“The rover averaged 0.42 m/s over five trials.”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7680960" y="1874520"/>
            <a:ext cx="3063240" cy="13716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680960" y="1874520"/>
            <a:ext cx="54864" cy="137160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845552" y="199339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00" dirty="0"/>
          </a:p>
        </p:txBody>
      </p:sp>
      <p:sp>
        <p:nvSpPr>
          <p:cNvPr id="19" name="Text 16"/>
          <p:cNvSpPr/>
          <p:nvPr/>
        </p:nvSpPr>
        <p:spPr>
          <a:xfrm>
            <a:off x="8183880" y="2011680"/>
            <a:ext cx="23774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“The range varied by 18 cm, so we adjusted the launch alignment.”</a:t>
            </a:r>
            <a:endParaRPr lang="en-US" sz="640" dirty="0"/>
          </a:p>
        </p:txBody>
      </p:sp>
      <p:sp>
        <p:nvSpPr>
          <p:cNvPr id="20" name="Text 17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which statements are strongest.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4.5</a:t>
            </a:r>
            <a:endParaRPr lang="en-US" sz="46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QUICK CHECK REVEAL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4.5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strong engineering explanation connects a claim to specific evidence.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74520"/>
            <a:ext cx="3063240" cy="1417320"/>
          </a:xfrm>
          <a:prstGeom prst="rect">
            <a:avLst>
              <a:gd name="adj" fmla="val 322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74520"/>
            <a:ext cx="54864" cy="141732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2020824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24128" y="2377440"/>
            <a:ext cx="2679192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Opinion-heavy: uses a vague judgment without measurement.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4251960" y="1874520"/>
            <a:ext cx="3063240" cy="1417320"/>
          </a:xfrm>
          <a:prstGeom prst="rect">
            <a:avLst>
              <a:gd name="adj" fmla="val 322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251960" y="1874520"/>
            <a:ext cx="54864" cy="141732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416552" y="2020824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453128" y="2377440"/>
            <a:ext cx="2679192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Evidence-based: uses a measurable result with repeated trials.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7680960" y="1874520"/>
            <a:ext cx="3063240" cy="1417320"/>
          </a:xfrm>
          <a:prstGeom prst="rect">
            <a:avLst>
              <a:gd name="adj" fmla="val 322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680960" y="1874520"/>
            <a:ext cx="54864" cy="141732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845552" y="2020824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882128" y="2377440"/>
            <a:ext cx="2679192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Evidence-based reasoning: connects variation to a specific design or setup change.</a:t>
            </a:r>
            <a:endParaRPr lang="en-US" sz="640" dirty="0"/>
          </a:p>
        </p:txBody>
      </p:sp>
      <p:sp>
        <p:nvSpPr>
          <p:cNvPr id="20" name="Text 17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 + specific evidence + reasoning = stronger engineering communication.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4.5</a:t>
            </a:r>
            <a:endParaRPr lang="en-US" sz="46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EXIT TICKET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4.5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Exit Ticket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that you understand today’s mission before the next lesson.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2697480" cy="1965960"/>
          </a:xfrm>
          <a:prstGeom prst="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196596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75104"/>
            <a:ext cx="2377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24128" y="2331720"/>
            <a:ext cx="2313432" cy="1371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idea from mean, median, mode, and range that helps engineers evaluate performance.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3931920" y="1828800"/>
            <a:ext cx="2697480" cy="1965960"/>
          </a:xfrm>
          <a:prstGeom prst="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3931920" y="1828800"/>
            <a:ext cx="54864" cy="196596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096512" y="1975104"/>
            <a:ext cx="2377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133088" y="2331720"/>
            <a:ext cx="2313432" cy="1371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data source, graph, statistic, or calculation that could support today’s lesson claim.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7040880" y="1828800"/>
            <a:ext cx="2697480" cy="1965960"/>
          </a:xfrm>
          <a:prstGeom prst="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040880" y="1828800"/>
            <a:ext cx="54864" cy="196596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205472" y="1975104"/>
            <a:ext cx="2377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242048" y="2331720"/>
            <a:ext cx="2313432" cy="1371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question you still have about using data to make engineering decisions.</a:t>
            </a:r>
            <a:endParaRPr lang="en-US" sz="640" dirty="0"/>
          </a:p>
        </p:txBody>
      </p:sp>
      <p:sp>
        <p:nvSpPr>
          <p:cNvPr id="20" name="Text 17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mission: Lesson 4.6 — Standard Deviation and Design Consistency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4.5</a:t>
            </a:r>
            <a:endParaRPr lang="en-US" sz="46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BRIEFING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4.5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45-Minute Flight Plan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full lesson to connect mission data, motion, and engineering decisions.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548640" y="1691640"/>
            <a:ext cx="2423160" cy="1828800"/>
          </a:xfrm>
          <a:prstGeom prst="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548640" y="1691640"/>
            <a:ext cx="54864" cy="182880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13232" y="1837944"/>
            <a:ext cx="2103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Learning targets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749808" y="2194560"/>
            <a:ext cx="2039112" cy="1234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 can calculate and interpret measures of central tendency and range for aerospace test data.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mean, median, mode, and range to mission performance decisions.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Create or refine the lesson deliverable: Central tendency calculation sheet.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3246120" y="1691640"/>
            <a:ext cx="2423160" cy="1828800"/>
          </a:xfrm>
          <a:prstGeom prst="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3246120" y="1691640"/>
            <a:ext cx="54864" cy="182880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3410712" y="1837944"/>
            <a:ext cx="2103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Success looks like…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3447288" y="2194560"/>
            <a:ext cx="2039112" cy="1234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can explain how today's evidence, calculation, graph, or test plan helps an engineer make a better mission-performance decision.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5943600" y="1691640"/>
            <a:ext cx="2926080" cy="2560320"/>
          </a:xfrm>
          <a:prstGeom prst="rect">
            <a:avLst>
              <a:gd name="adj" fmla="val 178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943600" y="1691640"/>
            <a:ext cx="54864" cy="256032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108192" y="1837944"/>
            <a:ext cx="2606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Agenda + pacing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6144768" y="2194560"/>
            <a:ext cx="2542032" cy="1965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 opening prompt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 concept connection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 interactive vote + reveal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 min guided practice or mini challenge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9 min scenario + quick check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 min exit ticket and deliverable check</a:t>
            </a:r>
            <a:endParaRPr lang="en-US" sz="620" dirty="0"/>
          </a:p>
        </p:txBody>
      </p:sp>
      <p:sp>
        <p:nvSpPr>
          <p:cNvPr id="20" name="Text 17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 you will use data and engineering reasoning to make a defensible decision.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4.5</a:t>
            </a:r>
            <a:endParaRPr lang="en-US" sz="46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OPENING PROMPT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4.5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How does mean, median, mode, and range help engineers evaluate mission performance?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Think about systems, variables, measurements, and evidence before the lesson begins.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4572000" cy="1188720"/>
          </a:xfrm>
          <a:prstGeom prst="rect">
            <a:avLst>
              <a:gd name="adj" fmla="val 384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118872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75104"/>
            <a:ext cx="4251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Think first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24128" y="2331720"/>
            <a:ext cx="4187952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would you need to measure, graph, calculate, or control to make a credible engineering claim about mean, median, mode, and range?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6400800" y="1828800"/>
            <a:ext cx="3840480" cy="1188720"/>
          </a:xfrm>
          <a:prstGeom prst="rect">
            <a:avLst>
              <a:gd name="adj" fmla="val 384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400800" y="1828800"/>
            <a:ext cx="54864" cy="118872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565392" y="1975104"/>
            <a:ext cx="3520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class share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6601968" y="2331720"/>
            <a:ext cx="3456432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 one idea, measurement, graph, calculation, or test result that would help answer the focus question.</a:t>
            </a:r>
            <a:endParaRPr lang="en-US" sz="640" dirty="0"/>
          </a:p>
        </p:txBody>
      </p:sp>
      <p:sp>
        <p:nvSpPr>
          <p:cNvPr id="16" name="Text 13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 will reveal a working connection on the next slide.</a:t>
            </a:r>
            <a:endParaRPr lang="en-US" sz="750" dirty="0"/>
          </a:p>
        </p:txBody>
      </p:sp>
      <p:sp>
        <p:nvSpPr>
          <p:cNvPr id="17" name="Text 14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18" name="Text 15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4.5</a:t>
            </a:r>
            <a:endParaRPr lang="en-US" sz="46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CONNECTION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4.5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Mean, Median, Mode, and Range: Mission Connection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Engineers need reliable evidence before they adjust a system, change a design, or make a recommendation.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594360" y="1691640"/>
            <a:ext cx="2926080" cy="1508760"/>
          </a:xfrm>
          <a:prstGeom prst="rect">
            <a:avLst>
              <a:gd name="adj" fmla="val 3030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594360" y="1691640"/>
            <a:ext cx="54864" cy="150876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58952" y="1837944"/>
            <a:ext cx="2606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question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795528" y="2194560"/>
            <a:ext cx="2542032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behavior or result does the system need to prove?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3794760" y="1691640"/>
            <a:ext cx="2926080" cy="1508760"/>
          </a:xfrm>
          <a:prstGeom prst="rect">
            <a:avLst>
              <a:gd name="adj" fmla="val 3030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3794760" y="1691640"/>
            <a:ext cx="54864" cy="150876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3959352" y="1837944"/>
            <a:ext cx="2606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tool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3995928" y="2194560"/>
            <a:ext cx="2542032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typical performance to make the result measurable and defensible.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6995160" y="1691640"/>
            <a:ext cx="2926080" cy="1508760"/>
          </a:xfrm>
          <a:prstGeom prst="rect">
            <a:avLst>
              <a:gd name="adj" fmla="val 3030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6995160" y="1691640"/>
            <a:ext cx="54864" cy="150876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159752" y="1837944"/>
            <a:ext cx="2606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decision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196328" y="2194560"/>
            <a:ext cx="2542032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 evidence to decide whether the system is ready, inconsistent, or needs revision.</a:t>
            </a:r>
            <a:endParaRPr lang="en-US" sz="640" dirty="0"/>
          </a:p>
        </p:txBody>
      </p:sp>
      <p:sp>
        <p:nvSpPr>
          <p:cNvPr id="20" name="Text 17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Mean, Median, Mode, and Range helps POE students move from “it worked” to “the evidence supports this recommendation.”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4.5</a:t>
            </a:r>
            <a:endParaRPr lang="en-US" sz="46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INTERACTIVE VOTE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4.5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Which choice best supports a mission-performance decision?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justify your choice with one sentence.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448056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68580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476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800" dirty="0"/>
          </a:p>
        </p:txBody>
      </p:sp>
      <p:sp>
        <p:nvSpPr>
          <p:cNvPr id="11" name="Text 8"/>
          <p:cNvSpPr/>
          <p:nvPr/>
        </p:nvSpPr>
        <p:spPr>
          <a:xfrm>
            <a:off x="1325880" y="1965960"/>
            <a:ext cx="3794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impressive trial with no notes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6217920" y="1828800"/>
            <a:ext cx="448056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217920" y="1828800"/>
            <a:ext cx="54864" cy="68580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382512" y="19476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800" dirty="0"/>
          </a:p>
        </p:txBody>
      </p:sp>
      <p:sp>
        <p:nvSpPr>
          <p:cNvPr id="15" name="Text 12"/>
          <p:cNvSpPr/>
          <p:nvPr/>
        </p:nvSpPr>
        <p:spPr>
          <a:xfrm>
            <a:off x="6720840" y="1965960"/>
            <a:ext cx="3794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repeated test with variables, data, and observations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822960" y="2880360"/>
            <a:ext cx="448056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822960" y="2880360"/>
            <a:ext cx="54864" cy="68580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987552" y="299923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800" dirty="0"/>
          </a:p>
        </p:txBody>
      </p:sp>
      <p:sp>
        <p:nvSpPr>
          <p:cNvPr id="19" name="Text 16"/>
          <p:cNvSpPr/>
          <p:nvPr/>
        </p:nvSpPr>
        <p:spPr>
          <a:xfrm>
            <a:off x="1325880" y="3017520"/>
            <a:ext cx="3794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guess based on what should happen</a:t>
            </a:r>
            <a:endParaRPr lang="en-US" sz="640" dirty="0"/>
          </a:p>
        </p:txBody>
      </p:sp>
      <p:sp>
        <p:nvSpPr>
          <p:cNvPr id="20" name="Shape 17"/>
          <p:cNvSpPr/>
          <p:nvPr/>
        </p:nvSpPr>
        <p:spPr>
          <a:xfrm>
            <a:off x="6217920" y="2880360"/>
            <a:ext cx="448056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217920" y="2880360"/>
            <a:ext cx="54864" cy="68580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382512" y="299923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800" dirty="0"/>
          </a:p>
        </p:txBody>
      </p:sp>
      <p:sp>
        <p:nvSpPr>
          <p:cNvPr id="23" name="Text 20"/>
          <p:cNvSpPr/>
          <p:nvPr/>
        </p:nvSpPr>
        <p:spPr>
          <a:xfrm>
            <a:off x="6720840" y="3017520"/>
            <a:ext cx="3794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graph with no labels or units</a:t>
            </a:r>
            <a:endParaRPr lang="en-US" sz="640" dirty="0"/>
          </a:p>
        </p:txBody>
      </p:sp>
      <p:sp>
        <p:nvSpPr>
          <p:cNvPr id="24" name="Text 21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 strongest answer appears on the next slide.</a:t>
            </a:r>
            <a:endParaRPr lang="en-US" sz="750" dirty="0"/>
          </a:p>
        </p:txBody>
      </p:sp>
      <p:sp>
        <p:nvSpPr>
          <p:cNvPr id="25" name="Text 22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6" name="Text 23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4.5</a:t>
            </a:r>
            <a:endParaRPr lang="en-US" sz="46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ANSWER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4.5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Engineering Move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Mission-performance decisions require more than a single result.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3017520" cy="1280160"/>
          </a:xfrm>
          <a:prstGeom prst="rect">
            <a:avLst>
              <a:gd name="adj" fmla="val 3571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128016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2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24128" y="2331720"/>
            <a:ext cx="2633472" cy="6858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repeated test with variables, data, and observations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4160520" y="1828800"/>
            <a:ext cx="3017520" cy="1280160"/>
          </a:xfrm>
          <a:prstGeom prst="rect">
            <a:avLst>
              <a:gd name="adj" fmla="val 3571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160520" y="1828800"/>
            <a:ext cx="54864" cy="128016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32511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it fits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361688" y="2331720"/>
            <a:ext cx="2633472" cy="6858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includes repeatability, clear evidence, and enough context to understand what changed.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7498080" y="1828800"/>
            <a:ext cx="3017520" cy="1280160"/>
          </a:xfrm>
          <a:prstGeom prst="rect">
            <a:avLst>
              <a:gd name="adj" fmla="val 3571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498080" y="1828800"/>
            <a:ext cx="54864" cy="128016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66267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Carry-forward idea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699248" y="2331720"/>
            <a:ext cx="2633472" cy="6858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 Unit 4, stronger claims come from controlled tests, calculations, graphs, and clear reasoning.</a:t>
            </a:r>
            <a:endParaRPr lang="en-US" sz="640" dirty="0"/>
          </a:p>
        </p:txBody>
      </p:sp>
      <p:sp>
        <p:nvSpPr>
          <p:cNvPr id="20" name="Text 17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Strong engineering evidence is repeatable, measurable, and connected to the claim.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4.5</a:t>
            </a:r>
            <a:endParaRPr lang="en-US" sz="46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UNIT 4 CONNECTION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4.5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Performance Data Skills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Every lesson adds one tool for turning raw test results into a defensible engineering recommendation.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685800" y="1600200"/>
            <a:ext cx="4114800" cy="2926080"/>
          </a:xfrm>
          <a:prstGeom prst="rect">
            <a:avLst>
              <a:gd name="adj" fmla="val 156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685800" y="1600200"/>
            <a:ext cx="54864" cy="292608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50392" y="1746504"/>
            <a:ext cx="3794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Core skills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886968" y="2103120"/>
            <a:ext cx="3730752" cy="23317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 variables and controls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Collect repeated trial data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Calculate and interpret performance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Graph results clearly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Write claim-evidence-reasoning conclusions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5486400" y="1600200"/>
            <a:ext cx="4114800" cy="2926080"/>
          </a:xfrm>
          <a:prstGeom prst="rect">
            <a:avLst>
              <a:gd name="adj" fmla="val 156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5486400" y="1600200"/>
            <a:ext cx="54864" cy="292608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650992" y="1746504"/>
            <a:ext cx="3794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Aerospace / mission connection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5687568" y="2103120"/>
            <a:ext cx="3730752" cy="23317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Launch, rover, glider, drop, and projectile tests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reliability and risk decisions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Range, speed, accuracy, consistency, and error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Data-supported design improvements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Final performance review</a:t>
            </a:r>
            <a:endParaRPr lang="en-US" sz="620" dirty="0"/>
          </a:p>
        </p:txBody>
      </p:sp>
      <p:sp>
        <p:nvSpPr>
          <p:cNvPr id="16" name="Text 13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17" name="Text 14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4.5</a:t>
            </a:r>
            <a:endParaRPr lang="en-US" sz="46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TURN + TALK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4.5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Data Map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mean, median, mode, and range to a real aerospace test.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594360" y="1554480"/>
            <a:ext cx="2788920" cy="1920240"/>
          </a:xfrm>
          <a:prstGeom prst="rect">
            <a:avLst>
              <a:gd name="adj" fmla="val 2381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594360" y="1554480"/>
            <a:ext cx="54864" cy="192024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58952" y="1700784"/>
            <a:ext cx="2468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a system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795528" y="2057400"/>
            <a:ext cx="2404872" cy="1325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Rover, projectile, glider, payload drop, launch device, or approved motion system.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3611880" y="1554480"/>
            <a:ext cx="2788920" cy="1920240"/>
          </a:xfrm>
          <a:prstGeom prst="rect">
            <a:avLst>
              <a:gd name="adj" fmla="val 2381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3611880" y="1554480"/>
            <a:ext cx="54864" cy="192024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3776472" y="1700784"/>
            <a:ext cx="2468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evidence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3813048" y="2057400"/>
            <a:ext cx="2404872" cy="1325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 the data, graph, calculation, or observation that would matter most.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6629400" y="1554480"/>
            <a:ext cx="2788920" cy="1920240"/>
          </a:xfrm>
          <a:prstGeom prst="rect">
            <a:avLst>
              <a:gd name="adj" fmla="val 2381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6629400" y="1554480"/>
            <a:ext cx="54864" cy="192024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793992" y="1700784"/>
            <a:ext cx="2468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Name the decision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6830568" y="2057400"/>
            <a:ext cx="2404872" cy="1325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State what the evidence would help the team decide next.</a:t>
            </a:r>
            <a:endParaRPr lang="en-US" sz="640" dirty="0"/>
          </a:p>
        </p:txBody>
      </p:sp>
      <p:sp>
        <p:nvSpPr>
          <p:cNvPr id="20" name="Text 17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Share-out target: one system + one useful measurement + one engineering decision.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4.5</a:t>
            </a:r>
            <a:endParaRPr lang="en-US" sz="46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MINDSET SHIFT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4.5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Raw Data vs. Engineering Evidence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Numbers become useful only when they answer a mission question.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1097280" y="1691640"/>
            <a:ext cx="4206240" cy="2468880"/>
          </a:xfrm>
          <a:prstGeom prst="rect">
            <a:avLst>
              <a:gd name="adj" fmla="val 1852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1097280" y="1691640"/>
            <a:ext cx="54864" cy="246888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1261872" y="1837944"/>
            <a:ext cx="3886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Raw data mindset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298448" y="2194560"/>
            <a:ext cx="3822192" cy="1874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Collects values without a clear question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one trial or incomplete notes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May not include units or conditions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Hard to defend a decision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5760720" y="1691640"/>
            <a:ext cx="4206240" cy="2468880"/>
          </a:xfrm>
          <a:prstGeom prst="rect">
            <a:avLst>
              <a:gd name="adj" fmla="val 1852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5760720" y="1691640"/>
            <a:ext cx="54864" cy="246888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925312" y="1837944"/>
            <a:ext cx="3886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evidence mindset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5961888" y="2194560"/>
            <a:ext cx="3822192" cy="1874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Starts with variables and criteria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repeated trials and clear units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Shows patterns with graphs or calculations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Supports a decision or recommendation</a:t>
            </a:r>
            <a:endParaRPr lang="en-US" sz="620" dirty="0"/>
          </a:p>
        </p:txBody>
      </p:sp>
      <p:sp>
        <p:nvSpPr>
          <p:cNvPr id="16" name="Text 13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17" name="Text 14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4.5</a:t>
            </a:r>
            <a:endParaRPr lang="en-US" sz="46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LockwoodSTEM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POE Unit 4 Lesson 4.5: Mean, Median, Mode, and Range</dc:title>
  <dc:subject>POE Unit 4 Lesson Presentation</dc:subject>
  <dc:creator>LockwoodSTEM</dc:creator>
  <cp:lastModifiedBy>LockwoodSTEM</cp:lastModifiedBy>
  <cp:revision>1</cp:revision>
  <dcterms:created xsi:type="dcterms:W3CDTF">2026-07-17T23:44:05Z</dcterms:created>
  <dcterms:modified xsi:type="dcterms:W3CDTF">2026-07-17T23:44:05Z</dcterms:modified>
</cp:coreProperties>
</file>