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C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502920"/>
            <a:ext cx="4572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650" dirty="0"/>
          </a:p>
        </p:txBody>
      </p:sp>
      <p:sp>
        <p:nvSpPr>
          <p:cNvPr id="3" name="Text 1"/>
          <p:cNvSpPr/>
          <p:nvPr/>
        </p:nvSpPr>
        <p:spPr>
          <a:xfrm>
            <a:off x="502920" y="914400"/>
            <a:ext cx="59436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Free Fall and Gravity Drop Testing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502920" y="2331720"/>
            <a:ext cx="1828800" cy="0"/>
          </a:xfrm>
          <a:prstGeom prst="line">
            <a:avLst/>
          </a:prstGeom>
          <a:noFill/>
          <a:ln w="12700">
            <a:solidFill>
              <a:srgbClr val="D7AB3E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2606040"/>
            <a:ext cx="2011680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30" b="1" dirty="0">
                <a:solidFill>
                  <a:srgbClr val="D7AB3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630" dirty="0"/>
          </a:p>
        </p:txBody>
      </p:sp>
      <p:sp>
        <p:nvSpPr>
          <p:cNvPr id="6" name="Text 4"/>
          <p:cNvSpPr/>
          <p:nvPr/>
        </p:nvSpPr>
        <p:spPr>
          <a:xfrm>
            <a:off x="502920" y="2852928"/>
            <a:ext cx="6583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you use free-fall data to estimate acceleration due to gravity and evaluate measurement error?</a:t>
            </a:r>
            <a:endParaRPr lang="en-US" sz="1020" dirty="0"/>
          </a:p>
        </p:txBody>
      </p:sp>
      <p:sp>
        <p:nvSpPr>
          <p:cNvPr id="7" name="Shape 5"/>
          <p:cNvSpPr/>
          <p:nvPr/>
        </p:nvSpPr>
        <p:spPr>
          <a:xfrm>
            <a:off x="502920" y="4709160"/>
            <a:ext cx="1078992" cy="32918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9436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520" dirty="0"/>
          </a:p>
        </p:txBody>
      </p:sp>
      <p:sp>
        <p:nvSpPr>
          <p:cNvPr id="9" name="Shape 7"/>
          <p:cNvSpPr/>
          <p:nvPr/>
        </p:nvSpPr>
        <p:spPr>
          <a:xfrm>
            <a:off x="1828800" y="4709160"/>
            <a:ext cx="1078992" cy="329184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92024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ANALYZE</a:t>
            </a:r>
            <a:endParaRPr lang="en-US" sz="520" dirty="0"/>
          </a:p>
        </p:txBody>
      </p:sp>
      <p:sp>
        <p:nvSpPr>
          <p:cNvPr id="11" name="Shape 9"/>
          <p:cNvSpPr/>
          <p:nvPr/>
        </p:nvSpPr>
        <p:spPr>
          <a:xfrm>
            <a:off x="3154680" y="4709160"/>
            <a:ext cx="1078992" cy="32918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46120" y="4800600"/>
            <a:ext cx="9144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" b="1" dirty="0">
                <a:solidFill>
                  <a:srgbClr val="071C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DEFEND</a:t>
            </a:r>
            <a:endParaRPr lang="en-US" sz="520" dirty="0"/>
          </a:p>
        </p:txBody>
      </p:sp>
      <p:sp>
        <p:nvSpPr>
          <p:cNvPr id="13" name="Text 11"/>
          <p:cNvSpPr/>
          <p:nvPr/>
        </p:nvSpPr>
        <p:spPr>
          <a:xfrm>
            <a:off x="502920" y="6144768"/>
            <a:ext cx="2286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" dirty="0">
                <a:solidFill>
                  <a:srgbClr val="C6D4E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Principles of Engineering</a:t>
            </a:r>
            <a:endParaRPr lang="en-US" sz="540" dirty="0"/>
          </a:p>
        </p:txBody>
      </p:sp>
      <p:pic>
        <p:nvPicPr>
          <p:cNvPr id="14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21240" y="502920"/>
            <a:ext cx="1143000" cy="256032"/>
          </a:xfrm>
          <a:prstGeom prst="rect">
            <a:avLst/>
          </a:prstGeom>
        </p:spPr>
      </p:pic>
      <p:sp>
        <p:nvSpPr>
          <p:cNvPr id="15" name="Shape 12"/>
          <p:cNvSpPr/>
          <p:nvPr/>
        </p:nvSpPr>
        <p:spPr>
          <a:xfrm>
            <a:off x="8321040" y="1691640"/>
            <a:ext cx="2240280" cy="54864"/>
          </a:xfrm>
          <a:prstGeom prst="rect">
            <a:avLst/>
          </a:prstGeom>
          <a:solidFill>
            <a:srgbClr val="56D4F1"/>
          </a:solidFill>
          <a:ln w="12700">
            <a:solidFill>
              <a:srgbClr val="56D4F1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8321040" y="1920240"/>
            <a:ext cx="2240280" cy="54864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2148840"/>
            <a:ext cx="2240280" cy="54864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• EVIDENCE • REASONING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Claim + Evidence + Reasoning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structure whenever you defend a system, test, or design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6459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mission performance or system behavior.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84048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840480" y="1828800"/>
            <a:ext cx="54864" cy="16459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0507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04164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data, graph, statistic, calculation, or observation that supports the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858000" y="1828800"/>
            <a:ext cx="2743200" cy="1645920"/>
          </a:xfrm>
          <a:prstGeom prst="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858000" y="1828800"/>
            <a:ext cx="54864" cy="16459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022592" y="1975104"/>
            <a:ext cx="2423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Reasoning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059168" y="2331720"/>
            <a:ext cx="2359152" cy="10515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evidence proves the claim and what the team should do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performance claim is strongest when another engineer can inspect the evidence and follow the reasoning.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MINI CHALLENGE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481328"/>
            <a:ext cx="98755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“Free Fall and Gravity Drop Testing shows the system is ready for the next mission test.”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057400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collected under the same conditions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057400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057400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1762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194560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the system looked successful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2862072"/>
            <a:ext cx="54864" cy="530352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labeled graph or calculation connected to the claim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2862072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2862072"/>
            <a:ext cx="54864" cy="530352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298094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2999232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the best trial from the test set</a:t>
            </a:r>
            <a:endParaRPr lang="en-US" sz="640" dirty="0"/>
          </a:p>
        </p:txBody>
      </p:sp>
      <p:sp>
        <p:nvSpPr>
          <p:cNvPr id="25" name="Shape 22"/>
          <p:cNvSpPr/>
          <p:nvPr/>
        </p:nvSpPr>
        <p:spPr>
          <a:xfrm>
            <a:off x="822960" y="3666744"/>
            <a:ext cx="4480560" cy="530352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6" name="Shape 23"/>
          <p:cNvSpPr/>
          <p:nvPr/>
        </p:nvSpPr>
        <p:spPr>
          <a:xfrm>
            <a:off x="822960" y="3666744"/>
            <a:ext cx="54864" cy="530352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87552" y="3785616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800" dirty="0"/>
          </a:p>
        </p:txBody>
      </p:sp>
      <p:sp>
        <p:nvSpPr>
          <p:cNvPr id="28" name="Text 25"/>
          <p:cNvSpPr/>
          <p:nvPr/>
        </p:nvSpPr>
        <p:spPr>
          <a:xfrm>
            <a:off x="1325880" y="3803904"/>
            <a:ext cx="3794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about measurement limits, variation, or error</a:t>
            </a:r>
            <a:endParaRPr lang="en-US" sz="640" dirty="0"/>
          </a:p>
        </p:txBody>
      </p:sp>
      <p:sp>
        <p:nvSpPr>
          <p:cNvPr id="29" name="Text 26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best evidence pair.</a:t>
            </a:r>
            <a:endParaRPr lang="en-US" sz="750" dirty="0"/>
          </a:p>
        </p:txBody>
      </p:sp>
      <p:sp>
        <p:nvSpPr>
          <p:cNvPr id="30" name="Text 2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31" name="Text 2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engineering claim.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91440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14400" y="182880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11556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trials plus a labeled graph or calculation give the team data and interpretation.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5669280" y="1828800"/>
            <a:ext cx="438912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669280" y="182880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833872" y="1975104"/>
            <a:ext cx="4069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870448" y="2331720"/>
            <a:ext cx="400507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single impressive result or a vague statement may help the story, but it does not prove readiness by itself.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Good evidence makes performance visible, comparable, and defendable.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SCENARIO RESPONSE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822960" y="1664208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runs a mission test. The result is close to the target, but the repeated trials are inconsistent.</a:t>
            </a:r>
            <a:endParaRPr lang="en-US" sz="800" dirty="0"/>
          </a:p>
        </p:txBody>
      </p:sp>
      <p:sp>
        <p:nvSpPr>
          <p:cNvPr id="9" name="Shape 6"/>
          <p:cNvSpPr/>
          <p:nvPr/>
        </p:nvSpPr>
        <p:spPr>
          <a:xfrm>
            <a:off x="82296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2331720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32588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only the best trial because it proves the system can work</a:t>
            </a:r>
            <a:endParaRPr lang="en-US" sz="640" dirty="0"/>
          </a:p>
        </p:txBody>
      </p:sp>
      <p:sp>
        <p:nvSpPr>
          <p:cNvPr id="13" name="Shape 10"/>
          <p:cNvSpPr/>
          <p:nvPr/>
        </p:nvSpPr>
        <p:spPr>
          <a:xfrm>
            <a:off x="6217920" y="2331720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217920" y="2331720"/>
            <a:ext cx="54864" cy="566928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82512" y="24505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6" name="Text 13"/>
          <p:cNvSpPr/>
          <p:nvPr/>
        </p:nvSpPr>
        <p:spPr>
          <a:xfrm>
            <a:off x="6720840" y="2468880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inconsistent data because the average is close</a:t>
            </a:r>
            <a:endParaRPr lang="en-US" sz="640" dirty="0"/>
          </a:p>
        </p:txBody>
      </p:sp>
      <p:sp>
        <p:nvSpPr>
          <p:cNvPr id="17" name="Shape 14"/>
          <p:cNvSpPr/>
          <p:nvPr/>
        </p:nvSpPr>
        <p:spPr>
          <a:xfrm>
            <a:off x="82296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22960" y="3136392"/>
            <a:ext cx="54864" cy="566928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8755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32588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</a:t>
            </a:r>
            <a:endParaRPr lang="en-US" sz="640" dirty="0"/>
          </a:p>
        </p:txBody>
      </p:sp>
      <p:sp>
        <p:nvSpPr>
          <p:cNvPr id="21" name="Shape 18"/>
          <p:cNvSpPr/>
          <p:nvPr/>
        </p:nvSpPr>
        <p:spPr>
          <a:xfrm>
            <a:off x="6217920" y="3136392"/>
            <a:ext cx="4480560" cy="566928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6217920" y="3136392"/>
            <a:ext cx="54864" cy="566928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382512" y="3255264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800" dirty="0"/>
          </a:p>
        </p:txBody>
      </p:sp>
      <p:sp>
        <p:nvSpPr>
          <p:cNvPr id="24" name="Text 21"/>
          <p:cNvSpPr/>
          <p:nvPr/>
        </p:nvSpPr>
        <p:spPr>
          <a:xfrm>
            <a:off x="6720840" y="3273552"/>
            <a:ext cx="37947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a new project without documenting the result</a:t>
            </a:r>
            <a:endParaRPr lang="en-US" sz="640" dirty="0"/>
          </a:p>
        </p:txBody>
      </p:sp>
      <p:sp>
        <p:nvSpPr>
          <p:cNvPr id="25" name="Text 22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750" dirty="0"/>
          </a:p>
        </p:txBody>
      </p:sp>
      <p:sp>
        <p:nvSpPr>
          <p:cNvPr id="26" name="Text 2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7" name="Text 2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Strongest Next Step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result into useful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4630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variables and measurement setup, collect notes, and revise the test or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4630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treats inconsistency as useful evidence and looks for a controllable reason behind the results.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463040"/>
          </a:xfrm>
          <a:prstGeom prst="rect">
            <a:avLst>
              <a:gd name="adj" fmla="val 3125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4630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data to improve the test, the system, or the recommendation.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1" name="Text 18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3716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system is reliable because it seemed to work.”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3716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4754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rover averaged 0.42 m/s over five trials.”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3716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3716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199339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8183880" y="2011680"/>
            <a:ext cx="23774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range varied by 18 cm, so we adjusted the launch alignment.”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QUICK CHECK REVEAL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explanation connects a claim to specific evidence.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74520"/>
            <a:ext cx="54864" cy="1417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Opinion-heavy: uses a vague judgment without measurement.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251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251960" y="1874520"/>
            <a:ext cx="54864" cy="14173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416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453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Evidence-based: uses a measurable result with repeated trials.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680960" y="1874520"/>
            <a:ext cx="3063240" cy="1417320"/>
          </a:xfrm>
          <a:prstGeom prst="rect">
            <a:avLst>
              <a:gd name="adj" fmla="val 32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680960" y="1874520"/>
            <a:ext cx="54864" cy="141732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845552" y="2020824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882128" y="2377440"/>
            <a:ext cx="2679192" cy="822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reasoning: connects variation to a specific design or setup change.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+ specific evidence + reasoning = stronger engineering communication.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mission before the next lesson.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9659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from free fall and gravity drop testing that helps engineers evaluate performance.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93192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931920" y="1828800"/>
            <a:ext cx="54864" cy="19659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09651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13308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data source, graph, statistic, or calculation that could support today’s lesson claim.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040880" y="1828800"/>
            <a:ext cx="2697480" cy="1965960"/>
          </a:xfrm>
          <a:prstGeom prst="rect">
            <a:avLst>
              <a:gd name="adj" fmla="val 232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040880" y="1828800"/>
            <a:ext cx="54864" cy="19659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05472" y="1975104"/>
            <a:ext cx="2377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242048" y="2331720"/>
            <a:ext cx="2313432" cy="1371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you still have about using data to make engineering decisions.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4.11 — Projectile Motion: Horizontal and Vertical Components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BRIEFING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connect mission data, motion, and engineering decisions.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4864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8640" y="1691640"/>
            <a:ext cx="54864" cy="1828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1323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4980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 can use free-fall data to estimate acceleration due to gravity and evaluate measurement error.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free fall and gravity drop testing to mission performance decisions.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refine the lesson deliverable: Free-fall calculation and error notes.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3246120" y="1691640"/>
            <a:ext cx="2423160" cy="1828800"/>
          </a:xfrm>
          <a:prstGeom prst="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246120" y="1691640"/>
            <a:ext cx="54864" cy="1828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410712" y="1837944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447288" y="2194560"/>
            <a:ext cx="2039112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explain how today's evidence, calculation, graph, or test plan helps an engineer make a better mission-performance decision.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5943600" y="1691640"/>
            <a:ext cx="2926080" cy="2560320"/>
          </a:xfrm>
          <a:prstGeom prst="rect">
            <a:avLst>
              <a:gd name="adj" fmla="val 178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943600" y="1691640"/>
            <a:ext cx="54864" cy="25603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10819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144768" y="2194560"/>
            <a:ext cx="2542032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opening prompt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concept connection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interactive vote + reveal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mini challenge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9 min scenario + quick check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exit ticket and deliverable check</a:t>
            </a:r>
            <a:endParaRPr lang="en-US" sz="62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use data and engineering reasoning to make a defensible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OPENING PROMPT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does free fall and gravity drop testing help engineers evaluate mission performance?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about systems, variables, measurements, and evidence before the lesson begins.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57200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18872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4251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418795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you need to measure, graph, calculate, or control to make a credible engineering claim about free fall and gravity drop testing?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400800" y="1828800"/>
            <a:ext cx="3840480" cy="1188720"/>
          </a:xfrm>
          <a:prstGeom prst="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400800" y="1828800"/>
            <a:ext cx="54864" cy="118872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5392" y="1975104"/>
            <a:ext cx="3520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6601968" y="2331720"/>
            <a:ext cx="3456432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idea, measurement, graph, calculation, or test result that would help answer the focus question.</a:t>
            </a:r>
            <a:endParaRPr lang="en-US" sz="640" dirty="0"/>
          </a:p>
        </p:txBody>
      </p:sp>
      <p:sp>
        <p:nvSpPr>
          <p:cNvPr id="16" name="Text 13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connection on the next slide.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8" name="Text 15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Free Fall and Gravity Drop Testing: Mission Connection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need reliable evidence before they adjust a system, change a design, or make a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691640"/>
            <a:ext cx="54864" cy="15087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question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behavior or result does the system need to prove?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7947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794760" y="1691640"/>
            <a:ext cx="54864" cy="15087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9593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tool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9959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gravity data to make the result measurable and defensible.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995160" y="1691640"/>
            <a:ext cx="2926080" cy="1508760"/>
          </a:xfrm>
          <a:prstGeom prst="rect">
            <a:avLst>
              <a:gd name="adj" fmla="val 3030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995160" y="1691640"/>
            <a:ext cx="54864" cy="15087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159752" y="1837944"/>
            <a:ext cx="2606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196328" y="2194560"/>
            <a:ext cx="2542032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evidence to decide whether the system is ready, inconsistent, or needs revision.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 Fall and Gravity Drop Testing helps POE students move from “it worked” to “the evidence supports this recommendation.”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INTERACTIVE VOTE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choice best supports a mission-performance decision?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justify your choice with one sentence.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800" dirty="0"/>
          </a:p>
        </p:txBody>
      </p:sp>
      <p:sp>
        <p:nvSpPr>
          <p:cNvPr id="11" name="Text 8"/>
          <p:cNvSpPr/>
          <p:nvPr/>
        </p:nvSpPr>
        <p:spPr>
          <a:xfrm>
            <a:off x="132588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impressive trial with no notes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6217920" y="182880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6217920" y="1828800"/>
            <a:ext cx="54864" cy="68580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82512" y="194767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800" dirty="0"/>
          </a:p>
        </p:txBody>
      </p:sp>
      <p:sp>
        <p:nvSpPr>
          <p:cNvPr id="15" name="Text 12"/>
          <p:cNvSpPr/>
          <p:nvPr/>
        </p:nvSpPr>
        <p:spPr>
          <a:xfrm>
            <a:off x="6720840" y="196596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82296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22960" y="2880360"/>
            <a:ext cx="54864" cy="68580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8755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800" dirty="0"/>
          </a:p>
        </p:txBody>
      </p:sp>
      <p:sp>
        <p:nvSpPr>
          <p:cNvPr id="19" name="Text 16"/>
          <p:cNvSpPr/>
          <p:nvPr/>
        </p:nvSpPr>
        <p:spPr>
          <a:xfrm>
            <a:off x="132588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guess based on what should happen</a:t>
            </a:r>
            <a:endParaRPr lang="en-US" sz="640" dirty="0"/>
          </a:p>
        </p:txBody>
      </p:sp>
      <p:sp>
        <p:nvSpPr>
          <p:cNvPr id="20" name="Shape 17"/>
          <p:cNvSpPr/>
          <p:nvPr/>
        </p:nvSpPr>
        <p:spPr>
          <a:xfrm>
            <a:off x="6217920" y="2880360"/>
            <a:ext cx="448056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7E4EF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217920" y="2880360"/>
            <a:ext cx="54864" cy="68580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82512" y="2999232"/>
            <a:ext cx="3200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6720840" y="3017520"/>
            <a:ext cx="3794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graph with no labels or units</a:t>
            </a:r>
            <a:endParaRPr lang="en-US" sz="640" dirty="0"/>
          </a:p>
        </p:txBody>
      </p:sp>
      <p:sp>
        <p:nvSpPr>
          <p:cNvPr id="24" name="Text 21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strongest answer appears on the next slide.</a:t>
            </a:r>
            <a:endParaRPr lang="en-US" sz="750" dirty="0"/>
          </a:p>
        </p:txBody>
      </p:sp>
      <p:sp>
        <p:nvSpPr>
          <p:cNvPr id="25" name="Text 22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6" name="Text 23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Engineering Move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Mission-performance decisions require more than a single result.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82296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822960" y="1828800"/>
            <a:ext cx="54864" cy="128016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8755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02412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repeated test with variables, data, and observations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416052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160520" y="1828800"/>
            <a:ext cx="54864" cy="128016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32511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436168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includes repeatability, clear evidence, and enough context to understand what changed.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7498080" y="1828800"/>
            <a:ext cx="3017520" cy="1280160"/>
          </a:xfrm>
          <a:prstGeom prst="rect">
            <a:avLst>
              <a:gd name="adj" fmla="val 357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7498080" y="1828800"/>
            <a:ext cx="54864" cy="128016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662672" y="1975104"/>
            <a:ext cx="2697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7699248" y="2331720"/>
            <a:ext cx="2633472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Unit 4, stronger claims come from controlled tests, calculations, graphs, and clear reasoning.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 engineering evidence is repeatable, measurable, and connected to the claim.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UNIT 4 CONNECTION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Performance Data Skills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lesson adds one tool for turning raw test results into a defensible engineering recommendation.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6858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685800" y="1600200"/>
            <a:ext cx="54864" cy="29260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503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skills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8869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variables and controls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 repeated trial data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Calculate and interpret performance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Graph results clearly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Write claim-evidence-reasoning conclusions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486400" y="1600200"/>
            <a:ext cx="4114800" cy="2926080"/>
          </a:xfrm>
          <a:prstGeom prst="rect">
            <a:avLst>
              <a:gd name="adj" fmla="val 1563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486400" y="1600200"/>
            <a:ext cx="54864" cy="29260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650992" y="1746504"/>
            <a:ext cx="3794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Aerospace / mission connection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687568" y="2103120"/>
            <a:ext cx="3730752" cy="2331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Launch, rover, glider, drop, and projectile tests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reliability and risk decisions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Range, speed, accuracy, consistency, and error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Data-supported design improvements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performance review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+ TALK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Mission Data Map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free fall and gravity drop testing to a real aerospace test.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59436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94360" y="1554480"/>
            <a:ext cx="54864" cy="192024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5895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a system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79552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Rover, projectile, glider, payload drop, launch device, or approved motion system.</a:t>
            </a:r>
            <a:endParaRPr lang="en-US" sz="640" dirty="0"/>
          </a:p>
        </p:txBody>
      </p:sp>
      <p:sp>
        <p:nvSpPr>
          <p:cNvPr id="12" name="Shape 9"/>
          <p:cNvSpPr/>
          <p:nvPr/>
        </p:nvSpPr>
        <p:spPr>
          <a:xfrm>
            <a:off x="361188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3611880" y="1554480"/>
            <a:ext cx="54864" cy="192024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77647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evidence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381304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data, graph, calculation, or observation that would matter most.</a:t>
            </a:r>
            <a:endParaRPr lang="en-US" sz="640" dirty="0"/>
          </a:p>
        </p:txBody>
      </p:sp>
      <p:sp>
        <p:nvSpPr>
          <p:cNvPr id="16" name="Shape 13"/>
          <p:cNvSpPr/>
          <p:nvPr/>
        </p:nvSpPr>
        <p:spPr>
          <a:xfrm>
            <a:off x="6629400" y="1554480"/>
            <a:ext cx="2788920" cy="1920240"/>
          </a:xfrm>
          <a:prstGeom prst="rect">
            <a:avLst>
              <a:gd name="adj" fmla="val 2381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6629400" y="1554480"/>
            <a:ext cx="54864" cy="1920240"/>
          </a:xfrm>
          <a:prstGeom prst="rect">
            <a:avLst/>
          </a:prstGeom>
          <a:solidFill>
            <a:srgbClr val="2B9862"/>
          </a:solidFill>
          <a:ln w="12700">
            <a:solidFill>
              <a:srgbClr val="2B986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6793992" y="1700784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decision</a:t>
            </a:r>
            <a:endParaRPr lang="en-US" sz="750" dirty="0"/>
          </a:p>
        </p:txBody>
      </p:sp>
      <p:sp>
        <p:nvSpPr>
          <p:cNvPr id="19" name="Text 16"/>
          <p:cNvSpPr/>
          <p:nvPr/>
        </p:nvSpPr>
        <p:spPr>
          <a:xfrm>
            <a:off x="6830568" y="2057400"/>
            <a:ext cx="2404872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64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what the evidence would help the team decide next.</a:t>
            </a:r>
            <a:endParaRPr lang="en-US" sz="640" dirty="0"/>
          </a:p>
        </p:txBody>
      </p:sp>
      <p:sp>
        <p:nvSpPr>
          <p:cNvPr id="20" name="Text 17"/>
          <p:cNvSpPr/>
          <p:nvPr/>
        </p:nvSpPr>
        <p:spPr>
          <a:xfrm>
            <a:off x="914400" y="5806440"/>
            <a:ext cx="10332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system + one useful measurement + one engineering decision.</a:t>
            </a:r>
            <a:endParaRPr lang="en-US" sz="750" dirty="0"/>
          </a:p>
        </p:txBody>
      </p:sp>
      <p:sp>
        <p:nvSpPr>
          <p:cNvPr id="21" name="Text 18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22" name="Text 19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8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420624"/>
          </a:xfrm>
          <a:prstGeom prst="rect">
            <a:avLst/>
          </a:prstGeom>
          <a:solidFill>
            <a:srgbClr val="071C31"/>
          </a:solidFill>
          <a:ln w="12700">
            <a:solidFill>
              <a:srgbClr val="071C3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20040" y="82296"/>
            <a:ext cx="43891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b="1" dirty="0">
                <a:solidFill>
                  <a:srgbClr val="D7AB3E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MINDSET SHIFT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320040" y="246888"/>
            <a:ext cx="4572000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" dirty="0">
                <a:solidFill>
                  <a:srgbClr val="B8C7D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POE Unit 4 • Lesson 4.10</a:t>
            </a:r>
            <a:endParaRPr lang="en-US" sz="470" dirty="0"/>
          </a:p>
        </p:txBody>
      </p:sp>
      <p:pic>
        <p:nvPicPr>
          <p:cNvPr id="5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44200" y="82296"/>
            <a:ext cx="960120" cy="20116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20040" y="685800"/>
            <a:ext cx="10698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Raw Data vs. Engineering Evidence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320040" y="1225296"/>
            <a:ext cx="9692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Numbers become useful only when they answer a mission question.</a:t>
            </a:r>
            <a:endParaRPr lang="en-US" sz="850" dirty="0"/>
          </a:p>
        </p:txBody>
      </p:sp>
      <p:sp>
        <p:nvSpPr>
          <p:cNvPr id="8" name="Shape 5"/>
          <p:cNvSpPr/>
          <p:nvPr/>
        </p:nvSpPr>
        <p:spPr>
          <a:xfrm>
            <a:off x="109728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1097280" y="1691640"/>
            <a:ext cx="54864" cy="2468880"/>
          </a:xfrm>
          <a:prstGeom prst="rect">
            <a:avLst/>
          </a:prstGeom>
          <a:solidFill>
            <a:srgbClr val="0A5D87"/>
          </a:solidFill>
          <a:ln w="12700">
            <a:solidFill>
              <a:srgbClr val="0A5D8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26187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Raw data mindset</a:t>
            </a:r>
            <a:endParaRPr lang="en-US" sz="750" dirty="0"/>
          </a:p>
        </p:txBody>
      </p:sp>
      <p:sp>
        <p:nvSpPr>
          <p:cNvPr id="11" name="Text 8"/>
          <p:cNvSpPr/>
          <p:nvPr/>
        </p:nvSpPr>
        <p:spPr>
          <a:xfrm>
            <a:off x="129844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Collects values without a clear question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one trial or incomplete notes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not include units or conditions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Hard to defend a decision</a:t>
            </a:r>
            <a:endParaRPr lang="en-US" sz="620" dirty="0"/>
          </a:p>
        </p:txBody>
      </p:sp>
      <p:sp>
        <p:nvSpPr>
          <p:cNvPr id="12" name="Shape 9"/>
          <p:cNvSpPr/>
          <p:nvPr/>
        </p:nvSpPr>
        <p:spPr>
          <a:xfrm>
            <a:off x="5760720" y="1691640"/>
            <a:ext cx="4206240" cy="2468880"/>
          </a:xfrm>
          <a:prstGeom prst="rect">
            <a:avLst>
              <a:gd name="adj" fmla="val 1852"/>
            </a:avLst>
          </a:prstGeom>
          <a:solidFill>
            <a:srgbClr val="FFFFFF"/>
          </a:solidFill>
          <a:ln w="12700">
            <a:solidFill>
              <a:srgbClr val="DBE7F2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60720" y="1691640"/>
            <a:ext cx="54864" cy="2468880"/>
          </a:xfrm>
          <a:prstGeom prst="rect">
            <a:avLst/>
          </a:prstGeom>
          <a:solidFill>
            <a:srgbClr val="D7AB3E"/>
          </a:solidFill>
          <a:ln w="12700">
            <a:solidFill>
              <a:srgbClr val="D7AB3E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25312" y="1837944"/>
            <a:ext cx="3886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evidence mindset</a:t>
            </a:r>
            <a:endParaRPr lang="en-US" sz="750" dirty="0"/>
          </a:p>
        </p:txBody>
      </p:sp>
      <p:sp>
        <p:nvSpPr>
          <p:cNvPr id="15" name="Text 12"/>
          <p:cNvSpPr/>
          <p:nvPr/>
        </p:nvSpPr>
        <p:spPr>
          <a:xfrm>
            <a:off x="5961888" y="2194560"/>
            <a:ext cx="3822192" cy="1874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Starts with variables and criteria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repeated trials and clear units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Shows patterns with graphs or calculations</a:t>
            </a:r>
            <a:endParaRPr lang="en-US" sz="620" dirty="0"/>
          </a:p>
          <a:p>
            <a:r>
              <a:rPr lang="en-US" sz="620" dirty="0">
                <a:solidFill>
                  <a:srgbClr val="425C7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Supports a decision or recommendation</a:t>
            </a:r>
            <a:endParaRPr lang="en-US" sz="620" dirty="0"/>
          </a:p>
        </p:txBody>
      </p:sp>
      <p:sp>
        <p:nvSpPr>
          <p:cNvPr id="16" name="Text 13"/>
          <p:cNvSpPr/>
          <p:nvPr/>
        </p:nvSpPr>
        <p:spPr>
          <a:xfrm>
            <a:off x="320040" y="6473952"/>
            <a:ext cx="32918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Principles of Engineering  |  Unit 4</a:t>
            </a:r>
            <a:endParaRPr lang="en-US" sz="460" dirty="0"/>
          </a:p>
        </p:txBody>
      </p:sp>
      <p:sp>
        <p:nvSpPr>
          <p:cNvPr id="17" name="Text 14"/>
          <p:cNvSpPr/>
          <p:nvPr/>
        </p:nvSpPr>
        <p:spPr>
          <a:xfrm>
            <a:off x="11082528" y="6473952"/>
            <a:ext cx="777240" cy="1188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460" dirty="0">
                <a:solidFill>
                  <a:srgbClr val="8396A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4.10</a:t>
            </a:r>
            <a:endParaRPr lang="en-US" sz="4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 Unit 4 Lesson 4.10: Free Fall and Gravity Drop Testing</dc:title>
  <dc:subject>POE Unit 4 Lesson Presentation</dc:subject>
  <dc:creator>LockwoodSTEM</dc:creator>
  <cp:lastModifiedBy>LockwoodSTEM</cp:lastModifiedBy>
  <cp:revision>1</cp:revision>
  <dcterms:created xsi:type="dcterms:W3CDTF">2026-07-17T23:44:05Z</dcterms:created>
  <dcterms:modified xsi:type="dcterms:W3CDTF">2026-07-17T23:44:05Z</dcterms:modified>
</cp:coreProperties>
</file>