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366760" y="1051560"/>
            <a:ext cx="2514600" cy="164592"/>
          </a:xfrm>
          <a:prstGeom prst="rect">
            <a:avLst/>
          </a:prstGeom>
          <a:solidFill>
            <a:srgbClr val="0B4D78">
              <a:alpha val="90000"/>
            </a:srgbClr>
          </a:solidFill>
          <a:ln w="12700">
            <a:solidFill>
              <a:srgbClr val="0B4D78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366760" y="1417320"/>
            <a:ext cx="1965960" cy="164592"/>
          </a:xfrm>
          <a:prstGeom prst="rect">
            <a:avLst/>
          </a:prstGeom>
          <a:solidFill>
            <a:srgbClr val="D9AB3D">
              <a:alpha val="90000"/>
            </a:srgbClr>
          </a:solidFill>
          <a:ln w="12700">
            <a:solidFill>
              <a:srgbClr val="D9AB3D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366760" y="1783080"/>
            <a:ext cx="2331720" cy="164592"/>
          </a:xfrm>
          <a:prstGeom prst="rect">
            <a:avLst/>
          </a:prstGeom>
          <a:solidFill>
            <a:srgbClr val="2E7D5B">
              <a:alpha val="90000"/>
            </a:srgbClr>
          </a:solidFill>
          <a:ln w="12700">
            <a:solidFill>
              <a:srgbClr val="2E7D5B">
                <a:alpha val="0"/>
              </a:srgbClr>
            </a:solidFill>
            <a:prstDash val="solid"/>
          </a:ln>
        </p:spPr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384048"/>
            <a:ext cx="1737360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8368" y="658368"/>
            <a:ext cx="5029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3 • LESSON 3.2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58368" y="1115568"/>
            <a:ext cx="6492240" cy="9601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Systems and Mission Logic</a:t>
            </a:r>
            <a:endParaRPr lang="en-US" sz="3100" dirty="0"/>
          </a:p>
        </p:txBody>
      </p:sp>
      <p:sp>
        <p:nvSpPr>
          <p:cNvPr id="8" name="Shape 5"/>
          <p:cNvSpPr/>
          <p:nvPr/>
        </p:nvSpPr>
        <p:spPr>
          <a:xfrm>
            <a:off x="658368" y="2304288"/>
            <a:ext cx="4846320" cy="0"/>
          </a:xfrm>
          <a:prstGeom prst="line">
            <a:avLst/>
          </a:prstGeom>
          <a:noFill/>
          <a:ln w="12700">
            <a:solidFill>
              <a:srgbClr val="D9AB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8368" y="2596896"/>
            <a:ext cx="2194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658368" y="2898648"/>
            <a:ext cx="63093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open-loop and closed-loop control systems behave differently during a mission?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65836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D9AB3D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LOGIC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262432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0B4D78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62432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FEEDBACK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90288" y="4617720"/>
            <a:ext cx="1691640" cy="621792"/>
          </a:xfrm>
          <a:prstGeom prst="roundRect">
            <a:avLst>
              <a:gd name="adj" fmla="val 11765"/>
            </a:avLst>
          </a:prstGeom>
          <a:solidFill>
            <a:srgbClr val="2E7D5B"/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90288" y="4791456"/>
            <a:ext cx="1691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SYSTEMS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58368" y="5961888"/>
            <a:ext cx="3931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BCD9E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 decision.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1965960"/>
            <a:ext cx="109728" cy="21945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system, logic, sensor threshold, actuator choice, or mission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79476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794760" y="1965960"/>
            <a:ext cx="109728" cy="21945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02336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02336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trial data, observations, photos, or repeated test results.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0" y="1965960"/>
            <a:ext cx="2834640" cy="219456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0" y="1965960"/>
            <a:ext cx="109728" cy="21945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08660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086600" y="2532888"/>
            <a:ext cx="2450592" cy="1481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supports the claim and what the team should do next.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914400" y="4800600"/>
            <a:ext cx="9601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system claim is strongest when another engineer can trace the logic and inspect the test evidence.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two strongest pieces of evidence.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31520" y="190195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Claim: “Our autonomous system is ready for the mission demonstration.”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71323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13232" y="2606040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94183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showing the logic and components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88152" y="2606040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88152" y="2606040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016752" y="2770632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6016752" y="3172968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team likes this version best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1323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13232" y="3447288"/>
            <a:ext cx="109728" cy="658368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4183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94183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 results connected to the success criteria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88152" y="3447288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88152" y="3447288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016752" y="3611880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016752" y="4014216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photo that makes the robot or setup look finished</a:t>
            </a:r>
            <a:endParaRPr lang="en-US" sz="1150" dirty="0"/>
          </a:p>
        </p:txBody>
      </p:sp>
      <p:sp>
        <p:nvSpPr>
          <p:cNvPr id="29" name="Shape 26"/>
          <p:cNvSpPr/>
          <p:nvPr/>
        </p:nvSpPr>
        <p:spPr>
          <a:xfrm>
            <a:off x="713232" y="4288536"/>
            <a:ext cx="4663440" cy="658368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13232" y="4288536"/>
            <a:ext cx="109728" cy="658368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41832" y="4453128"/>
            <a:ext cx="4279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</a:t>
            </a:r>
            <a:endParaRPr lang="en-US" sz="1500" dirty="0"/>
          </a:p>
        </p:txBody>
      </p:sp>
      <p:sp>
        <p:nvSpPr>
          <p:cNvPr id="32" name="Text 29"/>
          <p:cNvSpPr/>
          <p:nvPr/>
        </p:nvSpPr>
        <p:spPr>
          <a:xfrm>
            <a:off x="941832" y="4855464"/>
            <a:ext cx="4279392" cy="-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list of parts used during construction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connects directly to the mission claim and can be inspected.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6868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6868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9728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9728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flowchart or system diagram shows design intent, decisions, components, and signal flow.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623560" y="2011680"/>
            <a:ext cx="448056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623560" y="201168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52160" y="217627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support: C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52160" y="2578608"/>
            <a:ext cx="409651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mission tests prove performance more clearly than opinion, appearance, or a single successful run.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914400" y="4709160"/>
            <a:ext cx="9692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alone: photos, preferences, and part lists help tell the story, but they do not prove performance by themselves.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1920240"/>
            <a:ext cx="9692640" cy="5029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team tests its rover mission. It succeeds once, but on the next trial the sensor triggers too early and the system misses the target.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77724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77724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100584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it because it worked one time.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5760720" y="27432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760720" y="27432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989320" y="29077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5989320" y="33101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decorations so the system looks more complete.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7724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777240" y="3657600"/>
            <a:ext cx="109728" cy="713232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100584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5760720" y="3657600"/>
            <a:ext cx="457200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5760720" y="3657600"/>
            <a:ext cx="109728" cy="713232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5989320" y="3822192"/>
            <a:ext cx="41879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5989320" y="4224528"/>
            <a:ext cx="4187952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over without documenting what happened.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an inconsistent result into useful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1965960"/>
            <a:ext cx="29718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1965960"/>
            <a:ext cx="109728" cy="23774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30552"/>
            <a:ext cx="25877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C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32888"/>
            <a:ext cx="258775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early trigger, adjust the threshold or logic, and retest using the same procedure.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160520" y="1965960"/>
            <a:ext cx="283464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160520" y="1965960"/>
            <a:ext cx="109728" cy="23774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89120" y="213055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389120" y="2532888"/>
            <a:ext cx="245059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preserves evidence, targets the weak point, and makes the next test more meaningful.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315200" y="1965960"/>
            <a:ext cx="288036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315200" y="1965960"/>
            <a:ext cx="109728" cy="23774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43800" y="213055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move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543800" y="2532888"/>
            <a:ext cx="2496312" cy="16642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failure point as data, not as a reason to hide the result or restart without learning.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“Our system is reliable because it looks advanced.”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completed 4 out of 5 mission trials.”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“We changed the threshold because the sensor triggered early twice.”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Vote: evidence or opinion?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system explanation connects a claim to specific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11680"/>
            <a:ext cx="109728" cy="2148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A: Opinion-heavy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judgment: “looks advanced.”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34340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4340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7200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B: Evidence-based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7200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 performance: 4 out of 5.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863840" y="2011680"/>
            <a:ext cx="315468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863840" y="2011680"/>
            <a:ext cx="109728" cy="214884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092440" y="2176272"/>
            <a:ext cx="2770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C: Evidence-based reasoning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092440" y="2578608"/>
            <a:ext cx="2770632" cy="1435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a logic revision to repeated observations.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8920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Takeaway: claim + specific evidence + reasoning = stronger engineering communication.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system idea before the next lesson.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91440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14400" y="1965960"/>
            <a:ext cx="109728" cy="26517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14300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4300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an autonomous aerospace system.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5196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51960" y="1965960"/>
            <a:ext cx="109728" cy="26517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48056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48056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could use to support a system decision.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89520" y="1965960"/>
            <a:ext cx="2926080" cy="2651760"/>
          </a:xfrm>
          <a:prstGeom prst="roundRect">
            <a:avLst>
              <a:gd name="adj" fmla="val 206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89520" y="1965960"/>
            <a:ext cx="109728" cy="265176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818120" y="2130552"/>
            <a:ext cx="25420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818120" y="2532888"/>
            <a:ext cx="2542032" cy="19385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control, sensors, actuators, feedback, or fluid power.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5138928"/>
            <a:ext cx="9875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3.3 — Flowcharts and Algorithms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Unit 3 autonomous systems evidence.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94360" y="2039112"/>
            <a:ext cx="109728" cy="18288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2296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Learning targets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82296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describe the difference between open-loop and closed-loop control in an aerospace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how this connects to the rover and ground-support mission.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Identify evidence needed for today’s system claim.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069080" y="2039112"/>
            <a:ext cx="3246120" cy="18288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069080" y="2039112"/>
            <a:ext cx="109728" cy="18288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297680" y="2203704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Success looks like…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297680" y="2606040"/>
            <a:ext cx="2862072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make a system decision using logic, sensor data, test results, or mission performance instead of “it seems to work.”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543800" y="2039112"/>
            <a:ext cx="347472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543800" y="2039112"/>
            <a:ext cx="109728" cy="32918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772400" y="2203704"/>
            <a:ext cx="30906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Agenda + pacing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7772400" y="2606040"/>
            <a:ext cx="3090672" cy="2578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Control quick vote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System concept + aerospace link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Compare options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Evidence challenge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Quick check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Exit debrief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this system make decisions?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mission behavior before jumping to parts or code.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731520" y="2103120"/>
            <a:ext cx="502920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731520" y="2103120"/>
            <a:ext cx="109728" cy="192024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2267712"/>
            <a:ext cx="4645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Think first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60120" y="2670048"/>
            <a:ext cx="464515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lesson: Control Systems and Mission Logic</a:t>
            </a:r>
            <a:endParaRPr lang="en-US" sz="1150" dirty="0"/>
          </a:p>
          <a:p>
            <a:pPr indent="0" marL="0">
              <a:buNone/>
            </a:pP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input, condition, or mission step might the system need to respond to?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6126480" y="2103120"/>
            <a:ext cx="475488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126480" y="2103120"/>
            <a:ext cx="109728" cy="192024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355080" y="2267712"/>
            <a:ext cx="43708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class share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355080" y="2670048"/>
            <a:ext cx="4370832" cy="1207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 using a system word: sense, decide, move, trigger, stop, adjust, release, or repeat.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777240" y="4663440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System Connection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Autonomous systems are useful when they connect sensing, logic, and action.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0574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condition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the system needs to detect, time, count, measure, avoid, or respond to.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6576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657600" y="1920240"/>
            <a:ext cx="109728" cy="20574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8862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8862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logic, threshold, sequence, or feedback that chooses the next action.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629400" y="1920240"/>
            <a:ext cx="2743200" cy="20574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629400" y="1920240"/>
            <a:ext cx="109728" cy="20574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858000" y="2084832"/>
            <a:ext cx="23591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System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858000" y="2487168"/>
            <a:ext cx="2359152" cy="1344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Flowcharts, code, sensor readings, test logs, trial results, and documentation.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617720"/>
            <a:ext cx="996696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Open-loop systems follow commands without checking results, while closed-loop systems use feedback to adjust behavior.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Sounds Most Like Engineering?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Run the first version once and assume it works.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989320" y="203911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89320" y="203911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217920" y="220370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6217920" y="260604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logic that is easiest to code.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8580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85800" y="3456432"/>
            <a:ext cx="109728" cy="10972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1440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91440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989320" y="3456432"/>
            <a:ext cx="4800600" cy="109728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989320" y="3456432"/>
            <a:ext cx="109728" cy="10972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217920" y="3621024"/>
            <a:ext cx="44165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27" name="Text 24"/>
          <p:cNvSpPr/>
          <p:nvPr/>
        </p:nvSpPr>
        <p:spPr>
          <a:xfrm>
            <a:off x="6217920" y="4023360"/>
            <a:ext cx="4416552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more parts so the system looks advanced.</a:t>
            </a:r>
            <a:endParaRPr lang="en-US" sz="1150" dirty="0"/>
          </a:p>
        </p:txBody>
      </p:sp>
      <p:sp>
        <p:nvSpPr>
          <p:cNvPr id="28" name="Text 25"/>
          <p:cNvSpPr/>
          <p:nvPr/>
        </p:nvSpPr>
        <p:spPr>
          <a:xfrm>
            <a:off x="822960" y="5266944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decisions become stronger when mission criteria and evidence guide the choice.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29768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10312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136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answer: 3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1363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mission behavior against criteria and test evidence before deciding.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32120" y="2057400"/>
            <a:ext cx="4480560" cy="210312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32120" y="2057400"/>
            <a:ext cx="109728" cy="21031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760720" y="2221992"/>
            <a:ext cx="40965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it fits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760720" y="2624328"/>
            <a:ext cx="4096512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keeps the decision connected to the intended task, repeatable performance, and proof another person can inspect.</a:t>
            </a:r>
            <a:endParaRPr lang="en-US" sz="1150" dirty="0"/>
          </a:p>
        </p:txBody>
      </p:sp>
      <p:sp>
        <p:nvSpPr>
          <p:cNvPr id="20" name="Text 17"/>
          <p:cNvSpPr/>
          <p:nvPr/>
        </p:nvSpPr>
        <p:spPr>
          <a:xfrm>
            <a:off x="868680" y="480060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Carry-forward idea: an autonomous system is not finished until its behavior is tested and justified.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Systems and Mission Logic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 LAUNCH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Control Systems and Mission Logic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today’s skill to the Unit 3 rover and ground-support mission.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2057400"/>
            <a:ext cx="109728" cy="25146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Core idea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Open-loop systems follow commands without checking results, while closed-loop systems use feedback to adjust behavior.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4297680" y="2057400"/>
            <a:ext cx="324612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297680" y="2057400"/>
            <a:ext cx="109728" cy="251460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26280" y="2221992"/>
            <a:ext cx="286207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activity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4526280" y="2624328"/>
            <a:ext cx="286207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 open-loop and closed-loop examples and identify which is better for different mission risks.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7909560" y="2057400"/>
            <a:ext cx="2880360" cy="2514600"/>
          </a:xfrm>
          <a:prstGeom prst="roundRect">
            <a:avLst>
              <a:gd name="adj" fmla="val 218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7909560" y="2057400"/>
            <a:ext cx="109728" cy="251460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138160" y="2221992"/>
            <a:ext cx="249631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output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8138160" y="2624328"/>
            <a:ext cx="2496312" cy="1801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Open-loop vs closed-loop comparison chart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Autonomous System Map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lesson topic to a real aerospace automation task.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85800" y="1920240"/>
            <a:ext cx="2240280" cy="2468880"/>
          </a:xfrm>
          <a:prstGeom prst="roundRect">
            <a:avLst>
              <a:gd name="adj" fmla="val 2449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85800" y="1920240"/>
            <a:ext cx="109728" cy="246888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14400" y="2084832"/>
            <a:ext cx="185623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Choose one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914400" y="2487168"/>
            <a:ext cx="185623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Drone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pad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Conveyor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 support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324612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3246120" y="1920240"/>
            <a:ext cx="109728" cy="246888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347472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 the decision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347472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the system sense, decide, move, stop, sort, release, or repeat?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6400800" y="1920240"/>
            <a:ext cx="2834640" cy="246888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400800" y="1920240"/>
            <a:ext cx="109728" cy="2468880"/>
          </a:xfrm>
          <a:prstGeom prst="rect">
            <a:avLst/>
          </a:prstGeom>
          <a:solidFill>
            <a:srgbClr val="2E7D5B"/>
          </a:solidFill>
          <a:ln w="12700">
            <a:solidFill>
              <a:srgbClr val="2E7D5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629400" y="2084832"/>
            <a:ext cx="24505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Name evidence</a:t>
            </a:r>
            <a:endParaRPr lang="en-US" sz="1500" dirty="0"/>
          </a:p>
        </p:txBody>
      </p:sp>
      <p:sp>
        <p:nvSpPr>
          <p:cNvPr id="23" name="Text 20"/>
          <p:cNvSpPr/>
          <p:nvPr/>
        </p:nvSpPr>
        <p:spPr>
          <a:xfrm>
            <a:off x="6629400" y="2487168"/>
            <a:ext cx="2450592" cy="1755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data, flowchart, code, or test result would prove it worked?</a:t>
            </a:r>
            <a:endParaRPr lang="en-US" sz="1150" dirty="0"/>
          </a:p>
        </p:txBody>
      </p:sp>
      <p:sp>
        <p:nvSpPr>
          <p:cNvPr id="24" name="Text 21"/>
          <p:cNvSpPr/>
          <p:nvPr/>
        </p:nvSpPr>
        <p:spPr>
          <a:xfrm>
            <a:off x="868680" y="4983480"/>
            <a:ext cx="9738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control decision + one kind of evidence.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AF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58368"/>
          </a:xfrm>
          <a:prstGeom prst="rect">
            <a:avLst/>
          </a:prstGeom>
          <a:solidFill>
            <a:srgbClr val="061B31"/>
          </a:solidFill>
          <a:ln w="12700">
            <a:solidFill>
              <a:srgbClr val="061B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128016"/>
            <a:ext cx="4023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FFD8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30352" y="320040"/>
            <a:ext cx="7498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130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31552" y="155448"/>
            <a:ext cx="1417320" cy="420624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02920" y="6291072"/>
            <a:ext cx="11201400" cy="0"/>
          </a:xfrm>
          <a:prstGeom prst="line">
            <a:avLst/>
          </a:prstGeom>
          <a:noFill/>
          <a:ln w="12700">
            <a:solidFill>
              <a:srgbClr val="CADAE6">
                <a:alpha val="7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6364224"/>
            <a:ext cx="69494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3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10195560" y="6364224"/>
            <a:ext cx="14630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3.2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66928" y="877824"/>
            <a:ext cx="32004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66928" y="1106424"/>
            <a:ext cx="7132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First vs. Engineer First</a:t>
            </a:r>
            <a:endParaRPr lang="en-US" sz="2500" dirty="0"/>
          </a:p>
        </p:txBody>
      </p:sp>
      <p:sp>
        <p:nvSpPr>
          <p:cNvPr id="11" name="Text 8"/>
          <p:cNvSpPr/>
          <p:nvPr/>
        </p:nvSpPr>
        <p:spPr>
          <a:xfrm>
            <a:off x="566928" y="1572768"/>
            <a:ext cx="9052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make something move; the goal is to prove how and why it works.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82296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822960" y="2057400"/>
            <a:ext cx="109728" cy="2423160"/>
          </a:xfrm>
          <a:prstGeom prst="rect">
            <a:avLst/>
          </a:prstGeom>
          <a:solidFill>
            <a:srgbClr val="0B4D78"/>
          </a:solidFill>
          <a:ln w="12700">
            <a:solidFill>
              <a:srgbClr val="0B4D78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5156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Build-first mindset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05156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parts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Guess and adjust randomly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Stop when it works once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opinions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Ignore weak or failed trials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5577840" y="2057400"/>
            <a:ext cx="4343400" cy="2423160"/>
          </a:xfrm>
          <a:prstGeom prst="roundRect">
            <a:avLst>
              <a:gd name="adj" fmla="val 2264"/>
            </a:avLst>
          </a:prstGeom>
          <a:solidFill>
            <a:srgbClr val="FFFFFF"/>
          </a:solidFill>
          <a:ln w="12700">
            <a:solidFill>
              <a:srgbClr val="CADAE6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577840" y="2057400"/>
            <a:ext cx="109728" cy="242316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806440" y="2221992"/>
            <a:ext cx="395935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Engineering mindset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5806440" y="2624328"/>
            <a:ext cx="3959352" cy="1709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Start with mission criteria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Plan logic and signals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Test repeated performance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Explain with evidence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4A62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Use failures to revise</a:t>
            </a:r>
            <a:endParaRPr lang="en-US" sz="11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Control Systems and Mission Logic</dc:title>
  <dc:subject>POE Unit 3 Lesson 3.2</dc:subject>
  <dc:creator>LockwoodSTEM</dc:creator>
  <cp:lastModifiedBy>LockwoodSTEM</cp:lastModifiedBy>
  <cp:revision>1</cp:revision>
  <dcterms:created xsi:type="dcterms:W3CDTF">2026-07-17T19:09:53Z</dcterms:created>
  <dcterms:modified xsi:type="dcterms:W3CDTF">2026-07-17T19:09:53Z</dcterms:modified>
</cp:coreProperties>
</file>