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366760" y="1051560"/>
            <a:ext cx="2514600" cy="164592"/>
          </a:xfrm>
          <a:prstGeom prst="rect">
            <a:avLst/>
          </a:prstGeom>
          <a:solidFill>
            <a:srgbClr val="0B4D78">
              <a:alpha val="90000"/>
            </a:srgbClr>
          </a:solidFill>
          <a:ln w="12700">
            <a:solidFill>
              <a:srgbClr val="0B4D78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8366760" y="1417320"/>
            <a:ext cx="1965960" cy="164592"/>
          </a:xfrm>
          <a:prstGeom prst="rect">
            <a:avLst/>
          </a:prstGeom>
          <a:solidFill>
            <a:srgbClr val="D9AB3D">
              <a:alpha val="90000"/>
            </a:srgbClr>
          </a:solidFill>
          <a:ln w="12700">
            <a:solidFill>
              <a:srgbClr val="D9AB3D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8366760" y="1783080"/>
            <a:ext cx="2331720" cy="164592"/>
          </a:xfrm>
          <a:prstGeom prst="rect">
            <a:avLst/>
          </a:prstGeom>
          <a:solidFill>
            <a:srgbClr val="2E7D5B">
              <a:alpha val="90000"/>
            </a:srgbClr>
          </a:solidFill>
          <a:ln w="12700">
            <a:solidFill>
              <a:srgbClr val="2E7D5B">
                <a:alpha val="0"/>
              </a:srgbClr>
            </a:solidFill>
            <a:prstDash val="solid"/>
          </a:ln>
        </p:spPr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21240" y="384048"/>
            <a:ext cx="1737360" cy="52120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658368" y="658368"/>
            <a:ext cx="5029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3 • LESSON 3.18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658368" y="1115568"/>
            <a:ext cx="6492240" cy="9601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31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Final Mission Demonstration and Design Review</a:t>
            </a:r>
            <a:endParaRPr lang="en-US" sz="3100" dirty="0"/>
          </a:p>
        </p:txBody>
      </p:sp>
      <p:sp>
        <p:nvSpPr>
          <p:cNvPr id="8" name="Shape 5"/>
          <p:cNvSpPr/>
          <p:nvPr/>
        </p:nvSpPr>
        <p:spPr>
          <a:xfrm>
            <a:off x="658368" y="2304288"/>
            <a:ext cx="4846320" cy="0"/>
          </a:xfrm>
          <a:prstGeom prst="line">
            <a:avLst/>
          </a:prstGeom>
          <a:noFill/>
          <a:ln w="12700">
            <a:solidFill>
              <a:srgbClr val="D9AB3D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658368" y="2596896"/>
            <a:ext cx="21945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FOCUS QUESTION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658368" y="2898648"/>
            <a:ext cx="6309360" cy="9144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can a final demonstration defend an autonomous aerospace system using logic, testing, and evidence?</a:t>
            </a:r>
            <a:endParaRPr lang="en-US" sz="2000" dirty="0"/>
          </a:p>
        </p:txBody>
      </p:sp>
      <p:sp>
        <p:nvSpPr>
          <p:cNvPr id="11" name="Shape 8"/>
          <p:cNvSpPr/>
          <p:nvPr/>
        </p:nvSpPr>
        <p:spPr>
          <a:xfrm>
            <a:off x="658368" y="4617720"/>
            <a:ext cx="1691640" cy="621792"/>
          </a:xfrm>
          <a:prstGeom prst="roundRect">
            <a:avLst>
              <a:gd name="adj" fmla="val 11765"/>
            </a:avLst>
          </a:prstGeom>
          <a:solidFill>
            <a:srgbClr val="D9AB3D"/>
          </a:solidFill>
          <a:ln w="12700">
            <a:solidFill>
              <a:srgbClr val="FFFFFF">
                <a:alpha val="1500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658368" y="4791456"/>
            <a:ext cx="1691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LOGIC</a:t>
            </a:r>
            <a:endParaRPr lang="en-US" sz="1200" dirty="0"/>
          </a:p>
        </p:txBody>
      </p:sp>
      <p:sp>
        <p:nvSpPr>
          <p:cNvPr id="13" name="Shape 10"/>
          <p:cNvSpPr/>
          <p:nvPr/>
        </p:nvSpPr>
        <p:spPr>
          <a:xfrm>
            <a:off x="2624328" y="4617720"/>
            <a:ext cx="1691640" cy="621792"/>
          </a:xfrm>
          <a:prstGeom prst="roundRect">
            <a:avLst>
              <a:gd name="adj" fmla="val 11765"/>
            </a:avLst>
          </a:prstGeom>
          <a:solidFill>
            <a:srgbClr val="0B4D78"/>
          </a:solidFill>
          <a:ln w="12700">
            <a:solidFill>
              <a:srgbClr val="FFFFFF">
                <a:alpha val="15000"/>
              </a:srgbClr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2624328" y="4791456"/>
            <a:ext cx="1691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FEEDBACK</a:t>
            </a:r>
            <a:endParaRPr lang="en-US" sz="1200" dirty="0"/>
          </a:p>
        </p:txBody>
      </p:sp>
      <p:sp>
        <p:nvSpPr>
          <p:cNvPr id="15" name="Shape 12"/>
          <p:cNvSpPr/>
          <p:nvPr/>
        </p:nvSpPr>
        <p:spPr>
          <a:xfrm>
            <a:off x="4590288" y="4617720"/>
            <a:ext cx="1691640" cy="621792"/>
          </a:xfrm>
          <a:prstGeom prst="roundRect">
            <a:avLst>
              <a:gd name="adj" fmla="val 11765"/>
            </a:avLst>
          </a:prstGeom>
          <a:solidFill>
            <a:srgbClr val="2E7D5B"/>
          </a:solidFill>
          <a:ln w="12700">
            <a:solidFill>
              <a:srgbClr val="FFFFFF">
                <a:alpha val="15000"/>
              </a:srgbClr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4590288" y="4791456"/>
            <a:ext cx="1691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SYSTEMS</a:t>
            </a:r>
            <a:endParaRPr lang="en-US" sz="1200" dirty="0"/>
          </a:p>
        </p:txBody>
      </p:sp>
      <p:sp>
        <p:nvSpPr>
          <p:cNvPr id="17" name="Text 14"/>
          <p:cNvSpPr/>
          <p:nvPr/>
        </p:nvSpPr>
        <p:spPr>
          <a:xfrm>
            <a:off x="658368" y="5961888"/>
            <a:ext cx="39319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BCD9E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Principles of Engineering</a:t>
            </a:r>
            <a:endParaRPr lang="en-US" sz="10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IDEA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Claim + Evidence + Reasoning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3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3.18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IDEA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Claim + Evidence + Reasoning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this structure whenever you defend a system decision.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731520" y="1965960"/>
            <a:ext cx="2834640" cy="2194560"/>
          </a:xfrm>
          <a:prstGeom prst="roundRect">
            <a:avLst>
              <a:gd name="adj" fmla="val 25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731520" y="1965960"/>
            <a:ext cx="109728" cy="219456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60120" y="2130552"/>
            <a:ext cx="24505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Claim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960120" y="2532888"/>
            <a:ext cx="2450592" cy="14813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you believe about the system, logic, sensor threshold, actuator choice, or mission behavior.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3794760" y="1965960"/>
            <a:ext cx="2834640" cy="2194560"/>
          </a:xfrm>
          <a:prstGeom prst="roundRect">
            <a:avLst>
              <a:gd name="adj" fmla="val 25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3794760" y="1965960"/>
            <a:ext cx="109728" cy="219456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4023360" y="2130552"/>
            <a:ext cx="24505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4023360" y="2532888"/>
            <a:ext cx="2450592" cy="14813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Flowcharts, code, sensor readings, trial data, observations, photos, or repeated test results.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6858000" y="1965960"/>
            <a:ext cx="2834640" cy="2194560"/>
          </a:xfrm>
          <a:prstGeom prst="roundRect">
            <a:avLst>
              <a:gd name="adj" fmla="val 25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6858000" y="1965960"/>
            <a:ext cx="109728" cy="219456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7086600" y="2130552"/>
            <a:ext cx="24505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Reasoning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7086600" y="2532888"/>
            <a:ext cx="2450592" cy="14813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the evidence supports the claim and what the team should do next.</a:t>
            </a:r>
            <a:endParaRPr lang="en-US" sz="1150" dirty="0"/>
          </a:p>
        </p:txBody>
      </p:sp>
      <p:sp>
        <p:nvSpPr>
          <p:cNvPr id="24" name="Text 21"/>
          <p:cNvSpPr/>
          <p:nvPr/>
        </p:nvSpPr>
        <p:spPr>
          <a:xfrm>
            <a:off x="914400" y="4800600"/>
            <a:ext cx="9601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 system claim is strongest when another engineer can trace the logic and inspect the test evidence.</a:t>
            </a:r>
            <a:endParaRPr lang="en-US" sz="18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MINI CHALLENGE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Evidence Would You Need?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3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3.18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MINI CHALLENGE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Evidence Would You Need?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Read the claim. Select the two strongest pieces of evidence.</a:t>
            </a:r>
            <a:endParaRPr lang="en-US" sz="1300" dirty="0"/>
          </a:p>
        </p:txBody>
      </p:sp>
      <p:sp>
        <p:nvSpPr>
          <p:cNvPr id="12" name="Text 9"/>
          <p:cNvSpPr/>
          <p:nvPr/>
        </p:nvSpPr>
        <p:spPr>
          <a:xfrm>
            <a:off x="731520" y="1901952"/>
            <a:ext cx="9966960" cy="4572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Claim: “Our autonomous system is ready for the mission demonstration.”</a:t>
            </a:r>
            <a:endParaRPr lang="en-US" sz="1800" dirty="0"/>
          </a:p>
        </p:txBody>
      </p:sp>
      <p:sp>
        <p:nvSpPr>
          <p:cNvPr id="13" name="Shape 10"/>
          <p:cNvSpPr/>
          <p:nvPr/>
        </p:nvSpPr>
        <p:spPr>
          <a:xfrm>
            <a:off x="713232" y="2606040"/>
            <a:ext cx="4663440" cy="658368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4" name="Shape 11"/>
          <p:cNvSpPr/>
          <p:nvPr/>
        </p:nvSpPr>
        <p:spPr>
          <a:xfrm>
            <a:off x="713232" y="2606040"/>
            <a:ext cx="109728" cy="658368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941832" y="2770632"/>
            <a:ext cx="42793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</a:t>
            </a:r>
            <a:endParaRPr lang="en-US" sz="1500" dirty="0"/>
          </a:p>
        </p:txBody>
      </p:sp>
      <p:sp>
        <p:nvSpPr>
          <p:cNvPr id="16" name="Text 13"/>
          <p:cNvSpPr/>
          <p:nvPr/>
        </p:nvSpPr>
        <p:spPr>
          <a:xfrm>
            <a:off x="941832" y="3172968"/>
            <a:ext cx="4279392" cy="-5486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labeled flowchart or system diagram showing the logic and components</a:t>
            </a:r>
            <a:endParaRPr lang="en-US" sz="1150" dirty="0"/>
          </a:p>
        </p:txBody>
      </p:sp>
      <p:sp>
        <p:nvSpPr>
          <p:cNvPr id="17" name="Shape 14"/>
          <p:cNvSpPr/>
          <p:nvPr/>
        </p:nvSpPr>
        <p:spPr>
          <a:xfrm>
            <a:off x="5788152" y="2606040"/>
            <a:ext cx="4663440" cy="658368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8" name="Shape 15"/>
          <p:cNvSpPr/>
          <p:nvPr/>
        </p:nvSpPr>
        <p:spPr>
          <a:xfrm>
            <a:off x="5788152" y="2606040"/>
            <a:ext cx="109728" cy="658368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6016752" y="2770632"/>
            <a:ext cx="42793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</a:t>
            </a:r>
            <a:endParaRPr lang="en-US" sz="1500" dirty="0"/>
          </a:p>
        </p:txBody>
      </p:sp>
      <p:sp>
        <p:nvSpPr>
          <p:cNvPr id="20" name="Text 17"/>
          <p:cNvSpPr/>
          <p:nvPr/>
        </p:nvSpPr>
        <p:spPr>
          <a:xfrm>
            <a:off x="6016752" y="3172968"/>
            <a:ext cx="4279392" cy="-5486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statement that the team likes this version best</a:t>
            </a:r>
            <a:endParaRPr lang="en-US" sz="1150" dirty="0"/>
          </a:p>
        </p:txBody>
      </p:sp>
      <p:sp>
        <p:nvSpPr>
          <p:cNvPr id="21" name="Shape 18"/>
          <p:cNvSpPr/>
          <p:nvPr/>
        </p:nvSpPr>
        <p:spPr>
          <a:xfrm>
            <a:off x="713232" y="3447288"/>
            <a:ext cx="4663440" cy="658368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2" name="Shape 19"/>
          <p:cNvSpPr/>
          <p:nvPr/>
        </p:nvSpPr>
        <p:spPr>
          <a:xfrm>
            <a:off x="713232" y="3447288"/>
            <a:ext cx="109728" cy="658368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941832" y="3611880"/>
            <a:ext cx="42793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</a:t>
            </a:r>
            <a:endParaRPr lang="en-US" sz="1500" dirty="0"/>
          </a:p>
        </p:txBody>
      </p:sp>
      <p:sp>
        <p:nvSpPr>
          <p:cNvPr id="24" name="Text 21"/>
          <p:cNvSpPr/>
          <p:nvPr/>
        </p:nvSpPr>
        <p:spPr>
          <a:xfrm>
            <a:off x="941832" y="4014216"/>
            <a:ext cx="4279392" cy="-5486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Repeated mission test results connected to the success criteria</a:t>
            </a:r>
            <a:endParaRPr lang="en-US" sz="1150" dirty="0"/>
          </a:p>
        </p:txBody>
      </p:sp>
      <p:sp>
        <p:nvSpPr>
          <p:cNvPr id="25" name="Shape 22"/>
          <p:cNvSpPr/>
          <p:nvPr/>
        </p:nvSpPr>
        <p:spPr>
          <a:xfrm>
            <a:off x="5788152" y="3447288"/>
            <a:ext cx="4663440" cy="658368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6" name="Shape 23"/>
          <p:cNvSpPr/>
          <p:nvPr/>
        </p:nvSpPr>
        <p:spPr>
          <a:xfrm>
            <a:off x="5788152" y="3447288"/>
            <a:ext cx="109728" cy="658368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27" name="Text 24"/>
          <p:cNvSpPr/>
          <p:nvPr/>
        </p:nvSpPr>
        <p:spPr>
          <a:xfrm>
            <a:off x="6016752" y="3611880"/>
            <a:ext cx="42793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</a:t>
            </a:r>
            <a:endParaRPr lang="en-US" sz="1500" dirty="0"/>
          </a:p>
        </p:txBody>
      </p:sp>
      <p:sp>
        <p:nvSpPr>
          <p:cNvPr id="28" name="Text 25"/>
          <p:cNvSpPr/>
          <p:nvPr/>
        </p:nvSpPr>
        <p:spPr>
          <a:xfrm>
            <a:off x="6016752" y="4014216"/>
            <a:ext cx="4279392" cy="-5486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photo that makes the robot or setup look finished</a:t>
            </a:r>
            <a:endParaRPr lang="en-US" sz="1150" dirty="0"/>
          </a:p>
        </p:txBody>
      </p:sp>
      <p:sp>
        <p:nvSpPr>
          <p:cNvPr id="29" name="Shape 26"/>
          <p:cNvSpPr/>
          <p:nvPr/>
        </p:nvSpPr>
        <p:spPr>
          <a:xfrm>
            <a:off x="713232" y="4288536"/>
            <a:ext cx="4663440" cy="658368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30" name="Shape 27"/>
          <p:cNvSpPr/>
          <p:nvPr/>
        </p:nvSpPr>
        <p:spPr>
          <a:xfrm>
            <a:off x="713232" y="4288536"/>
            <a:ext cx="109728" cy="658368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31" name="Text 28"/>
          <p:cNvSpPr/>
          <p:nvPr/>
        </p:nvSpPr>
        <p:spPr>
          <a:xfrm>
            <a:off x="941832" y="4453128"/>
            <a:ext cx="42793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</a:t>
            </a:r>
            <a:endParaRPr lang="en-US" sz="1500" dirty="0"/>
          </a:p>
        </p:txBody>
      </p:sp>
      <p:sp>
        <p:nvSpPr>
          <p:cNvPr id="32" name="Text 29"/>
          <p:cNvSpPr/>
          <p:nvPr/>
        </p:nvSpPr>
        <p:spPr>
          <a:xfrm>
            <a:off x="941832" y="4855464"/>
            <a:ext cx="4279392" cy="-5486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list of parts used during construction</a:t>
            </a:r>
            <a:endParaRPr lang="en-US" sz="11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REVEAL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Evidence Pair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3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3.18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REVEAL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Evidence Pair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best evidence connects directly to the mission claim and can be inspected.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868680" y="2011680"/>
            <a:ext cx="4480560" cy="2057400"/>
          </a:xfrm>
          <a:prstGeom prst="roundRect">
            <a:avLst>
              <a:gd name="adj" fmla="val 2667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868680" y="2011680"/>
            <a:ext cx="109728" cy="205740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097280" y="2176272"/>
            <a:ext cx="409651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support: A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1097280" y="2578608"/>
            <a:ext cx="4096512" cy="1344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labeled flowchart or system diagram shows design intent, decisions, components, and signal flow.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5623560" y="2011680"/>
            <a:ext cx="4480560" cy="2057400"/>
          </a:xfrm>
          <a:prstGeom prst="roundRect">
            <a:avLst>
              <a:gd name="adj" fmla="val 2667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5623560" y="2011680"/>
            <a:ext cx="109728" cy="205740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5852160" y="2176272"/>
            <a:ext cx="409651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support: C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5852160" y="2578608"/>
            <a:ext cx="4096512" cy="1344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Repeated mission tests prove performance more clearly than opinion, appearance, or a single successful run.</a:t>
            </a:r>
            <a:endParaRPr lang="en-US" sz="1150" dirty="0"/>
          </a:p>
        </p:txBody>
      </p:sp>
      <p:sp>
        <p:nvSpPr>
          <p:cNvPr id="20" name="Text 17"/>
          <p:cNvSpPr/>
          <p:nvPr/>
        </p:nvSpPr>
        <p:spPr>
          <a:xfrm>
            <a:off x="914400" y="4709160"/>
            <a:ext cx="96926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Useful but not enough alone: photos, preferences, and part lists help tell the story, but they do not prove performance by themselves.</a:t>
            </a:r>
            <a:endParaRPr lang="en-US" sz="15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RESPONSE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Should the Engineer Do Next?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3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3.18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RESPONSE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Should the Engineer Do Next?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the strongest next step and explain your reasoning.</a:t>
            </a:r>
            <a:endParaRPr lang="en-US" sz="1300" dirty="0"/>
          </a:p>
        </p:txBody>
      </p:sp>
      <p:sp>
        <p:nvSpPr>
          <p:cNvPr id="12" name="Text 9"/>
          <p:cNvSpPr/>
          <p:nvPr/>
        </p:nvSpPr>
        <p:spPr>
          <a:xfrm>
            <a:off x="777240" y="1920240"/>
            <a:ext cx="9692640" cy="50292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7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 team tests its rover mission. It succeeds once, but on the next trial the sensor triggers too early and the system misses the target.</a:t>
            </a:r>
            <a:endParaRPr lang="en-US" sz="1700" dirty="0"/>
          </a:p>
        </p:txBody>
      </p:sp>
      <p:sp>
        <p:nvSpPr>
          <p:cNvPr id="13" name="Shape 10"/>
          <p:cNvSpPr/>
          <p:nvPr/>
        </p:nvSpPr>
        <p:spPr>
          <a:xfrm>
            <a:off x="777240" y="2743200"/>
            <a:ext cx="4572000" cy="713232"/>
          </a:xfrm>
          <a:prstGeom prst="roundRect">
            <a:avLst>
              <a:gd name="adj" fmla="val 769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4" name="Shape 11"/>
          <p:cNvSpPr/>
          <p:nvPr/>
        </p:nvSpPr>
        <p:spPr>
          <a:xfrm>
            <a:off x="777240" y="2743200"/>
            <a:ext cx="109728" cy="713232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1005840" y="2907792"/>
            <a:ext cx="41879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</a:t>
            </a:r>
            <a:endParaRPr lang="en-US" sz="1500" dirty="0"/>
          </a:p>
        </p:txBody>
      </p:sp>
      <p:sp>
        <p:nvSpPr>
          <p:cNvPr id="16" name="Text 13"/>
          <p:cNvSpPr/>
          <p:nvPr/>
        </p:nvSpPr>
        <p:spPr>
          <a:xfrm>
            <a:off x="1005840" y="3310128"/>
            <a:ext cx="4187952" cy="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Keep it because it worked one time.</a:t>
            </a:r>
            <a:endParaRPr lang="en-US" sz="1150" dirty="0"/>
          </a:p>
        </p:txBody>
      </p:sp>
      <p:sp>
        <p:nvSpPr>
          <p:cNvPr id="17" name="Shape 14"/>
          <p:cNvSpPr/>
          <p:nvPr/>
        </p:nvSpPr>
        <p:spPr>
          <a:xfrm>
            <a:off x="5760720" y="2743200"/>
            <a:ext cx="4572000" cy="713232"/>
          </a:xfrm>
          <a:prstGeom prst="roundRect">
            <a:avLst>
              <a:gd name="adj" fmla="val 769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8" name="Shape 15"/>
          <p:cNvSpPr/>
          <p:nvPr/>
        </p:nvSpPr>
        <p:spPr>
          <a:xfrm>
            <a:off x="5760720" y="2743200"/>
            <a:ext cx="109728" cy="713232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5989320" y="2907792"/>
            <a:ext cx="41879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</a:t>
            </a:r>
            <a:endParaRPr lang="en-US" sz="1500" dirty="0"/>
          </a:p>
        </p:txBody>
      </p:sp>
      <p:sp>
        <p:nvSpPr>
          <p:cNvPr id="20" name="Text 17"/>
          <p:cNvSpPr/>
          <p:nvPr/>
        </p:nvSpPr>
        <p:spPr>
          <a:xfrm>
            <a:off x="5989320" y="3310128"/>
            <a:ext cx="4187952" cy="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Add decorations so the system looks more complete.</a:t>
            </a:r>
            <a:endParaRPr lang="en-US" sz="1150" dirty="0"/>
          </a:p>
        </p:txBody>
      </p:sp>
      <p:sp>
        <p:nvSpPr>
          <p:cNvPr id="21" name="Shape 18"/>
          <p:cNvSpPr/>
          <p:nvPr/>
        </p:nvSpPr>
        <p:spPr>
          <a:xfrm>
            <a:off x="777240" y="3657600"/>
            <a:ext cx="4572000" cy="713232"/>
          </a:xfrm>
          <a:prstGeom prst="roundRect">
            <a:avLst>
              <a:gd name="adj" fmla="val 769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2" name="Shape 19"/>
          <p:cNvSpPr/>
          <p:nvPr/>
        </p:nvSpPr>
        <p:spPr>
          <a:xfrm>
            <a:off x="777240" y="3657600"/>
            <a:ext cx="109728" cy="713232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1005840" y="3822192"/>
            <a:ext cx="41879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</a:t>
            </a:r>
            <a:endParaRPr lang="en-US" sz="1500" dirty="0"/>
          </a:p>
        </p:txBody>
      </p:sp>
      <p:sp>
        <p:nvSpPr>
          <p:cNvPr id="24" name="Text 21"/>
          <p:cNvSpPr/>
          <p:nvPr/>
        </p:nvSpPr>
        <p:spPr>
          <a:xfrm>
            <a:off x="1005840" y="4224528"/>
            <a:ext cx="4187952" cy="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 the early trigger, adjust the threshold or logic, and retest using the same procedure.</a:t>
            </a:r>
            <a:endParaRPr lang="en-US" sz="1150" dirty="0"/>
          </a:p>
        </p:txBody>
      </p:sp>
      <p:sp>
        <p:nvSpPr>
          <p:cNvPr id="25" name="Shape 22"/>
          <p:cNvSpPr/>
          <p:nvPr/>
        </p:nvSpPr>
        <p:spPr>
          <a:xfrm>
            <a:off x="5760720" y="3657600"/>
            <a:ext cx="4572000" cy="713232"/>
          </a:xfrm>
          <a:prstGeom prst="roundRect">
            <a:avLst>
              <a:gd name="adj" fmla="val 769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6" name="Shape 23"/>
          <p:cNvSpPr/>
          <p:nvPr/>
        </p:nvSpPr>
        <p:spPr>
          <a:xfrm>
            <a:off x="5760720" y="3657600"/>
            <a:ext cx="109728" cy="713232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27" name="Text 24"/>
          <p:cNvSpPr/>
          <p:nvPr/>
        </p:nvSpPr>
        <p:spPr>
          <a:xfrm>
            <a:off x="5989320" y="3822192"/>
            <a:ext cx="41879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</a:t>
            </a:r>
            <a:endParaRPr lang="en-US" sz="1500" dirty="0"/>
          </a:p>
        </p:txBody>
      </p:sp>
      <p:sp>
        <p:nvSpPr>
          <p:cNvPr id="28" name="Text 25"/>
          <p:cNvSpPr/>
          <p:nvPr/>
        </p:nvSpPr>
        <p:spPr>
          <a:xfrm>
            <a:off x="5989320" y="4224528"/>
            <a:ext cx="4187952" cy="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Start over without documenting what happened.</a:t>
            </a:r>
            <a:endParaRPr lang="en-US" sz="11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REVEAL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Strongest Next Step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3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3.18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REVEAL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Strongest Next Step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best next step turns an inconsistent result into useful evidence.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822960" y="1965960"/>
            <a:ext cx="2971800" cy="2377440"/>
          </a:xfrm>
          <a:prstGeom prst="roundRect">
            <a:avLst>
              <a:gd name="adj" fmla="val 2308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822960" y="1965960"/>
            <a:ext cx="109728" cy="237744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051560" y="2130552"/>
            <a:ext cx="25877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answer: C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1051560" y="2532888"/>
            <a:ext cx="2587752" cy="16642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 the early trigger, adjust the threshold or logic, and retest using the same procedure.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4160520" y="1965960"/>
            <a:ext cx="2834640" cy="2377440"/>
          </a:xfrm>
          <a:prstGeom prst="roundRect">
            <a:avLst>
              <a:gd name="adj" fmla="val 2308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4160520" y="1965960"/>
            <a:ext cx="109728" cy="237744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4389120" y="2130552"/>
            <a:ext cx="24505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Why it fits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4389120" y="2532888"/>
            <a:ext cx="2450592" cy="16642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It preserves evidence, targets the weak point, and makes the next test more meaningful.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7315200" y="1965960"/>
            <a:ext cx="2880360" cy="2377440"/>
          </a:xfrm>
          <a:prstGeom prst="roundRect">
            <a:avLst>
              <a:gd name="adj" fmla="val 2308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7315200" y="1965960"/>
            <a:ext cx="109728" cy="237744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7543800" y="2130552"/>
            <a:ext cx="249631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Engineering move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7543800" y="2532888"/>
            <a:ext cx="2496312" cy="16642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the failure point as data, not as a reason to hide the result or restart without learning.</a:t>
            </a:r>
            <a:endParaRPr lang="en-US" sz="11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CHECK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 or Opinion?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3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3.18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CHECK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 or Opinion?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explain which statement is strongest and why.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822960" y="2011680"/>
            <a:ext cx="3154680" cy="2148840"/>
          </a:xfrm>
          <a:prstGeom prst="roundRect">
            <a:avLst>
              <a:gd name="adj" fmla="val 255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822960" y="2011680"/>
            <a:ext cx="109728" cy="214884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051560" y="2176272"/>
            <a:ext cx="27706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1051560" y="2578608"/>
            <a:ext cx="2770632" cy="1435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“Our system is reliable because it looks advanced.”</a:t>
            </a:r>
            <a:endParaRPr lang="en-US" sz="1150" dirty="0"/>
          </a:p>
          <a:p>
            <a:pPr indent="0" marL="0">
              <a:buNone/>
            </a:pP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Vote: evidence or opinion?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4343400" y="2011680"/>
            <a:ext cx="3154680" cy="2148840"/>
          </a:xfrm>
          <a:prstGeom prst="roundRect">
            <a:avLst>
              <a:gd name="adj" fmla="val 255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4343400" y="2011680"/>
            <a:ext cx="109728" cy="214884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4572000" y="2176272"/>
            <a:ext cx="27706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4572000" y="2578608"/>
            <a:ext cx="2770632" cy="1435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“The rover completed 4 out of 5 mission trials.”</a:t>
            </a:r>
            <a:endParaRPr lang="en-US" sz="1150" dirty="0"/>
          </a:p>
          <a:p>
            <a:pPr indent="0" marL="0">
              <a:buNone/>
            </a:pP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Vote: evidence or opinion?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7863840" y="2011680"/>
            <a:ext cx="3154680" cy="2148840"/>
          </a:xfrm>
          <a:prstGeom prst="roundRect">
            <a:avLst>
              <a:gd name="adj" fmla="val 255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7863840" y="2011680"/>
            <a:ext cx="109728" cy="214884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8092440" y="2176272"/>
            <a:ext cx="27706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8092440" y="2578608"/>
            <a:ext cx="2770632" cy="1435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“We changed the threshold because the sensor triggered early twice.”</a:t>
            </a:r>
            <a:endParaRPr lang="en-US" sz="1150" dirty="0"/>
          </a:p>
          <a:p>
            <a:pPr indent="0" marL="0">
              <a:buNone/>
            </a:pP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Vote: evidence or opinion?</a:t>
            </a:r>
            <a:endParaRPr lang="en-US" sz="115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CHECK REVEAL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 or Opinion?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3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3.18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CHECK REVEAL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 or Opinion?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strong system explanation connects a claim to specific evidence.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822960" y="2011680"/>
            <a:ext cx="3154680" cy="2148840"/>
          </a:xfrm>
          <a:prstGeom prst="roundRect">
            <a:avLst>
              <a:gd name="adj" fmla="val 255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822960" y="2011680"/>
            <a:ext cx="109728" cy="214884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051560" y="2176272"/>
            <a:ext cx="27706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A: Opinion-heavy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1051560" y="2578608"/>
            <a:ext cx="2770632" cy="1435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Uses a vague judgment: “looks advanced.”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4343400" y="2011680"/>
            <a:ext cx="3154680" cy="2148840"/>
          </a:xfrm>
          <a:prstGeom prst="roundRect">
            <a:avLst>
              <a:gd name="adj" fmla="val 255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4343400" y="2011680"/>
            <a:ext cx="109728" cy="214884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4572000" y="2176272"/>
            <a:ext cx="27706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B: Evidence-based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4572000" y="2578608"/>
            <a:ext cx="2770632" cy="1435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Uses repeated trial performance: 4 out of 5.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7863840" y="2011680"/>
            <a:ext cx="3154680" cy="2148840"/>
          </a:xfrm>
          <a:prstGeom prst="roundRect">
            <a:avLst>
              <a:gd name="adj" fmla="val 255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7863840" y="2011680"/>
            <a:ext cx="109728" cy="214884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8092440" y="2176272"/>
            <a:ext cx="27706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C: Evidence-based reasoning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8092440" y="2578608"/>
            <a:ext cx="2770632" cy="1435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Connects a logic revision to repeated observations.</a:t>
            </a:r>
            <a:endParaRPr lang="en-US" sz="1150" dirty="0"/>
          </a:p>
        </p:txBody>
      </p:sp>
      <p:sp>
        <p:nvSpPr>
          <p:cNvPr id="24" name="Text 21"/>
          <p:cNvSpPr/>
          <p:nvPr/>
        </p:nvSpPr>
        <p:spPr>
          <a:xfrm>
            <a:off x="868680" y="4892040"/>
            <a:ext cx="98755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Takeaway: claim + specific evidence + reasoning = stronger engineering communication.</a:t>
            </a:r>
            <a:endParaRPr lang="en-US" sz="18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DEBRIEF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Exit Ticket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3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3.18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DEBRIEF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Exit Ticket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Show that you understand today’s system idea before the next lesson.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914400" y="1965960"/>
            <a:ext cx="2926080" cy="2651760"/>
          </a:xfrm>
          <a:prstGeom prst="roundRect">
            <a:avLst>
              <a:gd name="adj" fmla="val 2069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914400" y="1965960"/>
            <a:ext cx="109728" cy="265176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143000" y="2130552"/>
            <a:ext cx="25420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1143000" y="2532888"/>
            <a:ext cx="2542032" cy="19385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way today’s lesson connects to an autonomous aerospace system.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4251960" y="1965960"/>
            <a:ext cx="2926080" cy="2651760"/>
          </a:xfrm>
          <a:prstGeom prst="roundRect">
            <a:avLst>
              <a:gd name="adj" fmla="val 2069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4251960" y="1965960"/>
            <a:ext cx="109728" cy="265176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4480560" y="2130552"/>
            <a:ext cx="25420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2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4480560" y="2532888"/>
            <a:ext cx="2542032" cy="19385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type of evidence you could use to support a system decision.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7589520" y="1965960"/>
            <a:ext cx="2926080" cy="2651760"/>
          </a:xfrm>
          <a:prstGeom prst="roundRect">
            <a:avLst>
              <a:gd name="adj" fmla="val 2069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7589520" y="1965960"/>
            <a:ext cx="109728" cy="265176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7818120" y="2130552"/>
            <a:ext cx="25420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3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7818120" y="2532888"/>
            <a:ext cx="2542032" cy="19385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question you still have about control, sensors, actuators, feedback, or fluid power.</a:t>
            </a:r>
            <a:endParaRPr lang="en-US" sz="1150" dirty="0"/>
          </a:p>
        </p:txBody>
      </p:sp>
      <p:sp>
        <p:nvSpPr>
          <p:cNvPr id="24" name="Text 21"/>
          <p:cNvSpPr/>
          <p:nvPr/>
        </p:nvSpPr>
        <p:spPr>
          <a:xfrm>
            <a:off x="868680" y="5138928"/>
            <a:ext cx="98755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Next mission: Lesson 3.18 — Unit 4 preview</a:t>
            </a:r>
            <a:endParaRPr lang="en-US" sz="1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BRIEFING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45-Minute Flight Plan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3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3.18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BRIEFING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45-Minute Flight Plan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full lesson to build Unit 3 autonomous systems evidence.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594360" y="2039112"/>
            <a:ext cx="3246120" cy="1828800"/>
          </a:xfrm>
          <a:prstGeom prst="roundRect">
            <a:avLst>
              <a:gd name="adj" fmla="val 30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594360" y="2039112"/>
            <a:ext cx="109728" cy="182880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822960" y="2203704"/>
            <a:ext cx="286207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Learning targets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822960" y="2606040"/>
            <a:ext cx="2862072" cy="11155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demonstrate an autonomous aerospace system and defend the design using logic, testing, and evidence.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Explain how this connects to the rover and ground-support mission.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Identify evidence needed for today’s system claim.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4069080" y="2039112"/>
            <a:ext cx="3246120" cy="1828800"/>
          </a:xfrm>
          <a:prstGeom prst="roundRect">
            <a:avLst>
              <a:gd name="adj" fmla="val 30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4069080" y="2039112"/>
            <a:ext cx="109728" cy="182880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4297680" y="2203704"/>
            <a:ext cx="286207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Success looks like…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4297680" y="2606040"/>
            <a:ext cx="2862072" cy="11155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You can make a system decision using logic, sensor data, test results, or mission performance instead of “it seems to work.”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7543800" y="2039112"/>
            <a:ext cx="3474720" cy="3291840"/>
          </a:xfrm>
          <a:prstGeom prst="roundRect">
            <a:avLst>
              <a:gd name="adj" fmla="val 1667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7543800" y="2039112"/>
            <a:ext cx="109728" cy="329184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7772400" y="2203704"/>
            <a:ext cx="309067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Agenda + pacing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7772400" y="2606040"/>
            <a:ext cx="3090672" cy="2578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 min Opening prompt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 min Control quick vote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7 min System concept + aerospace link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8 min Compare options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10 min Evidence challenge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 min Quick check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 min Exit debrief</a:t>
            </a:r>
            <a:endParaRPr lang="en-US" sz="11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PROMPT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How does this system make decisions?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3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3.18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PROMPT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How does this system make decisions?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Start with mission behavior before jumping to parts or code.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731520" y="2103120"/>
            <a:ext cx="5029200" cy="1920240"/>
          </a:xfrm>
          <a:prstGeom prst="roundRect">
            <a:avLst>
              <a:gd name="adj" fmla="val 2857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731520" y="2103120"/>
            <a:ext cx="109728" cy="192024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60120" y="2267712"/>
            <a:ext cx="46451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Think first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960120" y="2670048"/>
            <a:ext cx="4645152" cy="12070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 this lesson: Final Mission Demonstration and Design Review</a:t>
            </a:r>
            <a:endParaRPr lang="en-US" sz="1150" dirty="0"/>
          </a:p>
          <a:p>
            <a:pPr indent="0" marL="0">
              <a:buNone/>
            </a:pP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input, condition, or mission step might the system need to respond to?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6126480" y="2103120"/>
            <a:ext cx="4754880" cy="1920240"/>
          </a:xfrm>
          <a:prstGeom prst="roundRect">
            <a:avLst>
              <a:gd name="adj" fmla="val 2857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6126480" y="2103120"/>
            <a:ext cx="109728" cy="192024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6355080" y="2267712"/>
            <a:ext cx="43708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Quick class share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6355080" y="2670048"/>
            <a:ext cx="4370832" cy="12070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Share one short answer using a system word: sense, decide, move, trigger, stop, adjust, release, or repeat.</a:t>
            </a:r>
            <a:endParaRPr lang="en-US" sz="1150" dirty="0"/>
          </a:p>
        </p:txBody>
      </p:sp>
      <p:sp>
        <p:nvSpPr>
          <p:cNvPr id="20" name="Text 17"/>
          <p:cNvSpPr/>
          <p:nvPr/>
        </p:nvSpPr>
        <p:spPr>
          <a:xfrm>
            <a:off x="777240" y="4663440"/>
            <a:ext cx="98755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We will reveal a working connection on the next slide.</a:t>
            </a:r>
            <a:endParaRPr lang="en-US" sz="16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DEBRIEF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Mission System Connection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3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3.18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DEBRIEF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Mission System Connection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Autonomous systems are useful when they connect sensing, logic, and action.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685800" y="1920240"/>
            <a:ext cx="2743200" cy="2057400"/>
          </a:xfrm>
          <a:prstGeom prst="roundRect">
            <a:avLst>
              <a:gd name="adj" fmla="val 2667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685800" y="1920240"/>
            <a:ext cx="109728" cy="205740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14400" y="2084832"/>
            <a:ext cx="23591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Mission condition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914400" y="2487168"/>
            <a:ext cx="2359152" cy="1344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the system needs to detect, time, count, measure, avoid, or respond to.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3657600" y="1920240"/>
            <a:ext cx="2743200" cy="2057400"/>
          </a:xfrm>
          <a:prstGeom prst="roundRect">
            <a:avLst>
              <a:gd name="adj" fmla="val 2667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3657600" y="1920240"/>
            <a:ext cx="109728" cy="205740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3886200" y="2084832"/>
            <a:ext cx="23591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Control decision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3886200" y="2487168"/>
            <a:ext cx="2359152" cy="1344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logic, threshold, sequence, or feedback that chooses the next action.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6629400" y="1920240"/>
            <a:ext cx="2743200" cy="2057400"/>
          </a:xfrm>
          <a:prstGeom prst="roundRect">
            <a:avLst>
              <a:gd name="adj" fmla="val 2667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6629400" y="1920240"/>
            <a:ext cx="109728" cy="205740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6858000" y="2084832"/>
            <a:ext cx="23591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System evidence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6858000" y="2487168"/>
            <a:ext cx="2359152" cy="1344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Flowcharts, code, sensor readings, test logs, trial results, and documentation.</a:t>
            </a:r>
            <a:endParaRPr lang="en-US" sz="1150" dirty="0"/>
          </a:p>
        </p:txBody>
      </p:sp>
      <p:sp>
        <p:nvSpPr>
          <p:cNvPr id="24" name="Text 21"/>
          <p:cNvSpPr/>
          <p:nvPr/>
        </p:nvSpPr>
        <p:spPr>
          <a:xfrm>
            <a:off x="868680" y="4617720"/>
            <a:ext cx="9966960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 final design review connects the demonstrated system to mission logic, testing data, iterations, and engineering decisions.</a:t>
            </a:r>
            <a:endParaRPr lang="en-US" sz="1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INTERACTIVE VOTE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Which Choice Sounds Most Like Engineering?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3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3.18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INTERACTIVE VOTE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Which Choice Sounds Most Like Engineering?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justify your choice with one sentence.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685800" y="2039112"/>
            <a:ext cx="4800600" cy="109728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685800" y="2039112"/>
            <a:ext cx="109728" cy="109728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14400" y="2203704"/>
            <a:ext cx="44165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914400" y="2606040"/>
            <a:ext cx="4416552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Run the first version once and assume it works.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5989320" y="2039112"/>
            <a:ext cx="4800600" cy="109728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5989320" y="2039112"/>
            <a:ext cx="109728" cy="109728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6217920" y="2203704"/>
            <a:ext cx="44165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2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6217920" y="2606040"/>
            <a:ext cx="4416552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the logic that is easiest to code.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685800" y="3456432"/>
            <a:ext cx="4800600" cy="109728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685800" y="3456432"/>
            <a:ext cx="109728" cy="109728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914400" y="3621024"/>
            <a:ext cx="44165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3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914400" y="4023360"/>
            <a:ext cx="4416552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Compare mission behavior against criteria and test evidence before deciding.</a:t>
            </a:r>
            <a:endParaRPr lang="en-US" sz="1150" dirty="0"/>
          </a:p>
        </p:txBody>
      </p:sp>
      <p:sp>
        <p:nvSpPr>
          <p:cNvPr id="24" name="Shape 21"/>
          <p:cNvSpPr/>
          <p:nvPr/>
        </p:nvSpPr>
        <p:spPr>
          <a:xfrm>
            <a:off x="5989320" y="3456432"/>
            <a:ext cx="4800600" cy="109728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5" name="Shape 22"/>
          <p:cNvSpPr/>
          <p:nvPr/>
        </p:nvSpPr>
        <p:spPr>
          <a:xfrm>
            <a:off x="5989320" y="3456432"/>
            <a:ext cx="109728" cy="109728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26" name="Text 23"/>
          <p:cNvSpPr/>
          <p:nvPr/>
        </p:nvSpPr>
        <p:spPr>
          <a:xfrm>
            <a:off x="6217920" y="3621024"/>
            <a:ext cx="44165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4</a:t>
            </a:r>
            <a:endParaRPr lang="en-US" sz="1500" dirty="0"/>
          </a:p>
        </p:txBody>
      </p:sp>
      <p:sp>
        <p:nvSpPr>
          <p:cNvPr id="27" name="Text 24"/>
          <p:cNvSpPr/>
          <p:nvPr/>
        </p:nvSpPr>
        <p:spPr>
          <a:xfrm>
            <a:off x="6217920" y="4023360"/>
            <a:ext cx="4416552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Add more parts so the system looks advanced.</a:t>
            </a:r>
            <a:endParaRPr lang="en-US" sz="1150" dirty="0"/>
          </a:p>
        </p:txBody>
      </p:sp>
      <p:sp>
        <p:nvSpPr>
          <p:cNvPr id="28" name="Text 25"/>
          <p:cNvSpPr/>
          <p:nvPr/>
        </p:nvSpPr>
        <p:spPr>
          <a:xfrm>
            <a:off x="822960" y="5266944"/>
            <a:ext cx="9784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 strongest answer appears on the next slide.</a:t>
            </a:r>
            <a:endParaRPr lang="en-US" sz="15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REVEAL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Engineering Move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3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3.18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REVEAL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Engineering Move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System decisions become stronger when mission criteria and evidence guide the choice.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822960" y="2057400"/>
            <a:ext cx="4297680" cy="2103120"/>
          </a:xfrm>
          <a:prstGeom prst="roundRect">
            <a:avLst>
              <a:gd name="adj" fmla="val 2609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822960" y="2057400"/>
            <a:ext cx="109728" cy="210312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051560" y="2221992"/>
            <a:ext cx="39136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answer: 3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1051560" y="2624328"/>
            <a:ext cx="3913632" cy="13898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Compare mission behavior against criteria and test evidence before deciding.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5532120" y="2057400"/>
            <a:ext cx="4480560" cy="2103120"/>
          </a:xfrm>
          <a:prstGeom prst="roundRect">
            <a:avLst>
              <a:gd name="adj" fmla="val 2609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5532120" y="2057400"/>
            <a:ext cx="109728" cy="210312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5760720" y="2221992"/>
            <a:ext cx="409651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Why it fits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5760720" y="2624328"/>
            <a:ext cx="4096512" cy="13898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It keeps the decision connected to the intended task, repeatable performance, and proof another person can inspect.</a:t>
            </a:r>
            <a:endParaRPr lang="en-US" sz="1150" dirty="0"/>
          </a:p>
        </p:txBody>
      </p:sp>
      <p:sp>
        <p:nvSpPr>
          <p:cNvPr id="20" name="Text 17"/>
          <p:cNvSpPr/>
          <p:nvPr/>
        </p:nvSpPr>
        <p:spPr>
          <a:xfrm>
            <a:off x="868680" y="4800600"/>
            <a:ext cx="97840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9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Carry-forward idea: an autonomous system is not finished until its behavior is tested and justified.</a:t>
            </a:r>
            <a:endParaRPr lang="en-US" sz="1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CONCEPT LAUNCH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Final Mission Demonstration and Design Review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3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3.18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CONCEPT LAUNCH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Final Mission Demonstration and Design Review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 today’s skill to the Unit 3 rover and ground-support mission.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685800" y="2057400"/>
            <a:ext cx="3246120" cy="2514600"/>
          </a:xfrm>
          <a:prstGeom prst="roundRect">
            <a:avLst>
              <a:gd name="adj" fmla="val 218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685800" y="2057400"/>
            <a:ext cx="109728" cy="251460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14400" y="2221992"/>
            <a:ext cx="286207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Core idea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914400" y="2624328"/>
            <a:ext cx="2862072" cy="18013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final design review connects the demonstrated system to mission logic, testing data, iterations, and engineering decisions.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4297680" y="2057400"/>
            <a:ext cx="3246120" cy="2514600"/>
          </a:xfrm>
          <a:prstGeom prst="roundRect">
            <a:avLst>
              <a:gd name="adj" fmla="val 218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4297680" y="2057400"/>
            <a:ext cx="109728" cy="251460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4526280" y="2221992"/>
            <a:ext cx="286207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Today’s activity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4526280" y="2624328"/>
            <a:ext cx="2862072" cy="18013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Demonstrate the final autonomous system and defend the design using logic, data, and documentation.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7909560" y="2057400"/>
            <a:ext cx="2880360" cy="2514600"/>
          </a:xfrm>
          <a:prstGeom prst="roundRect">
            <a:avLst>
              <a:gd name="adj" fmla="val 218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7909560" y="2057400"/>
            <a:ext cx="109728" cy="251460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8138160" y="2221992"/>
            <a:ext cx="249631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 output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8138160" y="2624328"/>
            <a:ext cx="2496312" cy="18013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Final mission demonstration and design review</a:t>
            </a:r>
            <a:endParaRPr lang="en-US" sz="11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TURN + TALK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Autonomous System Map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3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3.18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TURN + TALK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Autonomous System Map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 the lesson topic to a real aerospace automation task.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685800" y="1920240"/>
            <a:ext cx="2240280" cy="2468880"/>
          </a:xfrm>
          <a:prstGeom prst="roundRect">
            <a:avLst>
              <a:gd name="adj" fmla="val 2449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685800" y="1920240"/>
            <a:ext cx="109728" cy="246888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14400" y="2084832"/>
            <a:ext cx="18562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Choose one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914400" y="2487168"/>
            <a:ext cx="1856232" cy="17556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Rover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Drone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Launch pad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Conveyor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Ground support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3246120" y="1920240"/>
            <a:ext cx="2834640" cy="2468880"/>
          </a:xfrm>
          <a:prstGeom prst="roundRect">
            <a:avLst>
              <a:gd name="adj" fmla="val 222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3246120" y="1920240"/>
            <a:ext cx="109728" cy="246888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3474720" y="2084832"/>
            <a:ext cx="24505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Map the decision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3474720" y="2487168"/>
            <a:ext cx="2450592" cy="17556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must the system sense, decide, move, stop, sort, release, or repeat?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6400800" y="1920240"/>
            <a:ext cx="2834640" cy="2468880"/>
          </a:xfrm>
          <a:prstGeom prst="roundRect">
            <a:avLst>
              <a:gd name="adj" fmla="val 222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6400800" y="1920240"/>
            <a:ext cx="109728" cy="246888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6629400" y="2084832"/>
            <a:ext cx="24505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Name evidence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6629400" y="2487168"/>
            <a:ext cx="2450592" cy="17556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data, flowchart, code, or test result would prove it worked?</a:t>
            </a:r>
            <a:endParaRPr lang="en-US" sz="1150" dirty="0"/>
          </a:p>
        </p:txBody>
      </p:sp>
      <p:sp>
        <p:nvSpPr>
          <p:cNvPr id="24" name="Text 21"/>
          <p:cNvSpPr/>
          <p:nvPr/>
        </p:nvSpPr>
        <p:spPr>
          <a:xfrm>
            <a:off x="868680" y="4983480"/>
            <a:ext cx="9738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Share-out target: one system + one control decision + one kind of evidence.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MINDSET SHIFT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Build First vs. Engineer First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3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3.18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MINDSET SHIFT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Build First vs. Engineer First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goal is not just to make something move; the goal is to prove how and why it works.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822960" y="2057400"/>
            <a:ext cx="4343400" cy="2423160"/>
          </a:xfrm>
          <a:prstGeom prst="roundRect">
            <a:avLst>
              <a:gd name="adj" fmla="val 2264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822960" y="2057400"/>
            <a:ext cx="109728" cy="242316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051560" y="2221992"/>
            <a:ext cx="39593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Build-first mindset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1051560" y="2624328"/>
            <a:ext cx="3959352" cy="1709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Start with parts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Guess and adjust randomly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Stop when it works once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Explain with opinions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Ignore weak or failed trials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5577840" y="2057400"/>
            <a:ext cx="4343400" cy="2423160"/>
          </a:xfrm>
          <a:prstGeom prst="roundRect">
            <a:avLst>
              <a:gd name="adj" fmla="val 2264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5577840" y="2057400"/>
            <a:ext cx="109728" cy="242316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5806440" y="2221992"/>
            <a:ext cx="39593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Engineering mindset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5806440" y="2624328"/>
            <a:ext cx="3959352" cy="1709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Start with mission criteria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Plan logic and signals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Test repeated performance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Explain with evidence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Use failures to revise</a:t>
            </a:r>
            <a:endParaRPr lang="en-US" sz="11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LockwoodSTEM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Final Mission Demonstration and Design Review</dc:title>
  <dc:subject>POE Unit 3 Lesson 3.18</dc:subject>
  <dc:creator>LockwoodSTEM</dc:creator>
  <cp:lastModifiedBy>LockwoodSTEM</cp:lastModifiedBy>
  <cp:revision>1</cp:revision>
  <dcterms:created xsi:type="dcterms:W3CDTF">2026-07-17T19:09:54Z</dcterms:created>
  <dcterms:modified xsi:type="dcterms:W3CDTF">2026-07-17T19:09:54Z</dcterms:modified>
</cp:coreProperties>
</file>