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366760" y="1051560"/>
            <a:ext cx="2514600" cy="164592"/>
          </a:xfrm>
          <a:prstGeom prst="rect">
            <a:avLst/>
          </a:prstGeom>
          <a:solidFill>
            <a:srgbClr val="0B4D78">
              <a:alpha val="90000"/>
            </a:srgbClr>
          </a:solidFill>
          <a:ln w="12700">
            <a:solidFill>
              <a:srgbClr val="0B4D7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366760" y="1417320"/>
            <a:ext cx="1965960" cy="164592"/>
          </a:xfrm>
          <a:prstGeom prst="rect">
            <a:avLst/>
          </a:prstGeom>
          <a:solidFill>
            <a:srgbClr val="D9AB3D">
              <a:alpha val="90000"/>
            </a:srgbClr>
          </a:solidFill>
          <a:ln w="12700">
            <a:solidFill>
              <a:srgbClr val="D9AB3D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66760" y="1783080"/>
            <a:ext cx="2331720" cy="164592"/>
          </a:xfrm>
          <a:prstGeom prst="rect">
            <a:avLst/>
          </a:prstGeom>
          <a:solidFill>
            <a:srgbClr val="2E7D5B">
              <a:alpha val="90000"/>
            </a:srgbClr>
          </a:solidFill>
          <a:ln w="12700">
            <a:solidFill>
              <a:srgbClr val="2E7D5B">
                <a:alpha val="0"/>
              </a:srgbClr>
            </a:solidFill>
            <a:prstDash val="solid"/>
          </a:ln>
        </p:spPr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384048"/>
            <a:ext cx="1737360" cy="52120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58368" y="658368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2 • LESSON 2.4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58368" y="1115568"/>
            <a:ext cx="6492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Vectors, Components, and Resultant Forces</a:t>
            </a:r>
            <a:endParaRPr lang="en-US" sz="3100" dirty="0"/>
          </a:p>
        </p:txBody>
      </p:sp>
      <p:sp>
        <p:nvSpPr>
          <p:cNvPr id="8" name="Shape 5"/>
          <p:cNvSpPr/>
          <p:nvPr/>
        </p:nvSpPr>
        <p:spPr>
          <a:xfrm>
            <a:off x="658368" y="2304288"/>
            <a:ext cx="4846320" cy="0"/>
          </a:xfrm>
          <a:prstGeom prst="line">
            <a:avLst/>
          </a:prstGeom>
          <a:noFill/>
          <a:ln w="12700">
            <a:solidFill>
              <a:srgbClr val="D9AB3D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8368" y="2596896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658368" y="2898648"/>
            <a:ext cx="63093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vectors and components explain how angled loads affect a structure?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65836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D9AB3D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36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LOADS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262432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0B4D78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62432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MATERIALS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459028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2E7D5B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59028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58368" y="5961888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CD9E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2.4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structure decision.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1965960"/>
            <a:ext cx="109728" cy="21945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structure or design decision.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79476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794760" y="1965960"/>
            <a:ext cx="109728" cy="21945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02336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02336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Measurements, calculations, observations, photos, repeated trials, or comparison data.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0" y="1965960"/>
            <a:ext cx="109728" cy="21945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08660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08660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supports the claim and what the team should do next.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914400" y="4800600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structure claim is strongest when it can survive inspection by another engineer.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2.4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two strongest pieces of evidence.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31520" y="1901952"/>
            <a:ext cx="996696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Claim: “Our structural decision is ready to use in the Aerospace Payload Support Structure Challenge.”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71323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13232" y="2606040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94183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sketch or diagram showing how the structure works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8815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88152" y="2606040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01675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601675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team likes this idea best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1323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13232" y="3447288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94183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94183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measurement, calculation, or repeated test result connected to the claim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8815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88152" y="3447288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601675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601675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photo that makes the prototype look finished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713232" y="4288536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713232" y="4288536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941832" y="4453128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</a:t>
            </a:r>
            <a:endParaRPr lang="en-US" sz="1500" dirty="0"/>
          </a:p>
        </p:txBody>
      </p:sp>
      <p:sp>
        <p:nvSpPr>
          <p:cNvPr id="32" name="Text 29"/>
          <p:cNvSpPr/>
          <p:nvPr/>
        </p:nvSpPr>
        <p:spPr>
          <a:xfrm>
            <a:off x="941832" y="4855464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list of tools used during construction</a:t>
            </a:r>
            <a:endParaRPr lang="en-US" sz="11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2.4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claim and can be inspected.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6868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6868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9728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9728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sketch or diagram shows design intent, motion, parts, and how the system is supposed to function.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62356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62356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5216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C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5216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measurement, calculation, or repeated load test proves performance more clearly than opinion or appearance.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914400" y="4709160"/>
            <a:ext cx="9692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but not enough alone: photos, preferences, and tool lists help tell the story, but they do not prove performance by themselves.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2.4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77240" y="1920240"/>
            <a:ext cx="969264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team tests its structure. It works once, but on the next trial the output motion changes and the result is less reliable.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77724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7724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00584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100584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it because it worked one time.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6072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6072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98932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598932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extra parts so it looks more complete.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7724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77240" y="3657600"/>
            <a:ext cx="109728" cy="713232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00584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100584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bending, identify the likely cause, revise the connection, and retest.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6072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60720" y="36576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598932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598932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over without documenting what happened.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2.4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an inconsistent result into useful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1965960"/>
            <a:ext cx="297180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1965960"/>
            <a:ext cx="109728" cy="23774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30552"/>
            <a:ext cx="2587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C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32888"/>
            <a:ext cx="258775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bending, identify the likely cause, revise the connection, and retest.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160520" y="1965960"/>
            <a:ext cx="283464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160520" y="1965960"/>
            <a:ext cx="109728" cy="23774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389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389120" y="2532888"/>
            <a:ext cx="245059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preserves evidence, targets the weak point, and makes the next test more meaningful.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315200" y="1965960"/>
            <a:ext cx="288036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315200" y="1965960"/>
            <a:ext cx="109728" cy="23774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543800" y="213055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move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543800" y="2532888"/>
            <a:ext cx="249631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weak point as data, not as a reason to hide the result or restart without learning.</a:t>
            </a:r>
            <a:endParaRPr lang="en-US" sz="11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2.4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“Our structure is best because it looks strong.”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prototype held 30% more load while using the same mass.”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“We changed the spacing because the joint bent during two load tests.”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2.4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structure explanation connects a claim to specific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A: Opinion-heavy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strong.”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B: Evidence-based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measured performance: 30% more load at the same mass.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C: Evidence-based 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revision to repeated test observations.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8920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Takeaway: claim + specific evidence + reasoning = stronger engineering communication.</a:t>
            </a: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2.4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structure idea before the next lesson.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91440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914400" y="1965960"/>
            <a:ext cx="109728" cy="26517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14300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4300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connects to an aerospace structure or payload support structure.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5196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51960" y="1965960"/>
            <a:ext cx="109728" cy="26517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48056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48056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 could use to support a design decision.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8952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89520" y="1965960"/>
            <a:ext cx="109728" cy="26517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81812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81812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structures, loads, materials, or the unit challenge.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5138928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2.5 — Moments, Torque, and Structural Rotation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2.4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Unit 2 structures and materials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94360" y="2039112"/>
            <a:ext cx="109728" cy="18288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296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Learning targets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82296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break a force into components and determine how angled loads affect a structure.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how this connects to the Aerospace Payload Support Structure Challenge.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evidence needed for today’s claim.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06908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069080" y="2039112"/>
            <a:ext cx="109728" cy="18288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29768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Success looks like…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29768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make a structural decision using vocabulary, calculations, observations, or test data rather than “it seems strong.”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43800" y="2039112"/>
            <a:ext cx="3474720" cy="3291840"/>
          </a:xfrm>
          <a:prstGeom prst="roundRect">
            <a:avLst>
              <a:gd name="adj" fmla="val 1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43800" y="2039112"/>
            <a:ext cx="109728" cy="3291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772400" y="2203704"/>
            <a:ext cx="30906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Agenda + pacing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772400" y="2606040"/>
            <a:ext cx="3090672" cy="2578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Concept quick vote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Structure idea + aerospace link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Compare two options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Evidence challenge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Quick check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problem is this structure solving?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2.4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problem is this structure solving?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purpose before jumping to parts.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2103120"/>
            <a:ext cx="502920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2103120"/>
            <a:ext cx="109728" cy="19202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267712"/>
            <a:ext cx="4645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Think first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670048"/>
            <a:ext cx="464515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lesson: Vectors, Components, and Resultant Forces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engineering need, task, or mission problem might this topic help solve?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126480" y="2103120"/>
            <a:ext cx="475488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126480" y="2103120"/>
            <a:ext cx="109728" cy="19202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55080" y="2267712"/>
            <a:ext cx="43708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class share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355080" y="2670048"/>
            <a:ext cx="437083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 using an action word: lift, move, rotate, transfer, measure, support, power, or control.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777240" y="46634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Mission Connection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2.4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Mission Connection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structures are useful because they make a mission action possible.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0574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task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the system must do: lift, deploy, position, open, close, transfer, rotate, or support.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6576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657600" y="1920240"/>
            <a:ext cx="109728" cy="20574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8862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choice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8862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part arrangement that changes load path, stiffness, mass, material choice, or structural efficiency.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6294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629400" y="192024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8580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8580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Calculations, measurements, test data, observations, photos, and documentation that prove performance.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617720"/>
            <a:ext cx="99669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Vector components allow engineers to replace angled forces with horizontal and vertical effects.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2.4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option that looks easiest to build.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98932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8932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21792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21792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option that matches what another team is doing.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" y="3456432"/>
            <a:ext cx="109728" cy="10972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1440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91440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options against criteria and evidence before deciding.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598932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5989320" y="345643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21792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500" dirty="0"/>
          </a:p>
        </p:txBody>
      </p:sp>
      <p:sp>
        <p:nvSpPr>
          <p:cNvPr id="27" name="Text 24"/>
          <p:cNvSpPr/>
          <p:nvPr/>
        </p:nvSpPr>
        <p:spPr>
          <a:xfrm>
            <a:off x="621792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option that looks most impressive.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822960" y="5266944"/>
            <a:ext cx="9784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2.4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decisions become stronger when criteria and evidence guide the choice.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29768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10312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13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3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1363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options against criteria and evidence before deciding.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32120" y="2057400"/>
            <a:ext cx="448056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32120" y="2057400"/>
            <a:ext cx="109728" cy="21031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760720" y="222199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760720" y="2624328"/>
            <a:ext cx="409651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keeps the decision connected to the problem, measurable expectations, and proof that another person can inspect.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868680" y="4800600"/>
            <a:ext cx="9784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Carry-forward idea: a good structure is not just built; it is tested and justified.</a:t>
            </a:r>
            <a:endParaRPr lang="en-US" sz="1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Vectors, Components, and Resultant Forces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2.4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Vectors, Components, and Resultant Forces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today’s skill to the Unit 2 payload support challenge.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57400"/>
            <a:ext cx="109728" cy="25146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Core idea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Vector components allow engineers to replace angled forces with horizontal and vertical effects.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9768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97680" y="2057400"/>
            <a:ext cx="109728" cy="25146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2628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activity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2628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Break angled forces into components and explain which component creates the most structural concern.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909560" y="2057400"/>
            <a:ext cx="288036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909560" y="2057400"/>
            <a:ext cx="109728" cy="25146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138160" y="222199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output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138160" y="2624328"/>
            <a:ext cx="249631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Vector component calculation set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Aerospace Structure Map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2.4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Aerospace Structure Map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lesson topic to a real system before the main work begins.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240280" cy="246888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46888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18562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Choose one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185623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Aircraft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Rocket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Drone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Satellite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24612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246120" y="1920240"/>
            <a:ext cx="109728" cy="24688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47472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Map the action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47472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must carry a load, resist bending, stay stiff, reduce mass, or survive testing?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40080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400800" y="1920240"/>
            <a:ext cx="109728" cy="24688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62940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Name 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62940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measurement, calculation, or test would prove it worked?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983480"/>
            <a:ext cx="9738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structure action + one kind of evidence.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2.4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just to make something move; the goal is to prove how and why it works.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4231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Build-first mindset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parts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Guess and adjust randomly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Stop when it moves once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opinions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Ignore weak or failed trials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7784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77840" y="2057400"/>
            <a:ext cx="109728" cy="24231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0644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mindset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0644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task and criteria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Predict with science and math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Test repeated performance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evidence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Use failures to revise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Vectors, Components, and Resultant Forces</dc:title>
  <dc:subject>POE Unit 2 Lesson 2.4</dc:subject>
  <dc:creator>LockwoodSTEM</dc:creator>
  <cp:lastModifiedBy>LockwoodSTEM</cp:lastModifiedBy>
  <cp:revision>1</cp:revision>
  <dcterms:created xsi:type="dcterms:W3CDTF">2026-07-17T19:04:39Z</dcterms:created>
  <dcterms:modified xsi:type="dcterms:W3CDTF">2026-07-17T19:04:39Z</dcterms:modified>
</cp:coreProperties>
</file>