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366760" y="1051560"/>
            <a:ext cx="2514600" cy="164592"/>
          </a:xfrm>
          <a:prstGeom prst="rect">
            <a:avLst/>
          </a:prstGeom>
          <a:solidFill>
            <a:srgbClr val="0B4D78">
              <a:alpha val="90000"/>
            </a:srgbClr>
          </a:solidFill>
          <a:ln w="12700">
            <a:solidFill>
              <a:srgbClr val="0B4D78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366760" y="1417320"/>
            <a:ext cx="1965960" cy="164592"/>
          </a:xfrm>
          <a:prstGeom prst="rect">
            <a:avLst/>
          </a:prstGeom>
          <a:solidFill>
            <a:srgbClr val="D9AB3D">
              <a:alpha val="90000"/>
            </a:srgbClr>
          </a:solidFill>
          <a:ln w="12700">
            <a:solidFill>
              <a:srgbClr val="D9AB3D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366760" y="1783080"/>
            <a:ext cx="2331720" cy="164592"/>
          </a:xfrm>
          <a:prstGeom prst="rect">
            <a:avLst/>
          </a:prstGeom>
          <a:solidFill>
            <a:srgbClr val="2E7D5B">
              <a:alpha val="90000"/>
            </a:srgbClr>
          </a:solidFill>
          <a:ln w="12700">
            <a:solidFill>
              <a:srgbClr val="2E7D5B">
                <a:alpha val="0"/>
              </a:srgbClr>
            </a:solidFill>
            <a:prstDash val="solid"/>
          </a:ln>
        </p:spPr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21240" y="384048"/>
            <a:ext cx="1737360" cy="52120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58368" y="658368"/>
            <a:ext cx="5029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2 • LESSON 2.10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658368" y="1115568"/>
            <a:ext cx="6492240" cy="9601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Aerospace Material Families and Selection</a:t>
            </a:r>
            <a:endParaRPr lang="en-US" sz="3100" dirty="0"/>
          </a:p>
        </p:txBody>
      </p:sp>
      <p:sp>
        <p:nvSpPr>
          <p:cNvPr id="8" name="Shape 5"/>
          <p:cNvSpPr/>
          <p:nvPr/>
        </p:nvSpPr>
        <p:spPr>
          <a:xfrm>
            <a:off x="658368" y="2304288"/>
            <a:ext cx="4846320" cy="0"/>
          </a:xfrm>
          <a:prstGeom prst="line">
            <a:avLst/>
          </a:prstGeom>
          <a:noFill/>
          <a:ln w="12700">
            <a:solidFill>
              <a:srgbClr val="D9AB3D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58368" y="2596896"/>
            <a:ext cx="21945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 QUESTION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658368" y="2898648"/>
            <a:ext cx="6309360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do material properties guide aerospace material selection?</a:t>
            </a:r>
            <a:endParaRPr lang="en-US" sz="2000" dirty="0"/>
          </a:p>
        </p:txBody>
      </p:sp>
      <p:sp>
        <p:nvSpPr>
          <p:cNvPr id="11" name="Shape 8"/>
          <p:cNvSpPr/>
          <p:nvPr/>
        </p:nvSpPr>
        <p:spPr>
          <a:xfrm>
            <a:off x="658368" y="4617720"/>
            <a:ext cx="1691640" cy="621792"/>
          </a:xfrm>
          <a:prstGeom prst="roundRect">
            <a:avLst>
              <a:gd name="adj" fmla="val 11765"/>
            </a:avLst>
          </a:prstGeom>
          <a:solidFill>
            <a:srgbClr val="D9AB3D"/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58368" y="4791456"/>
            <a:ext cx="1691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LOADS</a:t>
            </a:r>
            <a:endParaRPr lang="en-US" sz="1200" dirty="0"/>
          </a:p>
        </p:txBody>
      </p:sp>
      <p:sp>
        <p:nvSpPr>
          <p:cNvPr id="13" name="Shape 10"/>
          <p:cNvSpPr/>
          <p:nvPr/>
        </p:nvSpPr>
        <p:spPr>
          <a:xfrm>
            <a:off x="2624328" y="4617720"/>
            <a:ext cx="1691640" cy="621792"/>
          </a:xfrm>
          <a:prstGeom prst="roundRect">
            <a:avLst>
              <a:gd name="adj" fmla="val 11765"/>
            </a:avLst>
          </a:prstGeom>
          <a:solidFill>
            <a:srgbClr val="0B4D78"/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2624328" y="4791456"/>
            <a:ext cx="1691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MATERIALS</a:t>
            </a:r>
            <a:endParaRPr lang="en-US" sz="1200" dirty="0"/>
          </a:p>
        </p:txBody>
      </p:sp>
      <p:sp>
        <p:nvSpPr>
          <p:cNvPr id="15" name="Shape 12"/>
          <p:cNvSpPr/>
          <p:nvPr/>
        </p:nvSpPr>
        <p:spPr>
          <a:xfrm>
            <a:off x="4590288" y="4617720"/>
            <a:ext cx="1691640" cy="621792"/>
          </a:xfrm>
          <a:prstGeom prst="roundRect">
            <a:avLst>
              <a:gd name="adj" fmla="val 11765"/>
            </a:avLst>
          </a:prstGeom>
          <a:solidFill>
            <a:srgbClr val="2E7D5B"/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4590288" y="4791456"/>
            <a:ext cx="1691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</a:t>
            </a:r>
            <a:endParaRPr lang="en-US" sz="1200" dirty="0"/>
          </a:p>
        </p:txBody>
      </p:sp>
      <p:sp>
        <p:nvSpPr>
          <p:cNvPr id="17" name="Text 14"/>
          <p:cNvSpPr/>
          <p:nvPr/>
        </p:nvSpPr>
        <p:spPr>
          <a:xfrm>
            <a:off x="658368" y="5961888"/>
            <a:ext cx="39319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BCD9E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Principles of Engineering</a:t>
            </a:r>
            <a:endParaRPr lang="en-US" sz="10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 + Evidence + Reasoning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2.10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 + Evidence + Reasoning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this structure whenever you defend a structure decision.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731520" y="1965960"/>
            <a:ext cx="2834640" cy="219456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731520" y="1965960"/>
            <a:ext cx="109728" cy="219456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60120" y="213055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60120" y="2532888"/>
            <a:ext cx="2450592" cy="14813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believe about the structure or design decision.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3794760" y="1965960"/>
            <a:ext cx="2834640" cy="219456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3794760" y="1965960"/>
            <a:ext cx="109728" cy="219456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023360" y="213055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023360" y="2532888"/>
            <a:ext cx="2450592" cy="14813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Measurements, calculations, observations, photos, repeated trials, or comparison data.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6858000" y="1965960"/>
            <a:ext cx="2834640" cy="219456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858000" y="1965960"/>
            <a:ext cx="109728" cy="219456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086600" y="213055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Reasoning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7086600" y="2532888"/>
            <a:ext cx="2450592" cy="14813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the evidence supports the claim and what the team should do next.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914400" y="4800600"/>
            <a:ext cx="9601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 structure claim is strongest when it can survive inspection by another engineer.</a:t>
            </a:r>
            <a:endParaRPr lang="en-US" sz="1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 CHALLENGE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Evidence Would You Need?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2.10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 CHALLENGE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Evidence Would You Need?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Read the claim. Select the two strongest pieces of evidence.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731520" y="1901952"/>
            <a:ext cx="9966960" cy="4572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Claim: “Our structural decision is ready to use in the Aerospace Payload Support Structure Challenge.”</a:t>
            </a:r>
            <a:endParaRPr lang="en-US" sz="1800" dirty="0"/>
          </a:p>
        </p:txBody>
      </p:sp>
      <p:sp>
        <p:nvSpPr>
          <p:cNvPr id="13" name="Shape 10"/>
          <p:cNvSpPr/>
          <p:nvPr/>
        </p:nvSpPr>
        <p:spPr>
          <a:xfrm>
            <a:off x="713232" y="2606040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713232" y="2606040"/>
            <a:ext cx="109728" cy="658368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941832" y="2770632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</a:t>
            </a:r>
            <a:endParaRPr lang="en-US" sz="1500" dirty="0"/>
          </a:p>
        </p:txBody>
      </p:sp>
      <p:sp>
        <p:nvSpPr>
          <p:cNvPr id="16" name="Text 13"/>
          <p:cNvSpPr/>
          <p:nvPr/>
        </p:nvSpPr>
        <p:spPr>
          <a:xfrm>
            <a:off x="941832" y="3172968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labeled sketch or diagram showing how the structure works</a:t>
            </a:r>
            <a:endParaRPr lang="en-US" sz="1150" dirty="0"/>
          </a:p>
        </p:txBody>
      </p:sp>
      <p:sp>
        <p:nvSpPr>
          <p:cNvPr id="17" name="Shape 14"/>
          <p:cNvSpPr/>
          <p:nvPr/>
        </p:nvSpPr>
        <p:spPr>
          <a:xfrm>
            <a:off x="5788152" y="2606040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5788152" y="2606040"/>
            <a:ext cx="109728" cy="658368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6016752" y="2770632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</a:t>
            </a:r>
            <a:endParaRPr lang="en-US" sz="1500" dirty="0"/>
          </a:p>
        </p:txBody>
      </p:sp>
      <p:sp>
        <p:nvSpPr>
          <p:cNvPr id="20" name="Text 17"/>
          <p:cNvSpPr/>
          <p:nvPr/>
        </p:nvSpPr>
        <p:spPr>
          <a:xfrm>
            <a:off x="6016752" y="3172968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statement that the team likes this idea best</a:t>
            </a:r>
            <a:endParaRPr lang="en-US" sz="1150" dirty="0"/>
          </a:p>
        </p:txBody>
      </p:sp>
      <p:sp>
        <p:nvSpPr>
          <p:cNvPr id="21" name="Shape 18"/>
          <p:cNvSpPr/>
          <p:nvPr/>
        </p:nvSpPr>
        <p:spPr>
          <a:xfrm>
            <a:off x="713232" y="3447288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713232" y="3447288"/>
            <a:ext cx="109728" cy="658368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941832" y="3611880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</a:t>
            </a:r>
            <a:endParaRPr lang="en-US" sz="1500" dirty="0"/>
          </a:p>
        </p:txBody>
      </p:sp>
      <p:sp>
        <p:nvSpPr>
          <p:cNvPr id="24" name="Text 21"/>
          <p:cNvSpPr/>
          <p:nvPr/>
        </p:nvSpPr>
        <p:spPr>
          <a:xfrm>
            <a:off x="941832" y="4014216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measurement, calculation, or repeated test result connected to the claim</a:t>
            </a:r>
            <a:endParaRPr lang="en-US" sz="1150" dirty="0"/>
          </a:p>
        </p:txBody>
      </p:sp>
      <p:sp>
        <p:nvSpPr>
          <p:cNvPr id="25" name="Shape 22"/>
          <p:cNvSpPr/>
          <p:nvPr/>
        </p:nvSpPr>
        <p:spPr>
          <a:xfrm>
            <a:off x="5788152" y="3447288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6" name="Shape 23"/>
          <p:cNvSpPr/>
          <p:nvPr/>
        </p:nvSpPr>
        <p:spPr>
          <a:xfrm>
            <a:off x="5788152" y="3447288"/>
            <a:ext cx="109728" cy="658368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6016752" y="3611880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</a:t>
            </a:r>
            <a:endParaRPr lang="en-US" sz="1500" dirty="0"/>
          </a:p>
        </p:txBody>
      </p:sp>
      <p:sp>
        <p:nvSpPr>
          <p:cNvPr id="28" name="Text 25"/>
          <p:cNvSpPr/>
          <p:nvPr/>
        </p:nvSpPr>
        <p:spPr>
          <a:xfrm>
            <a:off x="6016752" y="4014216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photo that makes the prototype look finished</a:t>
            </a:r>
            <a:endParaRPr lang="en-US" sz="1150" dirty="0"/>
          </a:p>
        </p:txBody>
      </p:sp>
      <p:sp>
        <p:nvSpPr>
          <p:cNvPr id="29" name="Shape 26"/>
          <p:cNvSpPr/>
          <p:nvPr/>
        </p:nvSpPr>
        <p:spPr>
          <a:xfrm>
            <a:off x="713232" y="4288536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30" name="Shape 27"/>
          <p:cNvSpPr/>
          <p:nvPr/>
        </p:nvSpPr>
        <p:spPr>
          <a:xfrm>
            <a:off x="713232" y="4288536"/>
            <a:ext cx="109728" cy="658368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31" name="Text 28"/>
          <p:cNvSpPr/>
          <p:nvPr/>
        </p:nvSpPr>
        <p:spPr>
          <a:xfrm>
            <a:off x="941832" y="4453128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</a:t>
            </a:r>
            <a:endParaRPr lang="en-US" sz="1500" dirty="0"/>
          </a:p>
        </p:txBody>
      </p:sp>
      <p:sp>
        <p:nvSpPr>
          <p:cNvPr id="32" name="Text 29"/>
          <p:cNvSpPr/>
          <p:nvPr/>
        </p:nvSpPr>
        <p:spPr>
          <a:xfrm>
            <a:off x="941832" y="4855464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list of tools used during construction</a:t>
            </a:r>
            <a:endParaRPr lang="en-US" sz="11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REVEAL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Evidence Pair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2.10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REVEAL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Evidence Pair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evidence connects directly to the claim and can be inspected.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68680" y="2011680"/>
            <a:ext cx="448056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68680" y="2011680"/>
            <a:ext cx="109728" cy="20574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97280" y="2176272"/>
            <a:ext cx="40965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support: A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97280" y="2578608"/>
            <a:ext cx="409651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labeled sketch or diagram shows design intent, motion, parts, and how the system is supposed to function.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5623560" y="2011680"/>
            <a:ext cx="448056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623560" y="2011680"/>
            <a:ext cx="109728" cy="20574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5852160" y="2176272"/>
            <a:ext cx="40965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support: C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5852160" y="2578608"/>
            <a:ext cx="409651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measurement, calculation, or repeated load test proves performance more clearly than opinion or appearance.</a:t>
            </a:r>
            <a:endParaRPr lang="en-US" sz="1150" dirty="0"/>
          </a:p>
        </p:txBody>
      </p:sp>
      <p:sp>
        <p:nvSpPr>
          <p:cNvPr id="20" name="Text 17"/>
          <p:cNvSpPr/>
          <p:nvPr/>
        </p:nvSpPr>
        <p:spPr>
          <a:xfrm>
            <a:off x="914400" y="4709160"/>
            <a:ext cx="9692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Useful but not enough alone: photos, preferences, and tool lists help tell the story, but they do not prove performance by themselves.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RESPONSE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Should the Engineer Do Next?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2.10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RESPONSE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Should the Engineer Do Next?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strongest next step and explain your reasoning.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777240" y="1920240"/>
            <a:ext cx="9692640" cy="5029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 team tests its structure. It works once, but on the next trial the output motion changes and the result is less reliable.</a:t>
            </a:r>
            <a:endParaRPr lang="en-US" sz="1700" dirty="0"/>
          </a:p>
        </p:txBody>
      </p:sp>
      <p:sp>
        <p:nvSpPr>
          <p:cNvPr id="13" name="Shape 10"/>
          <p:cNvSpPr/>
          <p:nvPr/>
        </p:nvSpPr>
        <p:spPr>
          <a:xfrm>
            <a:off x="777240" y="2743200"/>
            <a:ext cx="4572000" cy="713232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777240" y="2743200"/>
            <a:ext cx="109728" cy="713232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1005840" y="2907792"/>
            <a:ext cx="4187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</a:t>
            </a:r>
            <a:endParaRPr lang="en-US" sz="1500" dirty="0"/>
          </a:p>
        </p:txBody>
      </p:sp>
      <p:sp>
        <p:nvSpPr>
          <p:cNvPr id="16" name="Text 13"/>
          <p:cNvSpPr/>
          <p:nvPr/>
        </p:nvSpPr>
        <p:spPr>
          <a:xfrm>
            <a:off x="1005840" y="3310128"/>
            <a:ext cx="4187952" cy="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Keep it because it worked one time.</a:t>
            </a:r>
            <a:endParaRPr lang="en-US" sz="1150" dirty="0"/>
          </a:p>
        </p:txBody>
      </p:sp>
      <p:sp>
        <p:nvSpPr>
          <p:cNvPr id="17" name="Shape 14"/>
          <p:cNvSpPr/>
          <p:nvPr/>
        </p:nvSpPr>
        <p:spPr>
          <a:xfrm>
            <a:off x="5760720" y="2743200"/>
            <a:ext cx="4572000" cy="713232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5760720" y="2743200"/>
            <a:ext cx="109728" cy="713232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5989320" y="2907792"/>
            <a:ext cx="4187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</a:t>
            </a:r>
            <a:endParaRPr lang="en-US" sz="1500" dirty="0"/>
          </a:p>
        </p:txBody>
      </p:sp>
      <p:sp>
        <p:nvSpPr>
          <p:cNvPr id="20" name="Text 17"/>
          <p:cNvSpPr/>
          <p:nvPr/>
        </p:nvSpPr>
        <p:spPr>
          <a:xfrm>
            <a:off x="5989320" y="3310128"/>
            <a:ext cx="4187952" cy="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Add extra parts so it looks more complete.</a:t>
            </a:r>
            <a:endParaRPr lang="en-US" sz="1150" dirty="0"/>
          </a:p>
        </p:txBody>
      </p:sp>
      <p:sp>
        <p:nvSpPr>
          <p:cNvPr id="21" name="Shape 18"/>
          <p:cNvSpPr/>
          <p:nvPr/>
        </p:nvSpPr>
        <p:spPr>
          <a:xfrm>
            <a:off x="777240" y="3657600"/>
            <a:ext cx="4572000" cy="713232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777240" y="3657600"/>
            <a:ext cx="109728" cy="713232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1005840" y="3822192"/>
            <a:ext cx="4187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</a:t>
            </a:r>
            <a:endParaRPr lang="en-US" sz="1500" dirty="0"/>
          </a:p>
        </p:txBody>
      </p:sp>
      <p:sp>
        <p:nvSpPr>
          <p:cNvPr id="24" name="Text 21"/>
          <p:cNvSpPr/>
          <p:nvPr/>
        </p:nvSpPr>
        <p:spPr>
          <a:xfrm>
            <a:off x="1005840" y="4224528"/>
            <a:ext cx="4187952" cy="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bending, identify the likely cause, revise the connection, and retest.</a:t>
            </a:r>
            <a:endParaRPr lang="en-US" sz="1150" dirty="0"/>
          </a:p>
        </p:txBody>
      </p:sp>
      <p:sp>
        <p:nvSpPr>
          <p:cNvPr id="25" name="Shape 22"/>
          <p:cNvSpPr/>
          <p:nvPr/>
        </p:nvSpPr>
        <p:spPr>
          <a:xfrm>
            <a:off x="5760720" y="3657600"/>
            <a:ext cx="4572000" cy="713232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6" name="Shape 23"/>
          <p:cNvSpPr/>
          <p:nvPr/>
        </p:nvSpPr>
        <p:spPr>
          <a:xfrm>
            <a:off x="5760720" y="3657600"/>
            <a:ext cx="109728" cy="713232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5989320" y="3822192"/>
            <a:ext cx="4187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</a:t>
            </a:r>
            <a:endParaRPr lang="en-US" sz="1500" dirty="0"/>
          </a:p>
        </p:txBody>
      </p:sp>
      <p:sp>
        <p:nvSpPr>
          <p:cNvPr id="28" name="Text 25"/>
          <p:cNvSpPr/>
          <p:nvPr/>
        </p:nvSpPr>
        <p:spPr>
          <a:xfrm>
            <a:off x="5989320" y="4224528"/>
            <a:ext cx="4187952" cy="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 over without documenting what happened.</a:t>
            </a:r>
            <a:endParaRPr lang="en-US" sz="11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REVEAL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Strongest Next Step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2.10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REVEAL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Strongest Next Step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next step turns an inconsistent result into useful evidence.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1965960"/>
            <a:ext cx="2971800" cy="2377440"/>
          </a:xfrm>
          <a:prstGeom prst="roundRect">
            <a:avLst>
              <a:gd name="adj" fmla="val 2308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1965960"/>
            <a:ext cx="109728" cy="23774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130552"/>
            <a:ext cx="25877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answer: C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532888"/>
            <a:ext cx="2587752" cy="16642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bending, identify the likely cause, revise the connection, and retest.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160520" y="1965960"/>
            <a:ext cx="2834640" cy="2377440"/>
          </a:xfrm>
          <a:prstGeom prst="roundRect">
            <a:avLst>
              <a:gd name="adj" fmla="val 2308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160520" y="1965960"/>
            <a:ext cx="109728" cy="237744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389120" y="213055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Why it fits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389120" y="2532888"/>
            <a:ext cx="2450592" cy="16642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preserves evidence, targets the weak point, and makes the next test more meaningful.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315200" y="1965960"/>
            <a:ext cx="2880360" cy="2377440"/>
          </a:xfrm>
          <a:prstGeom prst="roundRect">
            <a:avLst>
              <a:gd name="adj" fmla="val 2308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315200" y="1965960"/>
            <a:ext cx="109728" cy="23774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543800" y="2130552"/>
            <a:ext cx="24963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Engineering move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7543800" y="2532888"/>
            <a:ext cx="2496312" cy="16642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 weak point as data, not as a reason to hide the result or restart without learning.</a:t>
            </a:r>
            <a:endParaRPr lang="en-US" sz="11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2.10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explain which statement is strongest and why.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2011680"/>
            <a:ext cx="109728" cy="21488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“Our structure is best because it looks strong.”</a:t>
            </a:r>
            <a:endParaRPr lang="en-US" sz="1150" dirty="0"/>
          </a:p>
          <a:p>
            <a:pPr indent="0" marL="0">
              <a:buNone/>
            </a:pP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Vote: evidence or opinion?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34340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343400" y="2011680"/>
            <a:ext cx="109728" cy="21488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57200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57200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“The prototype held 30% more load while using the same mass.”</a:t>
            </a:r>
            <a:endParaRPr lang="en-US" sz="1150" dirty="0"/>
          </a:p>
          <a:p>
            <a:pPr indent="0" marL="0">
              <a:buNone/>
            </a:pP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Vote: evidence or opinion?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86384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863840" y="2011680"/>
            <a:ext cx="109728" cy="21488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809244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809244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“We changed the spacing because the joint bent during two load tests.”</a:t>
            </a:r>
            <a:endParaRPr lang="en-US" sz="1150" dirty="0"/>
          </a:p>
          <a:p>
            <a:pPr indent="0" marL="0">
              <a:buNone/>
            </a:pP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Vote: evidence or opinion?</a:t>
            </a:r>
            <a:endParaRPr lang="en-US" sz="11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 REVEAL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2.10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 REVEAL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strong structure explanation connects a claim to specific evidence.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2011680"/>
            <a:ext cx="109728" cy="21488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A: Opinion-heavy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a vague judgment: “looks strong.”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34340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343400" y="2011680"/>
            <a:ext cx="109728" cy="21488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57200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B: Evidence-based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57200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measured performance: 30% more load at the same mass.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86384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863840" y="2011680"/>
            <a:ext cx="109728" cy="21488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809244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C: Evidence-based reasoning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809244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Connects a revision to repeated test observations.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868680" y="4892040"/>
            <a:ext cx="9875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Takeaway: claim + specific evidence + reasoning = stronger engineering communication.</a:t>
            </a:r>
            <a:endParaRPr lang="en-US" sz="18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DEBRIEF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Exit Ticket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2.10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DEBRIEF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Exit Ticket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that you understand today’s structure idea before the next lesson.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914400" y="1965960"/>
            <a:ext cx="2926080" cy="2651760"/>
          </a:xfrm>
          <a:prstGeom prst="roundRect">
            <a:avLst>
              <a:gd name="adj" fmla="val 206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914400" y="1965960"/>
            <a:ext cx="109728" cy="265176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143000" y="2130552"/>
            <a:ext cx="25420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143000" y="2532888"/>
            <a:ext cx="2542032" cy="19385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way today’s lesson connects to an aerospace structure or payload support structure.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251960" y="1965960"/>
            <a:ext cx="2926080" cy="2651760"/>
          </a:xfrm>
          <a:prstGeom prst="roundRect">
            <a:avLst>
              <a:gd name="adj" fmla="val 206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251960" y="1965960"/>
            <a:ext cx="109728" cy="265176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480560" y="2130552"/>
            <a:ext cx="25420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480560" y="2532888"/>
            <a:ext cx="2542032" cy="19385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type of evidence you could use to support a design decision.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589520" y="1965960"/>
            <a:ext cx="2926080" cy="2651760"/>
          </a:xfrm>
          <a:prstGeom prst="roundRect">
            <a:avLst>
              <a:gd name="adj" fmla="val 206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589520" y="1965960"/>
            <a:ext cx="109728" cy="265176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818120" y="2130552"/>
            <a:ext cx="25420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7818120" y="2532888"/>
            <a:ext cx="2542032" cy="19385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question you still have about structures, loads, materials, or the unit challenge.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868680" y="5138928"/>
            <a:ext cx="98755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mission: Lesson 2.11 — Density, Mass, Volume, and Structural Efficiency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BRIEFING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45-Minute Flight Plan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2.10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BRIEFING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45-Minute Flight Plan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full lesson to build Unit 2 structures and materials evidence.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594360" y="2039112"/>
            <a:ext cx="3246120" cy="1828800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594360" y="2039112"/>
            <a:ext cx="109728" cy="182880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822960" y="2203704"/>
            <a:ext cx="28620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Learning targets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822960" y="2606040"/>
            <a:ext cx="2862072" cy="11155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compare metals, polymers, ceramics, composites, and wood/paper materials using properties important to aerospace design.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Explain how this connects to the Aerospace Payload Support Structure Challenge.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Identify evidence needed for today’s claim.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069080" y="2039112"/>
            <a:ext cx="3246120" cy="1828800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069080" y="2039112"/>
            <a:ext cx="109728" cy="18288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297680" y="2203704"/>
            <a:ext cx="28620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Success looks like…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297680" y="2606040"/>
            <a:ext cx="2862072" cy="11155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can make a structural decision using vocabulary, calculations, observations, or test data rather than “it seems strong.”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543800" y="2039112"/>
            <a:ext cx="3474720" cy="3291840"/>
          </a:xfrm>
          <a:prstGeom prst="roundRect">
            <a:avLst>
              <a:gd name="adj" fmla="val 1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543800" y="2039112"/>
            <a:ext cx="109728" cy="32918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772400" y="2203704"/>
            <a:ext cx="30906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Agenda + pacing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7772400" y="2606040"/>
            <a:ext cx="3090672" cy="2578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 Opening prompt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 Concept quick vote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 min Structure idea + aerospace link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 Compare two options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 min Evidence challenge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 Quick check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 min Exit debrief</a:t>
            </a:r>
            <a:endParaRPr lang="en-US" sz="11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problem is this structure solving?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2.10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problem is this structure solving?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 with purpose before jumping to parts.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731520" y="2103120"/>
            <a:ext cx="5029200" cy="1920240"/>
          </a:xfrm>
          <a:prstGeom prst="roundRect">
            <a:avLst>
              <a:gd name="adj" fmla="val 285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731520" y="2103120"/>
            <a:ext cx="109728" cy="192024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60120" y="2267712"/>
            <a:ext cx="4645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Think first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60120" y="2670048"/>
            <a:ext cx="4645152" cy="12070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 this lesson: Aerospace Material Families and Selection</a:t>
            </a:r>
            <a:endParaRPr lang="en-US" sz="1150" dirty="0"/>
          </a:p>
          <a:p>
            <a:pPr indent="0" marL="0">
              <a:buNone/>
            </a:pP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engineering need, task, or mission problem might this topic help solve?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6126480" y="2103120"/>
            <a:ext cx="4754880" cy="1920240"/>
          </a:xfrm>
          <a:prstGeom prst="roundRect">
            <a:avLst>
              <a:gd name="adj" fmla="val 285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6126480" y="2103120"/>
            <a:ext cx="109728" cy="19202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355080" y="2267712"/>
            <a:ext cx="43708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Quick class share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6355080" y="2670048"/>
            <a:ext cx="4370832" cy="12070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 one short answer using an action word: lift, move, rotate, transfer, measure, support, power, or control.</a:t>
            </a:r>
            <a:endParaRPr lang="en-US" sz="1150" dirty="0"/>
          </a:p>
        </p:txBody>
      </p:sp>
      <p:sp>
        <p:nvSpPr>
          <p:cNvPr id="20" name="Text 17"/>
          <p:cNvSpPr/>
          <p:nvPr/>
        </p:nvSpPr>
        <p:spPr>
          <a:xfrm>
            <a:off x="777240" y="4663440"/>
            <a:ext cx="9875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 will reveal a working connection on the next slide.</a:t>
            </a:r>
            <a:endParaRPr lang="en-US" sz="1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DEBRIEF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Structure Mission Connection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2.10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DEBRIEF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Structure Mission Connection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Aerospace structures are useful because they make a mission action possible.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685800" y="1920240"/>
            <a:ext cx="274320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85800" y="1920240"/>
            <a:ext cx="109728" cy="205740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14400" y="2084832"/>
            <a:ext cx="2359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task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14400" y="2487168"/>
            <a:ext cx="235915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the system must do: lift, deploy, position, open, close, transfer, rotate, or support.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3657600" y="1920240"/>
            <a:ext cx="274320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3657600" y="1920240"/>
            <a:ext cx="109728" cy="205740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3886200" y="2084832"/>
            <a:ext cx="2359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Structure choice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3886200" y="2487168"/>
            <a:ext cx="235915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part arrangement that changes load path, stiffness, mass, material choice, or structural efficiency.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6629400" y="1920240"/>
            <a:ext cx="274320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629400" y="1920240"/>
            <a:ext cx="109728" cy="20574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858000" y="2084832"/>
            <a:ext cx="2359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6858000" y="2487168"/>
            <a:ext cx="235915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Calculations, measurements, test data, observations, photos, and documentation that prove performance.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868680" y="4617720"/>
            <a:ext cx="996696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Material selection balances strength, density, stiffness, toughness, manufacturability, cost, and mission environment.</a:t>
            </a:r>
            <a:endParaRPr lang="en-US" sz="1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Which Choice Sounds Most Like Engineering?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2.10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Which Choice Sounds Most Like Engineering?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justify your choice with one sentence.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685800" y="2039112"/>
            <a:ext cx="4800600" cy="10972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85800" y="2039112"/>
            <a:ext cx="109728" cy="109728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14400" y="2203704"/>
            <a:ext cx="44165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14400" y="2606040"/>
            <a:ext cx="4416552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option that looks easiest to build.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5989320" y="2039112"/>
            <a:ext cx="4800600" cy="10972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989320" y="2039112"/>
            <a:ext cx="109728" cy="109728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217920" y="2203704"/>
            <a:ext cx="44165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6217920" y="2606040"/>
            <a:ext cx="4416552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option that matches what another team is doing.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685800" y="3456432"/>
            <a:ext cx="4800600" cy="10972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85800" y="3456432"/>
            <a:ext cx="109728" cy="109728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914400" y="3621024"/>
            <a:ext cx="44165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914400" y="4023360"/>
            <a:ext cx="4416552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Compare options against criteria and evidence before deciding.</a:t>
            </a:r>
            <a:endParaRPr lang="en-US" sz="1150" dirty="0"/>
          </a:p>
        </p:txBody>
      </p:sp>
      <p:sp>
        <p:nvSpPr>
          <p:cNvPr id="24" name="Shape 21"/>
          <p:cNvSpPr/>
          <p:nvPr/>
        </p:nvSpPr>
        <p:spPr>
          <a:xfrm>
            <a:off x="5989320" y="3456432"/>
            <a:ext cx="4800600" cy="10972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5" name="Shape 22"/>
          <p:cNvSpPr/>
          <p:nvPr/>
        </p:nvSpPr>
        <p:spPr>
          <a:xfrm>
            <a:off x="5989320" y="3456432"/>
            <a:ext cx="109728" cy="109728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6217920" y="3621024"/>
            <a:ext cx="44165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</a:t>
            </a:r>
            <a:endParaRPr lang="en-US" sz="1500" dirty="0"/>
          </a:p>
        </p:txBody>
      </p:sp>
      <p:sp>
        <p:nvSpPr>
          <p:cNvPr id="27" name="Text 24"/>
          <p:cNvSpPr/>
          <p:nvPr/>
        </p:nvSpPr>
        <p:spPr>
          <a:xfrm>
            <a:off x="6217920" y="4023360"/>
            <a:ext cx="4416552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option that looks most impressive.</a:t>
            </a:r>
            <a:endParaRPr lang="en-US" sz="1150" dirty="0"/>
          </a:p>
        </p:txBody>
      </p:sp>
      <p:sp>
        <p:nvSpPr>
          <p:cNvPr id="28" name="Text 25"/>
          <p:cNvSpPr/>
          <p:nvPr/>
        </p:nvSpPr>
        <p:spPr>
          <a:xfrm>
            <a:off x="822960" y="5266944"/>
            <a:ext cx="9784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 strongest answer appears on the next slide.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REVEAL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Engineering Move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2.10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REVEAL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Engineering Move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decisions become stronger when criteria and evidence guide the choice.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2057400"/>
            <a:ext cx="4297680" cy="2103120"/>
          </a:xfrm>
          <a:prstGeom prst="roundRect">
            <a:avLst>
              <a:gd name="adj" fmla="val 260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2057400"/>
            <a:ext cx="109728" cy="210312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221992"/>
            <a:ext cx="3913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answer: 3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624328"/>
            <a:ext cx="3913632" cy="1389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Compare options against criteria and evidence before deciding.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5532120" y="2057400"/>
            <a:ext cx="4480560" cy="2103120"/>
          </a:xfrm>
          <a:prstGeom prst="roundRect">
            <a:avLst>
              <a:gd name="adj" fmla="val 260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532120" y="2057400"/>
            <a:ext cx="109728" cy="21031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5760720" y="2221992"/>
            <a:ext cx="40965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Why it fits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5760720" y="2624328"/>
            <a:ext cx="4096512" cy="1389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keeps the decision connected to the problem, measurable expectations, and proof that another person can inspect.</a:t>
            </a:r>
            <a:endParaRPr lang="en-US" sz="1150" dirty="0"/>
          </a:p>
        </p:txBody>
      </p:sp>
      <p:sp>
        <p:nvSpPr>
          <p:cNvPr id="20" name="Text 17"/>
          <p:cNvSpPr/>
          <p:nvPr/>
        </p:nvSpPr>
        <p:spPr>
          <a:xfrm>
            <a:off x="868680" y="4800600"/>
            <a:ext cx="9784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Carry-forward idea: a good structure is not just built; it is tested and justified.</a:t>
            </a:r>
            <a:endParaRPr lang="en-US" sz="1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CONCEPT LAUNCH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Aerospace Material Families and Selection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2.10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CONCEPT LAUNCH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Aerospace Material Families and Selection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today’s skill to the Unit 2 payload support challenge.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685800" y="2057400"/>
            <a:ext cx="3246120" cy="2514600"/>
          </a:xfrm>
          <a:prstGeom prst="roundRect">
            <a:avLst>
              <a:gd name="adj" fmla="val 218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85800" y="2057400"/>
            <a:ext cx="109728" cy="251460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14400" y="2221992"/>
            <a:ext cx="28620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Core idea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14400" y="2624328"/>
            <a:ext cx="2862072" cy="1801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Material selection balances strength, density, stiffness, toughness, manufacturability, cost, and mission environment.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297680" y="2057400"/>
            <a:ext cx="3246120" cy="2514600"/>
          </a:xfrm>
          <a:prstGeom prst="roundRect">
            <a:avLst>
              <a:gd name="adj" fmla="val 218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297680" y="2057400"/>
            <a:ext cx="109728" cy="251460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526280" y="2221992"/>
            <a:ext cx="28620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Today’s activity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526280" y="2624328"/>
            <a:ext cx="2862072" cy="1801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material properties to select a material family for an aerospace structural need.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909560" y="2057400"/>
            <a:ext cx="2880360" cy="2514600"/>
          </a:xfrm>
          <a:prstGeom prst="roundRect">
            <a:avLst>
              <a:gd name="adj" fmla="val 218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909560" y="2057400"/>
            <a:ext cx="109728" cy="25146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8138160" y="2221992"/>
            <a:ext cx="24963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output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8138160" y="2624328"/>
            <a:ext cx="2496312" cy="1801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Aerospace material selection chart</a:t>
            </a:r>
            <a:endParaRPr lang="en-US" sz="11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TURN + TALK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Aerospace Structure Map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2.10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TURN + TALK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Aerospace Structure Map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the lesson topic to a real system before the main work begins.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685800" y="1920240"/>
            <a:ext cx="2240280" cy="2468880"/>
          </a:xfrm>
          <a:prstGeom prst="roundRect">
            <a:avLst>
              <a:gd name="adj" fmla="val 244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85800" y="1920240"/>
            <a:ext cx="109728" cy="246888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14400" y="2084832"/>
            <a:ext cx="18562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Choose one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14400" y="2487168"/>
            <a:ext cx="1856232" cy="17556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Rover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Aircraft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Rocket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Drone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Satellite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3246120" y="1920240"/>
            <a:ext cx="2834640" cy="2468880"/>
          </a:xfrm>
          <a:prstGeom prst="roundRect">
            <a:avLst>
              <a:gd name="adj" fmla="val 222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3246120" y="1920240"/>
            <a:ext cx="109728" cy="246888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3474720" y="208483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Map the action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3474720" y="2487168"/>
            <a:ext cx="2450592" cy="17556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must carry a load, resist bending, stay stiff, reduce mass, or survive testing?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6400800" y="1920240"/>
            <a:ext cx="2834640" cy="2468880"/>
          </a:xfrm>
          <a:prstGeom prst="roundRect">
            <a:avLst>
              <a:gd name="adj" fmla="val 222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400800" y="1920240"/>
            <a:ext cx="109728" cy="246888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629400" y="208483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Name evidence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6629400" y="2487168"/>
            <a:ext cx="2450592" cy="17556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measurement, calculation, or test would prove it worked?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868680" y="4983480"/>
            <a:ext cx="9738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Share-out target: one system + one structure action + one kind of evidence.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MINDSET SHIFT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Build First vs. Engineer First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2.10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MINDSET SHIFT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Build First vs. Engineer First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goal is not just to make something move; the goal is to prove how and why it works.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2057400"/>
            <a:ext cx="4343400" cy="2423160"/>
          </a:xfrm>
          <a:prstGeom prst="roundRect">
            <a:avLst>
              <a:gd name="adj" fmla="val 2264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2057400"/>
            <a:ext cx="109728" cy="242316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221992"/>
            <a:ext cx="39593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Build-first mindset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624328"/>
            <a:ext cx="3959352" cy="1709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Start with parts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Guess and adjust randomly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Stop when it moves once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Explain with opinions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Ignore weak or failed trials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5577840" y="2057400"/>
            <a:ext cx="4343400" cy="2423160"/>
          </a:xfrm>
          <a:prstGeom prst="roundRect">
            <a:avLst>
              <a:gd name="adj" fmla="val 2264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577840" y="2057400"/>
            <a:ext cx="109728" cy="242316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5806440" y="2221992"/>
            <a:ext cx="39593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Engineering mindset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5806440" y="2624328"/>
            <a:ext cx="3959352" cy="1709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Start with task and criteria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Predict with science and math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Test repeated performance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Explain with evidence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Use failures to revise</a:t>
            </a:r>
            <a:endParaRPr lang="en-US" sz="11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LockwoodSTEM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Aerospace Material Families and Selection</dc:title>
  <dc:subject>POE Unit 2 Lesson 2.10</dc:subject>
  <dc:creator>LockwoodSTEM</dc:creator>
  <cp:lastModifiedBy>LockwoodSTEM</cp:lastModifiedBy>
  <cp:revision>1</cp:revision>
  <dcterms:created xsi:type="dcterms:W3CDTF">2026-07-17T19:04:39Z</dcterms:created>
  <dcterms:modified xsi:type="dcterms:W3CDTF">2026-07-17T19:04:39Z</dcterms:modified>
</cp:coreProperties>
</file>