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9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7A6542C-937B-4877-93CF-E9483F59AF09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CA31B5-4997-4CFD-8038-933BD16BDE2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2C12CAB-0455-425D-A3BC-5BE3540A609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6CFB462-E405-4656-8761-8E807247EEC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F069991-CD19-41BA-8622-0C96086D51A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CDBCF3-131C-4AC3-B7EC-26AE760CEB1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85FE8D-892F-4DD0-9AB4-88D848BD7C5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8B172-6676-6B4B-4D63-C49D20C5E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>
            <a:extLst>
              <a:ext uri="{FF2B5EF4-FFF2-40B4-BE49-F238E27FC236}">
                <a16:creationId xmlns:a16="http://schemas.microsoft.com/office/drawing/2014/main" id="{75859089-900C-2315-46B5-DC759A25A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>
            <a:extLst>
              <a:ext uri="{FF2B5EF4-FFF2-40B4-BE49-F238E27FC236}">
                <a16:creationId xmlns:a16="http://schemas.microsoft.com/office/drawing/2014/main" id="{4AB7052C-3908-F886-C3D5-EEAB23B3571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PlaceHolder 3">
            <a:extLst>
              <a:ext uri="{FF2B5EF4-FFF2-40B4-BE49-F238E27FC236}">
                <a16:creationId xmlns:a16="http://schemas.microsoft.com/office/drawing/2014/main" id="{38145E4B-EFD4-8BE8-00AF-E9B110A70C9D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85FE8D-892F-4DD0-9AB4-88D848BD7C5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2858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61DECE5-A931-4D55-AE47-55B003BD61A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0658AD4-6847-413F-97BF-5CE6EBCE485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5F2E950-1E6C-4ED7-BF72-E84C9948EB2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027AE21-A44F-4BDB-B9CB-5DB1AFED7CC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122CDEA-68EB-4E23-9332-10DF0B6F3FD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6E85BC6-9009-4B72-B2A0-B1DB26BEDE9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0"/>
            <a:ext cx="5486040" cy="6857640"/>
          </a:xfrm>
          <a:prstGeom prst="rect">
            <a:avLst/>
          </a:prstGeom>
          <a:solidFill>
            <a:srgbClr val="0D2B52"/>
          </a:solidFill>
          <a:ln w="12700">
            <a:solidFill>
              <a:srgbClr val="0D2B52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" name="Image 0" descr="/mnt/data/LockwoodSTEM_Correct_Logo_White_Trimmed.png"/>
          <p:cNvPicPr/>
          <p:nvPr/>
        </p:nvPicPr>
        <p:blipFill>
          <a:blip r:embed="rId3"/>
          <a:stretch/>
        </p:blipFill>
        <p:spPr>
          <a:xfrm>
            <a:off x="694800" y="502920"/>
            <a:ext cx="2239920" cy="484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Shape 1"/>
          <p:cNvSpPr/>
          <p:nvPr/>
        </p:nvSpPr>
        <p:spPr>
          <a:xfrm>
            <a:off x="713160" y="1572840"/>
            <a:ext cx="1005480" cy="347040"/>
          </a:xfrm>
          <a:prstGeom prst="roundRect">
            <a:avLst>
              <a:gd name="adj" fmla="val 21053"/>
            </a:avLst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2"/>
          <p:cNvSpPr/>
          <p:nvPr/>
        </p:nvSpPr>
        <p:spPr>
          <a:xfrm>
            <a:off x="713160" y="1659600"/>
            <a:ext cx="1005480" cy="12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850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POE 1.2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3"/>
          <p:cNvSpPr/>
          <p:nvPr/>
        </p:nvSpPr>
        <p:spPr>
          <a:xfrm>
            <a:off x="713160" y="2176200"/>
            <a:ext cx="4297320" cy="14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500" b="1" u="none" strike="noStrik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Simple Machines</a:t>
            </a:r>
            <a:endParaRPr lang="en-US" sz="3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500" b="1" u="none" strike="noStrik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in Aerospace Systems</a:t>
            </a:r>
            <a:endParaRPr lang="en-US" sz="3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4"/>
          <p:cNvSpPr/>
          <p:nvPr/>
        </p:nvSpPr>
        <p:spPr>
          <a:xfrm>
            <a:off x="713160" y="4160520"/>
            <a:ext cx="420588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How do simple machines change force, distance, direction, or motion in aerospace applications?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Image 1" descr="/mnt/data/lunar_rover_collecting_rock_samples.png"/>
          <p:cNvPicPr/>
          <p:nvPr/>
        </p:nvPicPr>
        <p:blipFill>
          <a:blip r:embed="rId4"/>
          <a:srcRect l="9998" t="3000" r="35316" b="3000"/>
          <a:stretch/>
        </p:blipFill>
        <p:spPr>
          <a:xfrm>
            <a:off x="5806440" y="640080"/>
            <a:ext cx="5623200" cy="5440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Shape 8"/>
          <p:cNvSpPr/>
          <p:nvPr/>
        </p:nvSpPr>
        <p:spPr>
          <a:xfrm>
            <a:off x="11841480" y="0"/>
            <a:ext cx="3470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Lesson Mission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" name="Image 0" descr="/mnt/data/LockwoodSTEM_Correct_Logo_Navy.png"/>
          <p:cNvPicPr/>
          <p:nvPr/>
        </p:nvPicPr>
        <p:blipFill>
          <a:blip r:embed="rId3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02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5"/>
          <p:cNvSpPr/>
          <p:nvPr/>
        </p:nvSpPr>
        <p:spPr>
          <a:xfrm>
            <a:off x="502920" y="960120"/>
            <a:ext cx="4480200" cy="4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Today’s mission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6"/>
          <p:cNvSpPr/>
          <p:nvPr/>
        </p:nvSpPr>
        <p:spPr>
          <a:xfrm>
            <a:off x="530280" y="1527120"/>
            <a:ext cx="457164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Identify simple machines in aerospace mechanisms and explain what useful change each one creates.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7"/>
          <p:cNvSpPr/>
          <p:nvPr/>
        </p:nvSpPr>
        <p:spPr>
          <a:xfrm>
            <a:off x="567000" y="2331720"/>
            <a:ext cx="4800240" cy="2422800"/>
          </a:xfrm>
          <a:prstGeom prst="roundRect">
            <a:avLst>
              <a:gd name="adj" fmla="val 3019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8"/>
          <p:cNvSpPr/>
          <p:nvPr/>
        </p:nvSpPr>
        <p:spPr>
          <a:xfrm>
            <a:off x="868680" y="2651760"/>
            <a:ext cx="393156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By the end, you should be able to…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9"/>
          <p:cNvSpPr/>
          <p:nvPr/>
        </p:nvSpPr>
        <p:spPr>
          <a:xfrm>
            <a:off x="868680" y="2944440"/>
            <a:ext cx="3977280" cy="12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• Name the six simple machines.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• Connect each one to an aerospace mechanism.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• Describe the input → output change.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• Create a concept sketch that explains the change.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10"/>
          <p:cNvSpPr/>
          <p:nvPr/>
        </p:nvSpPr>
        <p:spPr>
          <a:xfrm>
            <a:off x="777240" y="5010840"/>
            <a:ext cx="4571640" cy="639720"/>
          </a:xfrm>
          <a:prstGeom prst="roundRect">
            <a:avLst>
              <a:gd name="adj" fmla="val 11429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1"/>
          <p:cNvSpPr/>
          <p:nvPr/>
        </p:nvSpPr>
        <p:spPr>
          <a:xfrm>
            <a:off x="941760" y="5221080"/>
            <a:ext cx="6580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Key idea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2"/>
          <p:cNvSpPr/>
          <p:nvPr/>
        </p:nvSpPr>
        <p:spPr>
          <a:xfrm>
            <a:off x="1764720" y="5157360"/>
            <a:ext cx="33829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Simple machines do not create energy. They change how force or motion is applied.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" name="Image 1" descr="/mnt/data/lunar_rover_collecting_rock_samples.png"/>
          <p:cNvPicPr/>
          <p:nvPr/>
        </p:nvPicPr>
        <p:blipFill>
          <a:blip r:embed="rId4"/>
          <a:srcRect l="5999" t="2000" r="33584" b="9997"/>
          <a:stretch/>
        </p:blipFill>
        <p:spPr>
          <a:xfrm>
            <a:off x="6263640" y="1371600"/>
            <a:ext cx="5074560" cy="4160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A: The Six Simple Machines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04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5"/>
          <p:cNvSpPr/>
          <p:nvPr/>
        </p:nvSpPr>
        <p:spPr>
          <a:xfrm>
            <a:off x="502920" y="960120"/>
            <a:ext cx="5486040" cy="4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6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Simple machines change something useful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6"/>
          <p:cNvSpPr/>
          <p:nvPr/>
        </p:nvSpPr>
        <p:spPr>
          <a:xfrm>
            <a:off x="530280" y="1463040"/>
            <a:ext cx="534888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They trade force, distance, direction, or motion so a mechanism can complete a task.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7"/>
          <p:cNvSpPr/>
          <p:nvPr/>
        </p:nvSpPr>
        <p:spPr>
          <a:xfrm>
            <a:off x="960120" y="2514600"/>
            <a:ext cx="1142640" cy="59400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8"/>
          <p:cNvSpPr/>
          <p:nvPr/>
        </p:nvSpPr>
        <p:spPr>
          <a:xfrm>
            <a:off x="960120" y="2697480"/>
            <a:ext cx="114264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INPUT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9"/>
          <p:cNvSpPr/>
          <p:nvPr/>
        </p:nvSpPr>
        <p:spPr>
          <a:xfrm>
            <a:off x="2212560" y="2806920"/>
            <a:ext cx="502920" cy="360"/>
          </a:xfrm>
          <a:prstGeom prst="line">
            <a:avLst/>
          </a:prstGeom>
          <a:ln w="27940">
            <a:solidFill>
              <a:srgbClr val="F2C23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10"/>
          <p:cNvSpPr/>
          <p:nvPr/>
        </p:nvSpPr>
        <p:spPr>
          <a:xfrm>
            <a:off x="2880360" y="2514600"/>
            <a:ext cx="1416960" cy="594000"/>
          </a:xfrm>
          <a:prstGeom prst="roundRect">
            <a:avLst>
              <a:gd name="adj" fmla="val 12308"/>
            </a:avLst>
          </a:prstGeom>
          <a:solidFill>
            <a:srgbClr val="0D2B52"/>
          </a:solidFill>
          <a:ln w="12700">
            <a:solidFill>
              <a:srgbClr val="0D2B52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1"/>
          <p:cNvSpPr/>
          <p:nvPr/>
        </p:nvSpPr>
        <p:spPr>
          <a:xfrm>
            <a:off x="2880360" y="263340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SIMPLE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MACHINE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12"/>
          <p:cNvSpPr/>
          <p:nvPr/>
        </p:nvSpPr>
        <p:spPr>
          <a:xfrm>
            <a:off x="4462200" y="2806920"/>
            <a:ext cx="502920" cy="360"/>
          </a:xfrm>
          <a:prstGeom prst="line">
            <a:avLst/>
          </a:prstGeom>
          <a:ln w="27940">
            <a:solidFill>
              <a:srgbClr val="F2C23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13"/>
          <p:cNvSpPr/>
          <p:nvPr/>
        </p:nvSpPr>
        <p:spPr>
          <a:xfrm>
            <a:off x="5120640" y="2514600"/>
            <a:ext cx="1142640" cy="59400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4"/>
          <p:cNvSpPr/>
          <p:nvPr/>
        </p:nvSpPr>
        <p:spPr>
          <a:xfrm>
            <a:off x="5120640" y="2697480"/>
            <a:ext cx="114264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OUTPUT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15"/>
          <p:cNvSpPr/>
          <p:nvPr/>
        </p:nvSpPr>
        <p:spPr>
          <a:xfrm>
            <a:off x="658440" y="3319200"/>
            <a:ext cx="15541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force / motion enters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6"/>
          <p:cNvSpPr/>
          <p:nvPr/>
        </p:nvSpPr>
        <p:spPr>
          <a:xfrm>
            <a:off x="2761560" y="3319200"/>
            <a:ext cx="15541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change happens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7"/>
          <p:cNvSpPr/>
          <p:nvPr/>
        </p:nvSpPr>
        <p:spPr>
          <a:xfrm>
            <a:off x="4864680" y="3319200"/>
            <a:ext cx="11426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useful result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7" name="Image 1" descr="/mnt/data/exposed_lunar_lander_landing_gear.png"/>
          <p:cNvPicPr/>
          <p:nvPr/>
        </p:nvPicPr>
        <p:blipFill>
          <a:blip r:embed="rId3"/>
          <a:srcRect l="5999" t="9997" r="41742" b="7001"/>
          <a:stretch/>
        </p:blipFill>
        <p:spPr>
          <a:xfrm>
            <a:off x="6355080" y="1417320"/>
            <a:ext cx="4827600" cy="431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7C29222F-AFA5-4D22-E29C-5EAC43B4F04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A: Reference Set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05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5"/>
          <p:cNvSpPr/>
          <p:nvPr/>
        </p:nvSpPr>
        <p:spPr>
          <a:xfrm>
            <a:off x="502920" y="941760"/>
            <a:ext cx="402300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The six simple machines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530280" y="1389960"/>
            <a:ext cx="402300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Use these as your answer bank for Part B.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7"/>
          <p:cNvSpPr/>
          <p:nvPr/>
        </p:nvSpPr>
        <p:spPr>
          <a:xfrm>
            <a:off x="713160" y="192024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Shape 8"/>
          <p:cNvSpPr/>
          <p:nvPr/>
        </p:nvSpPr>
        <p:spPr>
          <a:xfrm>
            <a:off x="941760" y="2267640"/>
            <a:ext cx="383760" cy="383760"/>
          </a:xfrm>
          <a:prstGeom prst="roundRect">
            <a:avLst>
              <a:gd name="adj" fmla="val 19048"/>
            </a:avLst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941760" y="2359080"/>
            <a:ext cx="38376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1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0"/>
          <p:cNvSpPr/>
          <p:nvPr/>
        </p:nvSpPr>
        <p:spPr>
          <a:xfrm>
            <a:off x="1517760" y="2212920"/>
            <a:ext cx="182844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Lever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1"/>
          <p:cNvSpPr/>
          <p:nvPr/>
        </p:nvSpPr>
        <p:spPr>
          <a:xfrm>
            <a:off x="1517760" y="2633400"/>
            <a:ext cx="187416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rotates about a fulcrum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Shape 12"/>
          <p:cNvSpPr/>
          <p:nvPr/>
        </p:nvSpPr>
        <p:spPr>
          <a:xfrm>
            <a:off x="4462200" y="192024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13"/>
          <p:cNvSpPr/>
          <p:nvPr/>
        </p:nvSpPr>
        <p:spPr>
          <a:xfrm>
            <a:off x="4690800" y="2267640"/>
            <a:ext cx="383760" cy="383760"/>
          </a:xfrm>
          <a:prstGeom prst="roundRect">
            <a:avLst>
              <a:gd name="adj" fmla="val 19048"/>
            </a:avLst>
          </a:prstGeom>
          <a:solidFill>
            <a:srgbClr val="1FA694"/>
          </a:solidFill>
          <a:ln w="12700">
            <a:solidFill>
              <a:srgbClr val="1FA694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14"/>
          <p:cNvSpPr/>
          <p:nvPr/>
        </p:nvSpPr>
        <p:spPr>
          <a:xfrm>
            <a:off x="4690800" y="2359080"/>
            <a:ext cx="38376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15"/>
          <p:cNvSpPr/>
          <p:nvPr/>
        </p:nvSpPr>
        <p:spPr>
          <a:xfrm>
            <a:off x="5266800" y="2212920"/>
            <a:ext cx="182844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Pulley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16"/>
          <p:cNvSpPr/>
          <p:nvPr/>
        </p:nvSpPr>
        <p:spPr>
          <a:xfrm>
            <a:off x="5266800" y="2633400"/>
            <a:ext cx="187416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changes pull direction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Shape 17"/>
          <p:cNvSpPr/>
          <p:nvPr/>
        </p:nvSpPr>
        <p:spPr>
          <a:xfrm>
            <a:off x="8211240" y="192024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Shape 18"/>
          <p:cNvSpPr/>
          <p:nvPr/>
        </p:nvSpPr>
        <p:spPr>
          <a:xfrm>
            <a:off x="8439840" y="2267640"/>
            <a:ext cx="383760" cy="383760"/>
          </a:xfrm>
          <a:prstGeom prst="roundRect">
            <a:avLst>
              <a:gd name="adj" fmla="val 19048"/>
            </a:avLst>
          </a:prstGeom>
          <a:solidFill>
            <a:srgbClr val="0D2B52"/>
          </a:solidFill>
          <a:ln w="12700">
            <a:solidFill>
              <a:srgbClr val="0D2B52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19"/>
          <p:cNvSpPr/>
          <p:nvPr/>
        </p:nvSpPr>
        <p:spPr>
          <a:xfrm>
            <a:off x="8439840" y="2359080"/>
            <a:ext cx="38376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3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20"/>
          <p:cNvSpPr/>
          <p:nvPr/>
        </p:nvSpPr>
        <p:spPr>
          <a:xfrm>
            <a:off x="9015840" y="2212920"/>
            <a:ext cx="182844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Wheel &amp; axle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21"/>
          <p:cNvSpPr/>
          <p:nvPr/>
        </p:nvSpPr>
        <p:spPr>
          <a:xfrm>
            <a:off x="9015840" y="2633400"/>
            <a:ext cx="187416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changes torque, force, or speed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Shape 22"/>
          <p:cNvSpPr/>
          <p:nvPr/>
        </p:nvSpPr>
        <p:spPr>
          <a:xfrm>
            <a:off x="713160" y="384048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23"/>
          <p:cNvSpPr/>
          <p:nvPr/>
        </p:nvSpPr>
        <p:spPr>
          <a:xfrm>
            <a:off x="941760" y="4187880"/>
            <a:ext cx="383760" cy="383760"/>
          </a:xfrm>
          <a:prstGeom prst="roundRect">
            <a:avLst>
              <a:gd name="adj" fmla="val 19048"/>
            </a:avLst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24"/>
          <p:cNvSpPr/>
          <p:nvPr/>
        </p:nvSpPr>
        <p:spPr>
          <a:xfrm>
            <a:off x="941760" y="4279320"/>
            <a:ext cx="38376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25"/>
          <p:cNvSpPr/>
          <p:nvPr/>
        </p:nvSpPr>
        <p:spPr>
          <a:xfrm>
            <a:off x="1517760" y="4133160"/>
            <a:ext cx="182844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Inclined plane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26"/>
          <p:cNvSpPr/>
          <p:nvPr/>
        </p:nvSpPr>
        <p:spPr>
          <a:xfrm>
            <a:off x="1517760" y="4553640"/>
            <a:ext cx="187416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trades distance for lower input force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27"/>
          <p:cNvSpPr/>
          <p:nvPr/>
        </p:nvSpPr>
        <p:spPr>
          <a:xfrm>
            <a:off x="4462200" y="384048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28"/>
          <p:cNvSpPr/>
          <p:nvPr/>
        </p:nvSpPr>
        <p:spPr>
          <a:xfrm>
            <a:off x="4690800" y="4187880"/>
            <a:ext cx="383760" cy="383760"/>
          </a:xfrm>
          <a:prstGeom prst="roundRect">
            <a:avLst>
              <a:gd name="adj" fmla="val 19048"/>
            </a:avLst>
          </a:prstGeom>
          <a:solidFill>
            <a:srgbClr val="1FA694"/>
          </a:solidFill>
          <a:ln w="12700">
            <a:solidFill>
              <a:srgbClr val="1FA694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29"/>
          <p:cNvSpPr/>
          <p:nvPr/>
        </p:nvSpPr>
        <p:spPr>
          <a:xfrm>
            <a:off x="4690800" y="4279320"/>
            <a:ext cx="38376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5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30"/>
          <p:cNvSpPr/>
          <p:nvPr/>
        </p:nvSpPr>
        <p:spPr>
          <a:xfrm>
            <a:off x="5266800" y="4133160"/>
            <a:ext cx="182844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Wedge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31"/>
          <p:cNvSpPr/>
          <p:nvPr/>
        </p:nvSpPr>
        <p:spPr>
          <a:xfrm>
            <a:off x="5266800" y="4553640"/>
            <a:ext cx="187416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separates, cuts, or locks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32"/>
          <p:cNvSpPr/>
          <p:nvPr/>
        </p:nvSpPr>
        <p:spPr>
          <a:xfrm>
            <a:off x="8211240" y="384048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33"/>
          <p:cNvSpPr/>
          <p:nvPr/>
        </p:nvSpPr>
        <p:spPr>
          <a:xfrm>
            <a:off x="8439840" y="4187880"/>
            <a:ext cx="383760" cy="383760"/>
          </a:xfrm>
          <a:prstGeom prst="roundRect">
            <a:avLst>
              <a:gd name="adj" fmla="val 19048"/>
            </a:avLst>
          </a:prstGeom>
          <a:solidFill>
            <a:srgbClr val="0D2B52"/>
          </a:solidFill>
          <a:ln w="12700">
            <a:solidFill>
              <a:srgbClr val="0D2B52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34"/>
          <p:cNvSpPr/>
          <p:nvPr/>
        </p:nvSpPr>
        <p:spPr>
          <a:xfrm>
            <a:off x="8439840" y="4279320"/>
            <a:ext cx="38376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35"/>
          <p:cNvSpPr/>
          <p:nvPr/>
        </p:nvSpPr>
        <p:spPr>
          <a:xfrm>
            <a:off x="9015840" y="4133160"/>
            <a:ext cx="182844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Screw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36"/>
          <p:cNvSpPr/>
          <p:nvPr/>
        </p:nvSpPr>
        <p:spPr>
          <a:xfrm>
            <a:off x="9015840" y="4553640"/>
            <a:ext cx="187416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turns rotation into linear motion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9CAB2C84-1B59-2AC5-5A10-7F1C42EB591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B: Identify the Simple Machine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06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5"/>
          <p:cNvSpPr/>
          <p:nvPr/>
        </p:nvSpPr>
        <p:spPr>
          <a:xfrm>
            <a:off x="502920" y="932760"/>
            <a:ext cx="36572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Mechanism snapshots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6"/>
          <p:cNvSpPr/>
          <p:nvPr/>
        </p:nvSpPr>
        <p:spPr>
          <a:xfrm>
            <a:off x="530280" y="1389960"/>
            <a:ext cx="6034680" cy="23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For each one, ask: What goes in? What changes? Why is that useful?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7"/>
          <p:cNvSpPr/>
          <p:nvPr/>
        </p:nvSpPr>
        <p:spPr>
          <a:xfrm>
            <a:off x="658440" y="1901880"/>
            <a:ext cx="5166000" cy="164556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Image 1" descr="/mnt/data/lunar_rover_wheel_assembly_close_up.png"/>
          <p:cNvPicPr/>
          <p:nvPr/>
        </p:nvPicPr>
        <p:blipFill>
          <a:blip r:embed="rId3"/>
          <a:srcRect l="11999" t="5001" r="17686" b="8997"/>
          <a:stretch/>
        </p:blipFill>
        <p:spPr>
          <a:xfrm>
            <a:off x="804600" y="2048400"/>
            <a:ext cx="1965600" cy="1352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8"/>
          <p:cNvSpPr/>
          <p:nvPr/>
        </p:nvSpPr>
        <p:spPr>
          <a:xfrm>
            <a:off x="2962800" y="2084760"/>
            <a:ext cx="21942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Wheel &amp; axle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9"/>
          <p:cNvSpPr/>
          <p:nvPr/>
        </p:nvSpPr>
        <p:spPr>
          <a:xfrm>
            <a:off x="2962800" y="2377440"/>
            <a:ext cx="246852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Rover drive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10"/>
          <p:cNvSpPr/>
          <p:nvPr/>
        </p:nvSpPr>
        <p:spPr>
          <a:xfrm>
            <a:off x="2962800" y="2889360"/>
            <a:ext cx="24685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Input → machine → output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11"/>
          <p:cNvSpPr/>
          <p:nvPr/>
        </p:nvSpPr>
        <p:spPr>
          <a:xfrm>
            <a:off x="6263640" y="1901880"/>
            <a:ext cx="5166000" cy="164556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2" descr="/mnt/data/satellite_solar_panel_deployment_mechanism.png"/>
          <p:cNvPicPr/>
          <p:nvPr/>
        </p:nvPicPr>
        <p:blipFill>
          <a:blip r:embed="rId4"/>
          <a:srcRect l="11999" t="5001" r="17686" b="8997"/>
          <a:stretch/>
        </p:blipFill>
        <p:spPr>
          <a:xfrm>
            <a:off x="6409800" y="2048400"/>
            <a:ext cx="1965600" cy="1352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12"/>
          <p:cNvSpPr/>
          <p:nvPr/>
        </p:nvSpPr>
        <p:spPr>
          <a:xfrm>
            <a:off x="8568000" y="2084760"/>
            <a:ext cx="21942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Screw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3"/>
          <p:cNvSpPr/>
          <p:nvPr/>
        </p:nvSpPr>
        <p:spPr>
          <a:xfrm>
            <a:off x="8568000" y="2377440"/>
            <a:ext cx="246852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Solar panel deployment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4"/>
          <p:cNvSpPr/>
          <p:nvPr/>
        </p:nvSpPr>
        <p:spPr>
          <a:xfrm>
            <a:off x="8568000" y="2889360"/>
            <a:ext cx="24685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Input → machine → output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15"/>
          <p:cNvSpPr/>
          <p:nvPr/>
        </p:nvSpPr>
        <p:spPr>
          <a:xfrm>
            <a:off x="658440" y="4187880"/>
            <a:ext cx="5166000" cy="164556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5" name="Image 3" descr="/mnt/data/spacecraft_cargo_bay_hoist_above_earth.png"/>
          <p:cNvPicPr/>
          <p:nvPr/>
        </p:nvPicPr>
        <p:blipFill>
          <a:blip r:embed="rId5"/>
          <a:srcRect l="11999" t="5001" r="17686" b="8997"/>
          <a:stretch/>
        </p:blipFill>
        <p:spPr>
          <a:xfrm>
            <a:off x="804600" y="4334400"/>
            <a:ext cx="1965600" cy="1352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6" name="Text 16"/>
          <p:cNvSpPr/>
          <p:nvPr/>
        </p:nvSpPr>
        <p:spPr>
          <a:xfrm>
            <a:off x="2962800" y="4370760"/>
            <a:ext cx="21942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Pulley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7"/>
          <p:cNvSpPr/>
          <p:nvPr/>
        </p:nvSpPr>
        <p:spPr>
          <a:xfrm>
            <a:off x="2962800" y="4663440"/>
            <a:ext cx="246852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Cargo bay hoist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8"/>
          <p:cNvSpPr/>
          <p:nvPr/>
        </p:nvSpPr>
        <p:spPr>
          <a:xfrm>
            <a:off x="2962800" y="5175360"/>
            <a:ext cx="24685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Input → machine → output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19"/>
          <p:cNvSpPr/>
          <p:nvPr/>
        </p:nvSpPr>
        <p:spPr>
          <a:xfrm>
            <a:off x="6263640" y="4187880"/>
            <a:ext cx="5166000" cy="164556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0" name="Image 4" descr="/mnt/data/spacecraft_separation_mechanism_in_orbit.png"/>
          <p:cNvPicPr/>
          <p:nvPr/>
        </p:nvPicPr>
        <p:blipFill>
          <a:blip r:embed="rId6"/>
          <a:srcRect l="11999" t="5001" r="17686" b="8997"/>
          <a:stretch/>
        </p:blipFill>
        <p:spPr>
          <a:xfrm>
            <a:off x="6409800" y="4334400"/>
            <a:ext cx="1965600" cy="1352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1" name="Text 20"/>
          <p:cNvSpPr/>
          <p:nvPr/>
        </p:nvSpPr>
        <p:spPr>
          <a:xfrm>
            <a:off x="8568000" y="4370760"/>
            <a:ext cx="21942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Wedge / lever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21"/>
          <p:cNvSpPr/>
          <p:nvPr/>
        </p:nvSpPr>
        <p:spPr>
          <a:xfrm>
            <a:off x="8568000" y="4663440"/>
            <a:ext cx="246852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Separation or release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22"/>
          <p:cNvSpPr/>
          <p:nvPr/>
        </p:nvSpPr>
        <p:spPr>
          <a:xfrm>
            <a:off x="8568000" y="5175360"/>
            <a:ext cx="24685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Input → machine → output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5058F1FE-2468-DB0B-356F-EA0A87718958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C: Ideal Mechanical Advantage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07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5"/>
          <p:cNvSpPr/>
          <p:nvPr/>
        </p:nvSpPr>
        <p:spPr>
          <a:xfrm>
            <a:off x="502920" y="914400"/>
            <a:ext cx="48459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IMA compares useful geometry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530280" y="1371600"/>
            <a:ext cx="54860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In Part C and Part D, you use ideal geometry and ignore friction.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Shape 7"/>
          <p:cNvSpPr/>
          <p:nvPr/>
        </p:nvSpPr>
        <p:spPr>
          <a:xfrm>
            <a:off x="685800" y="187452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8"/>
          <p:cNvSpPr/>
          <p:nvPr/>
        </p:nvSpPr>
        <p:spPr>
          <a:xfrm>
            <a:off x="914400" y="2103120"/>
            <a:ext cx="20113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Lever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9"/>
          <p:cNvSpPr/>
          <p:nvPr/>
        </p:nvSpPr>
        <p:spPr>
          <a:xfrm>
            <a:off x="914400" y="2587680"/>
            <a:ext cx="25416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effort arm / resistance arm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10"/>
          <p:cNvSpPr/>
          <p:nvPr/>
        </p:nvSpPr>
        <p:spPr>
          <a:xfrm>
            <a:off x="4343400" y="187452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11"/>
          <p:cNvSpPr/>
          <p:nvPr/>
        </p:nvSpPr>
        <p:spPr>
          <a:xfrm>
            <a:off x="4572000" y="2103120"/>
            <a:ext cx="20113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Pulley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12"/>
          <p:cNvSpPr/>
          <p:nvPr/>
        </p:nvSpPr>
        <p:spPr>
          <a:xfrm>
            <a:off x="4572000" y="2587680"/>
            <a:ext cx="25416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supporting rope segments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Shape 13"/>
          <p:cNvSpPr/>
          <p:nvPr/>
        </p:nvSpPr>
        <p:spPr>
          <a:xfrm>
            <a:off x="8001000" y="187452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4"/>
          <p:cNvSpPr/>
          <p:nvPr/>
        </p:nvSpPr>
        <p:spPr>
          <a:xfrm>
            <a:off x="8229600" y="2103120"/>
            <a:ext cx="20113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Wheel &amp; axle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5"/>
          <p:cNvSpPr/>
          <p:nvPr/>
        </p:nvSpPr>
        <p:spPr>
          <a:xfrm>
            <a:off x="8229600" y="2587680"/>
            <a:ext cx="25416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wheel radius / axle radius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Shape 16"/>
          <p:cNvSpPr/>
          <p:nvPr/>
        </p:nvSpPr>
        <p:spPr>
          <a:xfrm>
            <a:off x="685800" y="379476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7"/>
          <p:cNvSpPr/>
          <p:nvPr/>
        </p:nvSpPr>
        <p:spPr>
          <a:xfrm>
            <a:off x="914400" y="4023360"/>
            <a:ext cx="20113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Inclined plane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18"/>
          <p:cNvSpPr/>
          <p:nvPr/>
        </p:nvSpPr>
        <p:spPr>
          <a:xfrm>
            <a:off x="914400" y="4507920"/>
            <a:ext cx="25416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ramp length / height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19"/>
          <p:cNvSpPr/>
          <p:nvPr/>
        </p:nvSpPr>
        <p:spPr>
          <a:xfrm>
            <a:off x="4343400" y="379476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20"/>
          <p:cNvSpPr/>
          <p:nvPr/>
        </p:nvSpPr>
        <p:spPr>
          <a:xfrm>
            <a:off x="4572000" y="4023360"/>
            <a:ext cx="20113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Wedge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21"/>
          <p:cNvSpPr/>
          <p:nvPr/>
        </p:nvSpPr>
        <p:spPr>
          <a:xfrm>
            <a:off x="4572000" y="4507920"/>
            <a:ext cx="25416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wedge length / thickness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22"/>
          <p:cNvSpPr/>
          <p:nvPr/>
        </p:nvSpPr>
        <p:spPr>
          <a:xfrm>
            <a:off x="8001000" y="3794760"/>
            <a:ext cx="2971440" cy="1325520"/>
          </a:xfrm>
          <a:prstGeom prst="roundRect">
            <a:avLst>
              <a:gd name="adj" fmla="val 5517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3"/>
          <p:cNvSpPr/>
          <p:nvPr/>
        </p:nvSpPr>
        <p:spPr>
          <a:xfrm>
            <a:off x="8229600" y="4023360"/>
            <a:ext cx="20113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Screw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4"/>
          <p:cNvSpPr/>
          <p:nvPr/>
        </p:nvSpPr>
        <p:spPr>
          <a:xfrm>
            <a:off x="8229600" y="4507920"/>
            <a:ext cx="25416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circumference / lead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25"/>
          <p:cNvSpPr/>
          <p:nvPr/>
        </p:nvSpPr>
        <p:spPr>
          <a:xfrm>
            <a:off x="1234440" y="5532120"/>
            <a:ext cx="9600840" cy="639720"/>
          </a:xfrm>
          <a:prstGeom prst="roundRect">
            <a:avLst>
              <a:gd name="adj" fmla="val 11429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26"/>
          <p:cNvSpPr/>
          <p:nvPr/>
        </p:nvSpPr>
        <p:spPr>
          <a:xfrm>
            <a:off x="1398960" y="5742360"/>
            <a:ext cx="6580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Key idea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27"/>
          <p:cNvSpPr/>
          <p:nvPr/>
        </p:nvSpPr>
        <p:spPr>
          <a:xfrm>
            <a:off x="2221920" y="5678280"/>
            <a:ext cx="84121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Higher IMA usually means more force advantage, but it also requires a distance or speed tradeoff.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58DF5F40-520D-AA41-6C70-B81ABB499AF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29547F-7D5A-2D60-01F2-824F2E549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0">
            <a:extLst>
              <a:ext uri="{FF2B5EF4-FFF2-40B4-BE49-F238E27FC236}">
                <a16:creationId xmlns:a16="http://schemas.microsoft.com/office/drawing/2014/main" id="{952AC56C-5C33-EBF2-4666-473AC83CEC13}"/>
              </a:ext>
            </a:extLst>
          </p:cNvPr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1">
            <a:extLst>
              <a:ext uri="{FF2B5EF4-FFF2-40B4-BE49-F238E27FC236}">
                <a16:creationId xmlns:a16="http://schemas.microsoft.com/office/drawing/2014/main" id="{239AF351-0CB2-6321-4A65-7F4A7480F5CA}"/>
              </a:ext>
            </a:extLst>
          </p:cNvPr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C: Ideal Mechanical Advantage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2">
            <a:extLst>
              <a:ext uri="{FF2B5EF4-FFF2-40B4-BE49-F238E27FC236}">
                <a16:creationId xmlns:a16="http://schemas.microsoft.com/office/drawing/2014/main" id="{89C5E449-5E18-4EFA-7FF0-1602E744FD04}"/>
              </a:ext>
            </a:extLst>
          </p:cNvPr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3">
            <a:extLst>
              <a:ext uri="{FF2B5EF4-FFF2-40B4-BE49-F238E27FC236}">
                <a16:creationId xmlns:a16="http://schemas.microsoft.com/office/drawing/2014/main" id="{F6B6A85D-DB3E-ED63-D6C3-9F3587D3C145}"/>
              </a:ext>
            </a:extLst>
          </p:cNvPr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4">
            <a:extLst>
              <a:ext uri="{FF2B5EF4-FFF2-40B4-BE49-F238E27FC236}">
                <a16:creationId xmlns:a16="http://schemas.microsoft.com/office/drawing/2014/main" id="{4725A13D-9052-18C1-B04A-5FDC696FB581}"/>
              </a:ext>
            </a:extLst>
          </p:cNvPr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07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15DF3958-FBBD-77BD-091B-69E4BE05C8A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EA2D67-3C99-CC06-228F-DBC2373B4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82" y="757237"/>
            <a:ext cx="9493916" cy="534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47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D: Guided IMA Examples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08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5"/>
          <p:cNvSpPr/>
          <p:nvPr/>
        </p:nvSpPr>
        <p:spPr>
          <a:xfrm>
            <a:off x="502920" y="960120"/>
            <a:ext cx="50288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Set up the calculation before solving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6"/>
          <p:cNvSpPr/>
          <p:nvPr/>
        </p:nvSpPr>
        <p:spPr>
          <a:xfrm>
            <a:off x="530280" y="1417320"/>
            <a:ext cx="521172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These match the first three calculation types on the worksheet.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7"/>
          <p:cNvSpPr/>
          <p:nvPr/>
        </p:nvSpPr>
        <p:spPr>
          <a:xfrm>
            <a:off x="658440" y="1965960"/>
            <a:ext cx="3245760" cy="3520080"/>
          </a:xfrm>
          <a:prstGeom prst="roundRect">
            <a:avLst>
              <a:gd name="adj" fmla="val 225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2" name="Image 1" descr="/mnt/data/exposed_lunar_lander_landing_gear.png"/>
          <p:cNvPicPr/>
          <p:nvPr/>
        </p:nvPicPr>
        <p:blipFill>
          <a:blip r:embed="rId3"/>
          <a:srcRect l="9998" t="8001" r="-20419" b="8001"/>
          <a:stretch/>
        </p:blipFill>
        <p:spPr>
          <a:xfrm>
            <a:off x="786240" y="2103120"/>
            <a:ext cx="2989800" cy="127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3" name="Text 8"/>
          <p:cNvSpPr/>
          <p:nvPr/>
        </p:nvSpPr>
        <p:spPr>
          <a:xfrm>
            <a:off x="859680" y="3611880"/>
            <a:ext cx="1371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Lever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859680" y="3931920"/>
            <a:ext cx="24228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Access hatch handle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859680" y="4316040"/>
            <a:ext cx="269712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effort arm / resistance arm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0.48 m / 0.12 m = 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11"/>
          <p:cNvSpPr/>
          <p:nvPr/>
        </p:nvSpPr>
        <p:spPr>
          <a:xfrm>
            <a:off x="4279320" y="1965960"/>
            <a:ext cx="3245760" cy="3520080"/>
          </a:xfrm>
          <a:prstGeom prst="roundRect">
            <a:avLst>
              <a:gd name="adj" fmla="val 225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7" name="Image 2" descr="/mnt/data/spacecraft_cargo_bay_hoist_above_earth.png"/>
          <p:cNvPicPr/>
          <p:nvPr/>
        </p:nvPicPr>
        <p:blipFill>
          <a:blip r:embed="rId4"/>
          <a:srcRect l="9998" t="8001" r="-20419" b="8001"/>
          <a:stretch/>
        </p:blipFill>
        <p:spPr>
          <a:xfrm>
            <a:off x="4407480" y="2103120"/>
            <a:ext cx="2989800" cy="127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8" name="Text 12"/>
          <p:cNvSpPr/>
          <p:nvPr/>
        </p:nvSpPr>
        <p:spPr>
          <a:xfrm>
            <a:off x="4480560" y="3611880"/>
            <a:ext cx="1371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Pulley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13"/>
          <p:cNvSpPr/>
          <p:nvPr/>
        </p:nvSpPr>
        <p:spPr>
          <a:xfrm>
            <a:off x="4480560" y="3931920"/>
            <a:ext cx="24228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Instrument hoist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14"/>
          <p:cNvSpPr/>
          <p:nvPr/>
        </p:nvSpPr>
        <p:spPr>
          <a:xfrm>
            <a:off x="4480560" y="4316040"/>
            <a:ext cx="269712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supporting rope segments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15"/>
          <p:cNvSpPr/>
          <p:nvPr/>
        </p:nvSpPr>
        <p:spPr>
          <a:xfrm>
            <a:off x="7900560" y="1965960"/>
            <a:ext cx="3245760" cy="3520080"/>
          </a:xfrm>
          <a:prstGeom prst="roundRect">
            <a:avLst>
              <a:gd name="adj" fmla="val 225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2" name="Image 3" descr="/mnt/data/lunar_rover_wheel_assembly_close_up.png"/>
          <p:cNvPicPr/>
          <p:nvPr/>
        </p:nvPicPr>
        <p:blipFill>
          <a:blip r:embed="rId5"/>
          <a:srcRect l="9998" t="8001" r="-20419" b="8001"/>
          <a:stretch/>
        </p:blipFill>
        <p:spPr>
          <a:xfrm>
            <a:off x="8028360" y="2103120"/>
            <a:ext cx="2989800" cy="127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3" name="Text 16"/>
          <p:cNvSpPr/>
          <p:nvPr/>
        </p:nvSpPr>
        <p:spPr>
          <a:xfrm>
            <a:off x="8101440" y="3611880"/>
            <a:ext cx="1371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Wheel &amp; axle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17"/>
          <p:cNvSpPr/>
          <p:nvPr/>
        </p:nvSpPr>
        <p:spPr>
          <a:xfrm>
            <a:off x="8101440" y="3931920"/>
            <a:ext cx="24228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Rover drive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18"/>
          <p:cNvSpPr/>
          <p:nvPr/>
        </p:nvSpPr>
        <p:spPr>
          <a:xfrm>
            <a:off x="8101440" y="4316040"/>
            <a:ext cx="269712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wheel radius / axle radius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0.18 m / 0.03 m = 6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BF2F5364-CB76-25CE-1847-3CF81D5E1887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D: More IMA Examples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09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5"/>
          <p:cNvSpPr/>
          <p:nvPr/>
        </p:nvSpPr>
        <p:spPr>
          <a:xfrm>
            <a:off x="502920" y="960120"/>
            <a:ext cx="566892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6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Distance tradeoffs show up in different ways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6"/>
          <p:cNvSpPr/>
          <p:nvPr/>
        </p:nvSpPr>
        <p:spPr>
          <a:xfrm>
            <a:off x="530280" y="1417320"/>
            <a:ext cx="53031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Look carefully at which dimensions belong in the ratio.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Shape 7"/>
          <p:cNvSpPr/>
          <p:nvPr/>
        </p:nvSpPr>
        <p:spPr>
          <a:xfrm>
            <a:off x="658440" y="1965960"/>
            <a:ext cx="3245760" cy="3520080"/>
          </a:xfrm>
          <a:prstGeom prst="roundRect">
            <a:avLst>
              <a:gd name="adj" fmla="val 225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5" name="Image 1" descr="/mnt/data/satellite_solar_panel_deployment_mechanism.png"/>
          <p:cNvPicPr/>
          <p:nvPr/>
        </p:nvPicPr>
        <p:blipFill>
          <a:blip r:embed="rId3"/>
          <a:srcRect l="21997" t="5001" r="-40302" b="5001"/>
          <a:stretch/>
        </p:blipFill>
        <p:spPr>
          <a:xfrm>
            <a:off x="786240" y="2103120"/>
            <a:ext cx="2989800" cy="127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6" name="Text 8"/>
          <p:cNvSpPr/>
          <p:nvPr/>
        </p:nvSpPr>
        <p:spPr>
          <a:xfrm>
            <a:off x="859680" y="3611880"/>
            <a:ext cx="22856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Inclined plane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9"/>
          <p:cNvSpPr/>
          <p:nvPr/>
        </p:nvSpPr>
        <p:spPr>
          <a:xfrm>
            <a:off x="859680" y="3931920"/>
            <a:ext cx="24228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Payload ramp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10"/>
          <p:cNvSpPr/>
          <p:nvPr/>
        </p:nvSpPr>
        <p:spPr>
          <a:xfrm>
            <a:off x="859680" y="4316040"/>
            <a:ext cx="27428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ramp length / height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2.40 m / 0.60 m = 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11"/>
          <p:cNvSpPr/>
          <p:nvPr/>
        </p:nvSpPr>
        <p:spPr>
          <a:xfrm>
            <a:off x="4279320" y="1965960"/>
            <a:ext cx="3245760" cy="3520080"/>
          </a:xfrm>
          <a:prstGeom prst="roundRect">
            <a:avLst>
              <a:gd name="adj" fmla="val 225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0" name="Image 2" descr="/mnt/data/spacecraft_separation_mechanism_in_orbit.png"/>
          <p:cNvPicPr/>
          <p:nvPr/>
        </p:nvPicPr>
        <p:blipFill>
          <a:blip r:embed="rId4"/>
          <a:srcRect l="9998" t="5001" r="-28304" b="5001"/>
          <a:stretch/>
        </p:blipFill>
        <p:spPr>
          <a:xfrm>
            <a:off x="4407480" y="2103120"/>
            <a:ext cx="2989800" cy="127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1" name="Text 12"/>
          <p:cNvSpPr/>
          <p:nvPr/>
        </p:nvSpPr>
        <p:spPr>
          <a:xfrm>
            <a:off x="4480560" y="3611880"/>
            <a:ext cx="22856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Wedge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3"/>
          <p:cNvSpPr/>
          <p:nvPr/>
        </p:nvSpPr>
        <p:spPr>
          <a:xfrm>
            <a:off x="4480560" y="3931920"/>
            <a:ext cx="24228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Separation tool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4"/>
          <p:cNvSpPr/>
          <p:nvPr/>
        </p:nvSpPr>
        <p:spPr>
          <a:xfrm>
            <a:off x="4480560" y="4316040"/>
            <a:ext cx="27428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wedge length / thickness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80 mm / 20 mm = 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15"/>
          <p:cNvSpPr/>
          <p:nvPr/>
        </p:nvSpPr>
        <p:spPr>
          <a:xfrm>
            <a:off x="7900560" y="1965960"/>
            <a:ext cx="3245760" cy="3520080"/>
          </a:xfrm>
          <a:prstGeom prst="roundRect">
            <a:avLst>
              <a:gd name="adj" fmla="val 2254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5" name="Image 3" descr="/mnt/data/satellite_solar_panel_deployment_mechanism.png"/>
          <p:cNvPicPr/>
          <p:nvPr/>
        </p:nvPicPr>
        <p:blipFill>
          <a:blip r:embed="rId3"/>
          <a:srcRect l="9998" t="5001" r="-28304" b="5001"/>
          <a:stretch/>
        </p:blipFill>
        <p:spPr>
          <a:xfrm>
            <a:off x="8028360" y="2103120"/>
            <a:ext cx="2989800" cy="127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6" name="Text 16"/>
          <p:cNvSpPr/>
          <p:nvPr/>
        </p:nvSpPr>
        <p:spPr>
          <a:xfrm>
            <a:off x="8101440" y="3611880"/>
            <a:ext cx="22856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Screw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17"/>
          <p:cNvSpPr/>
          <p:nvPr/>
        </p:nvSpPr>
        <p:spPr>
          <a:xfrm>
            <a:off x="8101440" y="3931920"/>
            <a:ext cx="24228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Precision actuator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8"/>
          <p:cNvSpPr/>
          <p:nvPr/>
        </p:nvSpPr>
        <p:spPr>
          <a:xfrm>
            <a:off x="8101440" y="4316040"/>
            <a:ext cx="274284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2πr / lead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IMA = 2π(40 mm) / 2.0 mm ≈ 126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02AB1228-56D9-E1AA-5850-ABB05F42619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E: Input, Output, and Tradeoffs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10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5"/>
          <p:cNvSpPr/>
          <p:nvPr/>
        </p:nvSpPr>
        <p:spPr>
          <a:xfrm>
            <a:off x="502920" y="960120"/>
            <a:ext cx="48459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Describe what changes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6"/>
          <p:cNvSpPr/>
          <p:nvPr/>
        </p:nvSpPr>
        <p:spPr>
          <a:xfrm>
            <a:off x="530280" y="1417320"/>
            <a:ext cx="56689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Your worksheet responses should connect motion to a mission need.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7" name="Image 1" descr="/mnt/data/spacecraft_cargo_bay_hoist_above_earth.png"/>
          <p:cNvPicPr/>
          <p:nvPr/>
        </p:nvPicPr>
        <p:blipFill>
          <a:blip r:embed="rId3"/>
          <a:srcRect l="8000" t="3000" r="22865" b="7001"/>
          <a:stretch/>
        </p:blipFill>
        <p:spPr>
          <a:xfrm>
            <a:off x="685800" y="1874520"/>
            <a:ext cx="4617360" cy="3382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8" name="Shape 7"/>
          <p:cNvSpPr/>
          <p:nvPr/>
        </p:nvSpPr>
        <p:spPr>
          <a:xfrm>
            <a:off x="5715000" y="1874520"/>
            <a:ext cx="5440320" cy="3382920"/>
          </a:xfrm>
          <a:prstGeom prst="roundRect">
            <a:avLst>
              <a:gd name="adj" fmla="val 2162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8"/>
          <p:cNvSpPr/>
          <p:nvPr/>
        </p:nvSpPr>
        <p:spPr>
          <a:xfrm>
            <a:off x="6080760" y="2194560"/>
            <a:ext cx="1096920" cy="347040"/>
          </a:xfrm>
          <a:prstGeom prst="roundRect">
            <a:avLst>
              <a:gd name="adj" fmla="val 21053"/>
            </a:avLst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9"/>
          <p:cNvSpPr/>
          <p:nvPr/>
        </p:nvSpPr>
        <p:spPr>
          <a:xfrm>
            <a:off x="6080760" y="2281320"/>
            <a:ext cx="1096920" cy="12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850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Input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10"/>
          <p:cNvSpPr/>
          <p:nvPr/>
        </p:nvSpPr>
        <p:spPr>
          <a:xfrm>
            <a:off x="7360920" y="2221920"/>
            <a:ext cx="329148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6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What force or motion enters the mechanism?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Shape 11"/>
          <p:cNvSpPr/>
          <p:nvPr/>
        </p:nvSpPr>
        <p:spPr>
          <a:xfrm>
            <a:off x="6080760" y="3127320"/>
            <a:ext cx="1096920" cy="347040"/>
          </a:xfrm>
          <a:prstGeom prst="roundRect">
            <a:avLst>
              <a:gd name="adj" fmla="val 21053"/>
            </a:avLst>
          </a:prstGeom>
          <a:solidFill>
            <a:srgbClr val="1FA694"/>
          </a:solidFill>
          <a:ln w="12700">
            <a:solidFill>
              <a:srgbClr val="1FA694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12"/>
          <p:cNvSpPr/>
          <p:nvPr/>
        </p:nvSpPr>
        <p:spPr>
          <a:xfrm>
            <a:off x="6080760" y="3214080"/>
            <a:ext cx="1096920" cy="12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850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Output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3"/>
          <p:cNvSpPr/>
          <p:nvPr/>
        </p:nvSpPr>
        <p:spPr>
          <a:xfrm>
            <a:off x="7360920" y="3154680"/>
            <a:ext cx="329148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5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What useful force or motion leaves the mechanism?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Shape 14"/>
          <p:cNvSpPr/>
          <p:nvPr/>
        </p:nvSpPr>
        <p:spPr>
          <a:xfrm>
            <a:off x="6080760" y="4060080"/>
            <a:ext cx="1096920" cy="347040"/>
          </a:xfrm>
          <a:prstGeom prst="roundRect">
            <a:avLst>
              <a:gd name="adj" fmla="val 21053"/>
            </a:avLst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15"/>
          <p:cNvSpPr/>
          <p:nvPr/>
        </p:nvSpPr>
        <p:spPr>
          <a:xfrm>
            <a:off x="6080760" y="4146840"/>
            <a:ext cx="1096920" cy="12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850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Tradeoff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16"/>
          <p:cNvSpPr/>
          <p:nvPr/>
        </p:nvSpPr>
        <p:spPr>
          <a:xfrm>
            <a:off x="7360920" y="4087440"/>
            <a:ext cx="329148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What is gained, and what is sacrificed?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Shape 17"/>
          <p:cNvSpPr/>
          <p:nvPr/>
        </p:nvSpPr>
        <p:spPr>
          <a:xfrm>
            <a:off x="6035040" y="4526280"/>
            <a:ext cx="4663080" cy="639720"/>
          </a:xfrm>
          <a:prstGeom prst="roundRect">
            <a:avLst>
              <a:gd name="adj" fmla="val 11429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18"/>
          <p:cNvSpPr/>
          <p:nvPr/>
        </p:nvSpPr>
        <p:spPr>
          <a:xfrm>
            <a:off x="6199560" y="4736520"/>
            <a:ext cx="6580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Key idea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19"/>
          <p:cNvSpPr/>
          <p:nvPr/>
        </p:nvSpPr>
        <p:spPr>
          <a:xfrm>
            <a:off x="7022520" y="4672440"/>
            <a:ext cx="347436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Use words like force, torque, speed, distance, direction, linear motion, or rotation.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4045F226-1BAE-6261-502D-94ED062E92B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F: Mission Need Matching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11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 5"/>
          <p:cNvSpPr/>
          <p:nvPr/>
        </p:nvSpPr>
        <p:spPr>
          <a:xfrm>
            <a:off x="502920" y="960120"/>
            <a:ext cx="54860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Choose the best starting mechanism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6"/>
          <p:cNvSpPr/>
          <p:nvPr/>
        </p:nvSpPr>
        <p:spPr>
          <a:xfrm>
            <a:off x="530280" y="1417320"/>
            <a:ext cx="4754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Justify the match by naming the tradeoff.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Shape 7"/>
          <p:cNvSpPr/>
          <p:nvPr/>
        </p:nvSpPr>
        <p:spPr>
          <a:xfrm>
            <a:off x="777240" y="2057400"/>
            <a:ext cx="4891680" cy="1481040"/>
          </a:xfrm>
          <a:prstGeom prst="roundRect">
            <a:avLst>
              <a:gd name="adj" fmla="val 4938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Shape 8"/>
          <p:cNvSpPr/>
          <p:nvPr/>
        </p:nvSpPr>
        <p:spPr>
          <a:xfrm>
            <a:off x="1005840" y="2313360"/>
            <a:ext cx="456840" cy="456840"/>
          </a:xfrm>
          <a:prstGeom prst="roundRect">
            <a:avLst>
              <a:gd name="adj" fmla="val 16000"/>
            </a:avLst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9"/>
          <p:cNvSpPr/>
          <p:nvPr/>
        </p:nvSpPr>
        <p:spPr>
          <a:xfrm>
            <a:off x="1005840" y="2404800"/>
            <a:ext cx="45684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6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0"/>
          <p:cNvSpPr/>
          <p:nvPr/>
        </p:nvSpPr>
        <p:spPr>
          <a:xfrm>
            <a:off x="1645920" y="2267640"/>
            <a:ext cx="36115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Move a heavy package into a test stand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11"/>
          <p:cNvSpPr/>
          <p:nvPr/>
        </p:nvSpPr>
        <p:spPr>
          <a:xfrm>
            <a:off x="1645920" y="272484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Limited input force → inclined plane or pulley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 12"/>
          <p:cNvSpPr/>
          <p:nvPr/>
        </p:nvSpPr>
        <p:spPr>
          <a:xfrm>
            <a:off x="1645920" y="3090600"/>
            <a:ext cx="201132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Explain why it fits.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Shape 13"/>
          <p:cNvSpPr/>
          <p:nvPr/>
        </p:nvSpPr>
        <p:spPr>
          <a:xfrm>
            <a:off x="6263640" y="2057400"/>
            <a:ext cx="4891680" cy="1481040"/>
          </a:xfrm>
          <a:prstGeom prst="roundRect">
            <a:avLst>
              <a:gd name="adj" fmla="val 4938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Shape 14"/>
          <p:cNvSpPr/>
          <p:nvPr/>
        </p:nvSpPr>
        <p:spPr>
          <a:xfrm>
            <a:off x="6492240" y="2313360"/>
            <a:ext cx="456840" cy="456840"/>
          </a:xfrm>
          <a:prstGeom prst="roundRect">
            <a:avLst>
              <a:gd name="adj" fmla="val 16000"/>
            </a:avLst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15"/>
          <p:cNvSpPr/>
          <p:nvPr/>
        </p:nvSpPr>
        <p:spPr>
          <a:xfrm>
            <a:off x="6492240" y="2404800"/>
            <a:ext cx="45684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6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B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6"/>
          <p:cNvSpPr/>
          <p:nvPr/>
        </p:nvSpPr>
        <p:spPr>
          <a:xfrm>
            <a:off x="7132320" y="2267640"/>
            <a:ext cx="36115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Extend a landing support slowly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17"/>
          <p:cNvSpPr/>
          <p:nvPr/>
        </p:nvSpPr>
        <p:spPr>
          <a:xfrm>
            <a:off x="7132320" y="272484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Precision + high force → screw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18"/>
          <p:cNvSpPr/>
          <p:nvPr/>
        </p:nvSpPr>
        <p:spPr>
          <a:xfrm>
            <a:off x="7132320" y="3090600"/>
            <a:ext cx="201132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Explain why it fits.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Shape 19"/>
          <p:cNvSpPr/>
          <p:nvPr/>
        </p:nvSpPr>
        <p:spPr>
          <a:xfrm>
            <a:off x="777240" y="4069080"/>
            <a:ext cx="4891680" cy="1481040"/>
          </a:xfrm>
          <a:prstGeom prst="roundRect">
            <a:avLst>
              <a:gd name="adj" fmla="val 4938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20"/>
          <p:cNvSpPr/>
          <p:nvPr/>
        </p:nvSpPr>
        <p:spPr>
          <a:xfrm>
            <a:off x="1005840" y="4325040"/>
            <a:ext cx="456840" cy="456840"/>
          </a:xfrm>
          <a:prstGeom prst="roundRect">
            <a:avLst>
              <a:gd name="adj" fmla="val 16000"/>
            </a:avLst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1"/>
          <p:cNvSpPr/>
          <p:nvPr/>
        </p:nvSpPr>
        <p:spPr>
          <a:xfrm>
            <a:off x="1005840" y="4416480"/>
            <a:ext cx="45684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6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C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2"/>
          <p:cNvSpPr/>
          <p:nvPr/>
        </p:nvSpPr>
        <p:spPr>
          <a:xfrm>
            <a:off x="1645920" y="4279320"/>
            <a:ext cx="36115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Drive a rover over rough terrain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3"/>
          <p:cNvSpPr/>
          <p:nvPr/>
        </p:nvSpPr>
        <p:spPr>
          <a:xfrm>
            <a:off x="1645920" y="473652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Torque at ground → wheel &amp; axle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24"/>
          <p:cNvSpPr/>
          <p:nvPr/>
        </p:nvSpPr>
        <p:spPr>
          <a:xfrm>
            <a:off x="1645920" y="5102280"/>
            <a:ext cx="201132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Explain why it fits.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25"/>
          <p:cNvSpPr/>
          <p:nvPr/>
        </p:nvSpPr>
        <p:spPr>
          <a:xfrm>
            <a:off x="6263640" y="4069080"/>
            <a:ext cx="4891680" cy="1481040"/>
          </a:xfrm>
          <a:prstGeom prst="roundRect">
            <a:avLst>
              <a:gd name="adj" fmla="val 4938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26"/>
          <p:cNvSpPr/>
          <p:nvPr/>
        </p:nvSpPr>
        <p:spPr>
          <a:xfrm>
            <a:off x="6492240" y="4325040"/>
            <a:ext cx="456840" cy="456840"/>
          </a:xfrm>
          <a:prstGeom prst="roundRect">
            <a:avLst>
              <a:gd name="adj" fmla="val 16000"/>
            </a:avLst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27"/>
          <p:cNvSpPr/>
          <p:nvPr/>
        </p:nvSpPr>
        <p:spPr>
          <a:xfrm>
            <a:off x="6492240" y="4416480"/>
            <a:ext cx="45684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6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28"/>
          <p:cNvSpPr/>
          <p:nvPr/>
        </p:nvSpPr>
        <p:spPr>
          <a:xfrm>
            <a:off x="7132320" y="4279320"/>
            <a:ext cx="36115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Change cable direction around structure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29"/>
          <p:cNvSpPr/>
          <p:nvPr/>
        </p:nvSpPr>
        <p:spPr>
          <a:xfrm>
            <a:off x="7132320" y="473652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Route force safely → pulley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30"/>
          <p:cNvSpPr/>
          <p:nvPr/>
        </p:nvSpPr>
        <p:spPr>
          <a:xfrm>
            <a:off x="7132320" y="5102280"/>
            <a:ext cx="201132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Explain why it fits.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FA630910-961B-C9C6-7577-6D795D67C63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G: Recommendation Evidence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12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5"/>
          <p:cNvSpPr/>
          <p:nvPr/>
        </p:nvSpPr>
        <p:spPr>
          <a:xfrm>
            <a:off x="502920" y="932760"/>
            <a:ext cx="53031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6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Recommend a mechanism using evidence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6"/>
          <p:cNvSpPr/>
          <p:nvPr/>
        </p:nvSpPr>
        <p:spPr>
          <a:xfrm>
            <a:off x="530280" y="1389960"/>
            <a:ext cx="60346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Your final response combines identification, IMA, and engineering reasoning.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Shape 7"/>
          <p:cNvSpPr/>
          <p:nvPr/>
        </p:nvSpPr>
        <p:spPr>
          <a:xfrm>
            <a:off x="685800" y="1920240"/>
            <a:ext cx="4845960" cy="3428640"/>
          </a:xfrm>
          <a:prstGeom prst="roundRect">
            <a:avLst>
              <a:gd name="adj" fmla="val 2133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8"/>
          <p:cNvSpPr/>
          <p:nvPr/>
        </p:nvSpPr>
        <p:spPr>
          <a:xfrm>
            <a:off x="960120" y="2194560"/>
            <a:ext cx="182844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Mission scenario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9"/>
          <p:cNvSpPr/>
          <p:nvPr/>
        </p:nvSpPr>
        <p:spPr>
          <a:xfrm>
            <a:off x="960120" y="2606040"/>
            <a:ext cx="4068720" cy="1051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A lunar rover must lift a sealed 12 kg sample container 0.30 m into protected storage. The mechanism must be compact, predictable, and avoid sudden motion.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0"/>
          <p:cNvSpPr/>
          <p:nvPr/>
        </p:nvSpPr>
        <p:spPr>
          <a:xfrm>
            <a:off x="960120" y="4096440"/>
            <a:ext cx="22856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Your evidence should include: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11"/>
          <p:cNvSpPr/>
          <p:nvPr/>
        </p:nvSpPr>
        <p:spPr>
          <a:xfrm>
            <a:off x="960120" y="4434840"/>
            <a:ext cx="3885840" cy="74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• recommended simple machine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• input and desired output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• one IMA calculation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• one tradeoff or test needed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6" name="Image 1" descr="/mnt/data/lunar_rover_collecting_rock_samples.png"/>
          <p:cNvPicPr/>
          <p:nvPr/>
        </p:nvPicPr>
        <p:blipFill>
          <a:blip r:embed="rId3"/>
          <a:srcRect l="5000" t="2000" r="16988" b="6001"/>
          <a:stretch/>
        </p:blipFill>
        <p:spPr>
          <a:xfrm>
            <a:off x="5989320" y="1920240"/>
            <a:ext cx="5166000" cy="342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F95800EE-2371-6DE3-11C7-BA4C3C0A1AD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1"/>
          <p:cNvSpPr/>
          <p:nvPr/>
        </p:nvSpPr>
        <p:spPr>
          <a:xfrm>
            <a:off x="502920" y="292680"/>
            <a:ext cx="3657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C230"/>
                </a:solidFill>
                <a:effectLst/>
                <a:uFillTx/>
                <a:latin typeface="Aptos"/>
                <a:ea typeface="Aptos"/>
              </a:rPr>
              <a:t>Part H: Exit Check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Shape 2"/>
          <p:cNvSpPr/>
          <p:nvPr/>
        </p:nvSpPr>
        <p:spPr>
          <a:xfrm>
            <a:off x="502920" y="576000"/>
            <a:ext cx="11064240" cy="360"/>
          </a:xfrm>
          <a:prstGeom prst="line">
            <a:avLst/>
          </a:prstGeom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3"/>
          <p:cNvSpPr/>
          <p:nvPr/>
        </p:nvSpPr>
        <p:spPr>
          <a:xfrm>
            <a:off x="502920" y="6464880"/>
            <a:ext cx="36572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LockwoodSTEM  |  Principles of Engineering  |  Unit 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 4"/>
          <p:cNvSpPr/>
          <p:nvPr/>
        </p:nvSpPr>
        <p:spPr>
          <a:xfrm>
            <a:off x="11750040" y="6464880"/>
            <a:ext cx="2556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13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5"/>
          <p:cNvSpPr/>
          <p:nvPr/>
        </p:nvSpPr>
        <p:spPr>
          <a:xfrm>
            <a:off x="502920" y="960120"/>
            <a:ext cx="45716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D2B52"/>
                </a:solidFill>
                <a:effectLst/>
                <a:uFillTx/>
                <a:latin typeface="Aptos Display"/>
                <a:ea typeface="Aptos Display"/>
              </a:rPr>
              <a:t>Before you submit today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6"/>
          <p:cNvSpPr/>
          <p:nvPr/>
        </p:nvSpPr>
        <p:spPr>
          <a:xfrm>
            <a:off x="530280" y="1417320"/>
            <a:ext cx="46630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C718A"/>
                </a:solidFill>
                <a:effectLst/>
                <a:uFillTx/>
                <a:latin typeface="Aptos"/>
                <a:ea typeface="Aptos"/>
              </a:rPr>
              <a:t>Use this checklist to verify your worksheet is complete.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Shape 7"/>
          <p:cNvSpPr/>
          <p:nvPr/>
        </p:nvSpPr>
        <p:spPr>
          <a:xfrm>
            <a:off x="777240" y="1938600"/>
            <a:ext cx="4891680" cy="3885840"/>
          </a:xfrm>
          <a:prstGeom prst="roundRect">
            <a:avLst>
              <a:gd name="adj" fmla="val 1882"/>
            </a:avLst>
          </a:prstGeom>
          <a:solidFill>
            <a:srgbClr val="F8FAFC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8"/>
          <p:cNvSpPr/>
          <p:nvPr/>
        </p:nvSpPr>
        <p:spPr>
          <a:xfrm>
            <a:off x="1078920" y="2240280"/>
            <a:ext cx="18284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Exit check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 9"/>
          <p:cNvSpPr/>
          <p:nvPr/>
        </p:nvSpPr>
        <p:spPr>
          <a:xfrm>
            <a:off x="1078920" y="2880360"/>
            <a:ext cx="397728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1. Define ideal mechanical advantage.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2. Name the best simple machine for precise linear motion.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3. Explain why higher IMA usually requires a tradeoff.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Shape 10"/>
          <p:cNvSpPr/>
          <p:nvPr/>
        </p:nvSpPr>
        <p:spPr>
          <a:xfrm>
            <a:off x="6172200" y="1938600"/>
            <a:ext cx="4525920" cy="3885840"/>
          </a:xfrm>
          <a:prstGeom prst="roundRect">
            <a:avLst>
              <a:gd name="adj" fmla="val 1882"/>
            </a:avLst>
          </a:prstGeom>
          <a:solidFill>
            <a:srgbClr val="EEF4FB"/>
          </a:solidFill>
          <a:ln w="12700">
            <a:solidFill>
              <a:srgbClr val="C9D6E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11"/>
          <p:cNvSpPr/>
          <p:nvPr/>
        </p:nvSpPr>
        <p:spPr>
          <a:xfrm>
            <a:off x="6492240" y="2240280"/>
            <a:ext cx="13712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D2B52"/>
                </a:solidFill>
                <a:effectLst/>
                <a:uFillTx/>
                <a:latin typeface="Aptos"/>
                <a:ea typeface="Aptos"/>
              </a:rPr>
              <a:t>Turn in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12"/>
          <p:cNvSpPr/>
          <p:nvPr/>
        </p:nvSpPr>
        <p:spPr>
          <a:xfrm>
            <a:off x="6492240" y="2880360"/>
            <a:ext cx="338292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 dirty="0">
                <a:solidFill>
                  <a:srgbClr val="11294A"/>
                </a:solidFill>
                <a:effectLst/>
                <a:uFillTx/>
                <a:latin typeface="Aptos"/>
                <a:ea typeface="Aptos"/>
              </a:rPr>
              <a:t>Completed 1.2 Worksheet Added To ENB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 0" descr="/mnt/data/LockwoodSTEM_Correct_Logo_Navy.png">
            <a:extLst>
              <a:ext uri="{FF2B5EF4-FFF2-40B4-BE49-F238E27FC236}">
                <a16:creationId xmlns:a16="http://schemas.microsoft.com/office/drawing/2014/main" id="{61DD3E80-81AC-941C-C87C-DBFB11E9668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085760" y="127829"/>
            <a:ext cx="1782720" cy="438811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953</Words>
  <Application>Microsoft Office PowerPoint</Application>
  <PresentationFormat>Widescreen</PresentationFormat>
  <Paragraphs>194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LockwoodSTEM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Jonathan Lockwood</cp:lastModifiedBy>
  <cp:revision>1</cp:revision>
  <dcterms:modified xsi:type="dcterms:W3CDTF">2026-09-04T02:22:25Z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2026-09-04T01:42:32Z</dcterms:created>
  <dc:creator>LockwoodSTEM</dc:creator>
  <dc:description/>
  <dc:language>en-US</dc:language>
  <cp:lastModifiedBy>LockwoodSTEM</cp:lastModifiedBy>
  <dcterms:modified xsi:type="dcterms:W3CDTF">2026-09-04T01:42:32Z</dcterms:modified>
  <cp:revision>1</cp:revision>
  <dc:subject>POE Lesson 1.2 Simple Machines in Aerospace Systems</dc:subject>
  <dc:title>POE 1.2 Simple Machines in Aerospace Systems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13</vt:r8>
  </property>
  <property fmtid="{D5CDD505-2E9C-101B-9397-08002B2CF9AE}" pid="3" name="PresentationFormat">
    <vt:lpwstr>On-screen Show (16:9)</vt:lpwstr>
  </property>
  <property fmtid="{D5CDD505-2E9C-101B-9397-08002B2CF9AE}" pid="4" name="Slides">
    <vt:r8>13</vt:r8>
  </property>
</Properties>
</file>