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93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telling students that Unit 1 is about mechanisms as mission-critical engineering systems, not just parts that move. Students will use the worksheet throughout the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turn to the worksheet and fill in the focus question before starting the mission brief.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students they will use this worksheet during the presentation, discussion, and exit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after students read. Ask: Which words describe what the system must do? Which words describe constraints or priorities?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complete Part B. Emphasize that a need statement defines the problem, not the chosen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rank priorities individually first, then compare with a partner. There is no single correct ranking as long as reasoning is mission-based.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mechanism thinking vocabulary before students complete prior-knowledge inventory and mechanism snapshots.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Move quickly through the four snapshots. Students should describe inputs/outputs in simple words, not formal equations.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use Part F to compare snapshots: which changes direction/type of motion, and which trades speed for torque or force?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should not write answers yet; they should write questions that Unit 1 will help them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students to use a complete thought. It is okay if their claim changes after Unit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or have students upload the completed worksheet. Preview next lesson: simple machines in aerospace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64592" y="0"/>
            <a:ext cx="5394960" cy="6858000"/>
          </a:xfrm>
          <a:prstGeom prst="rect">
            <a:avLst/>
          </a:prstGeom>
          <a:solidFill>
            <a:srgbClr val="0B2341"/>
          </a:solidFill>
          <a:ln w="12700">
            <a:solidFill>
              <a:srgbClr val="0B234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data/lockwoodstem_logo_white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603504"/>
            <a:ext cx="1965960" cy="51206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3232" y="1508760"/>
            <a:ext cx="1051560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13232" y="1591056"/>
            <a:ext cx="10515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POE 1.1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704088" y="2029968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Unit Launch: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Mechanisms for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</a:rPr>
              <a:t>Space Missions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13232" y="4078224"/>
            <a:ext cx="42245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DDE8F5"/>
                </a:solidFill>
              </a:rPr>
              <a:t>How do mechanisms support aerospace missions by changing force, motion, energy, or power?</a:t>
            </a:r>
            <a:endParaRPr lang="en-US" sz="1520" dirty="0"/>
          </a:p>
        </p:txBody>
      </p:sp>
      <p:sp>
        <p:nvSpPr>
          <p:cNvPr id="9" name="Shape 6"/>
          <p:cNvSpPr/>
          <p:nvPr/>
        </p:nvSpPr>
        <p:spPr>
          <a:xfrm>
            <a:off x="713232" y="5074920"/>
            <a:ext cx="4389120" cy="786384"/>
          </a:xfrm>
          <a:prstGeom prst="roundRect">
            <a:avLst>
              <a:gd name="adj" fmla="val 9302"/>
            </a:avLst>
          </a:prstGeom>
          <a:solidFill>
            <a:srgbClr val="15385F"/>
          </a:solidFill>
          <a:ln w="11430">
            <a:solidFill>
              <a:srgbClr val="1538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32688" y="5303520"/>
            <a:ext cx="13258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2C94C"/>
                </a:solidFill>
              </a:rPr>
              <a:t>Student deliverable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932688" y="5532120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POE 1.1 Unit Launch Worksheet</a:t>
            </a:r>
            <a:endParaRPr lang="en-US" sz="1600" dirty="0"/>
          </a:p>
        </p:txBody>
      </p:sp>
      <p:pic>
        <p:nvPicPr>
          <p:cNvPr id="12" name="Image 1" descr="/mnt/data/a_wide_cinematic_photorealistic_sci_fi_lunar_sur_batch_1.png"/>
          <p:cNvPicPr>
            <a:picLocks noChangeAspect="1"/>
          </p:cNvPicPr>
          <p:nvPr/>
        </p:nvPicPr>
        <p:blipFill>
          <a:blip r:embed="rId4"/>
          <a:srcRect l="15000" r="28450"/>
          <a:stretch/>
        </p:blipFill>
        <p:spPr>
          <a:xfrm>
            <a:off x="5806440" y="566928"/>
            <a:ext cx="5742432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Lesson Mission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02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Today’s mission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Launch Unit 1 by thinking like aerospace mechanism engineers.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94360" y="1874520"/>
            <a:ext cx="4892040" cy="3246120"/>
          </a:xfrm>
          <a:prstGeom prst="roundRect">
            <a:avLst>
              <a:gd name="adj" fmla="val 2254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60120" y="2331720"/>
            <a:ext cx="4251960" cy="1691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0233F"/>
                </a:solidFill>
              </a:rPr>
              <a:t>Read and annotate the rover mission scenario.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0233F"/>
                </a:solidFill>
              </a:rPr>
              <a:t>Define the system need before choosing a mechanism.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0233F"/>
                </a:solidFill>
              </a:rPr>
              <a:t>Rank stakeholder priorities and justify tradeoffs.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0233F"/>
                </a:solidFill>
              </a:rPr>
              <a:t>Predict what makes a mechanism successful.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60120" y="4681728"/>
            <a:ext cx="685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B58100"/>
                </a:solidFill>
              </a:rPr>
              <a:t>Key idea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828800" y="4526280"/>
            <a:ext cx="3246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10233F"/>
                </a:solidFill>
              </a:rPr>
              <a:t>A mechanism is only successful if it changes motion in a way that supports the mission.</a:t>
            </a:r>
            <a:endParaRPr lang="en-US" sz="1280" dirty="0"/>
          </a:p>
        </p:txBody>
      </p:sp>
      <p:pic>
        <p:nvPicPr>
          <p:cNvPr id="14" name="Image 1" descr="/mnt/data/a_close_up_studio_workbench_scene_showing_a_small_batch_2.png"/>
          <p:cNvPicPr>
            <a:picLocks noChangeAspect="1"/>
          </p:cNvPicPr>
          <p:nvPr/>
        </p:nvPicPr>
        <p:blipFill>
          <a:blip r:embed="rId4"/>
          <a:srcRect l="5000" r="29739"/>
          <a:stretch/>
        </p:blipFill>
        <p:spPr>
          <a:xfrm>
            <a:off x="6400800" y="1234440"/>
            <a:ext cx="498348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Worksheet Roadmap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03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Use the worksheet as the lesson guide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Each section captures one piece of your engineering thinking.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58368" y="2057400"/>
            <a:ext cx="2286000" cy="2240280"/>
          </a:xfrm>
          <a:prstGeom prst="roundRect">
            <a:avLst>
              <a:gd name="adj" fmla="val 3265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886968" y="2359152"/>
            <a:ext cx="74980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86968" y="2441448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A–C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886968" y="292608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33F"/>
                </a:solidFill>
              </a:rPr>
              <a:t>Mission need + priorities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3246120" y="2057400"/>
            <a:ext cx="228600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3474720" y="2359152"/>
            <a:ext cx="74980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474720" y="2441448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D–F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3474720" y="292608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33F"/>
                </a:solidFill>
              </a:rPr>
              <a:t>Prior knowledge + snapshots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5833872" y="2057400"/>
            <a:ext cx="2286000" cy="2240280"/>
          </a:xfrm>
          <a:prstGeom prst="roundRect">
            <a:avLst>
              <a:gd name="adj" fmla="val 3265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062472" y="2359152"/>
            <a:ext cx="74980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062472" y="2441448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G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6062472" y="292608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33F"/>
                </a:solidFill>
              </a:rPr>
              <a:t>Questions Unit 1 must answer</a:t>
            </a:r>
            <a:endParaRPr lang="en-US" sz="1900" dirty="0"/>
          </a:p>
        </p:txBody>
      </p:sp>
      <p:sp>
        <p:nvSpPr>
          <p:cNvPr id="22" name="Shape 19"/>
          <p:cNvSpPr/>
          <p:nvPr/>
        </p:nvSpPr>
        <p:spPr>
          <a:xfrm>
            <a:off x="8421624" y="2057400"/>
            <a:ext cx="228600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8650224" y="2359152"/>
            <a:ext cx="74980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8650224" y="2441448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H–I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8650224" y="292608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33F"/>
                </a:solidFill>
              </a:rPr>
              <a:t>Initial claim + exit check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1554480" y="4892040"/>
            <a:ext cx="9052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0233F"/>
                </a:solidFill>
              </a:rPr>
              <a:t>Write as you go. Do not wait until the end.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2011680" y="5394960"/>
            <a:ext cx="8092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657D"/>
                </a:solidFill>
              </a:rPr>
              <a:t>Short answers can be quick. Longer boxes should show complete engineering reasoning.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Mission Brief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04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Lunar sample-handling rover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Read, annotate, and underline what the system must accomplish.</a:t>
            </a:r>
            <a:endParaRPr lang="en-US" sz="1300" dirty="0"/>
          </a:p>
        </p:txBody>
      </p:sp>
      <p:pic>
        <p:nvPicPr>
          <p:cNvPr id="10" name="Image 1" descr="/mnt/data/a_wide_cinematic_photorealistic_sci_fi_lunar_sur_batch_1.png"/>
          <p:cNvPicPr>
            <a:picLocks noChangeAspect="1"/>
          </p:cNvPicPr>
          <p:nvPr/>
        </p:nvPicPr>
        <p:blipFill>
          <a:blip r:embed="rId4"/>
          <a:srcRect l="8000" t="10000" r="37824" b="10000"/>
          <a:stretch/>
        </p:blipFill>
        <p:spPr>
          <a:xfrm>
            <a:off x="658368" y="1700784"/>
            <a:ext cx="4709160" cy="391363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5806440" y="1737360"/>
            <a:ext cx="5440680" cy="2971800"/>
          </a:xfrm>
          <a:prstGeom prst="roundRect">
            <a:avLst>
              <a:gd name="adj" fmla="val 2462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199632" y="2148840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0233F"/>
                </a:solidFill>
              </a:rPr>
              <a:t>A small lunar rover must collect a sealed sample container and move it into protected storage.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199632" y="2980944"/>
            <a:ext cx="4572000" cy="13898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10233F"/>
                </a:solidFill>
              </a:rPr>
              <a:t>Limited electrical power</a:t>
            </a:r>
            <a:endParaRPr lang="en-US" sz="14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10233F"/>
                </a:solidFill>
              </a:rPr>
              <a:t>Strict mass budget</a:t>
            </a:r>
            <a:endParaRPr lang="en-US" sz="14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10233F"/>
                </a:solidFill>
              </a:rPr>
              <a:t>Controlled, reliable motion</a:t>
            </a:r>
            <a:endParaRPr lang="en-US" sz="14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10233F"/>
                </a:solidFill>
              </a:rPr>
              <a:t>Dust and small misalignments</a:t>
            </a:r>
            <a:endParaRPr lang="en-US" sz="14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50" dirty="0">
                <a:solidFill>
                  <a:srgbClr val="10233F"/>
                </a:solidFill>
              </a:rPr>
              <a:t>No sudden motion that damages the sample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5989320" y="5102352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5989320" y="5184648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A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6757416" y="5175504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Mission Brief: read + annotate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Define Before Designing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05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What does the system need to accomplish?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Do not jump straight to gears, arms, or motors.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85800" y="1874520"/>
            <a:ext cx="3657600" cy="3520440"/>
          </a:xfrm>
          <a:prstGeom prst="roundRect">
            <a:avLst>
              <a:gd name="adj" fmla="val 2078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87552" y="222199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33F"/>
                </a:solidFill>
              </a:rPr>
              <a:t>User / operator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87552" y="2615184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Who depends on this system?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987552" y="3127248"/>
            <a:ext cx="2816352" cy="0"/>
          </a:xfrm>
          <a:prstGeom prst="line">
            <a:avLst/>
          </a:prstGeom>
          <a:noFill/>
          <a:ln w="1651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3429000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33F"/>
                </a:solidFill>
              </a:rPr>
              <a:t>Need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987552" y="382219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What must the system do?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987552" y="4334256"/>
            <a:ext cx="2816352" cy="0"/>
          </a:xfrm>
          <a:prstGeom prst="line">
            <a:avLst/>
          </a:prstGeom>
          <a:noFill/>
          <a:ln w="1651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87552" y="4636008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33F"/>
                </a:solidFill>
              </a:rPr>
              <a:t>Why it matters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987552" y="501091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How does it support the mission?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892040" y="1874520"/>
            <a:ext cx="6217920" cy="3520440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303520" y="1975104"/>
            <a:ext cx="43408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i="1" u="sng" dirty="0">
                <a:solidFill>
                  <a:srgbClr val="10233F"/>
                </a:solidFill>
              </a:rPr>
              <a:t>Good system need statement</a:t>
            </a:r>
            <a:endParaRPr lang="en-US" sz="2100" i="1" u="sng" dirty="0"/>
          </a:p>
        </p:txBody>
      </p:sp>
      <p:sp>
        <p:nvSpPr>
          <p:cNvPr id="21" name="Text 18"/>
          <p:cNvSpPr/>
          <p:nvPr/>
        </p:nvSpPr>
        <p:spPr>
          <a:xfrm>
            <a:off x="5349240" y="2880360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0233F"/>
                </a:solidFill>
              </a:rPr>
              <a:t>The rover needs a way to move a sealed sample into protected storage so the mission can preserve the sample without damage, wasted power, or unreliable motion.</a:t>
            </a: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5230368" y="4828032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5230368" y="4910328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B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998464" y="4901184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Define the System Need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Stakeholder Priorities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06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Rank what matters most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Aerospace mechanisms always involve tradeoffs.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85800" y="1664208"/>
            <a:ext cx="5532120" cy="4343400"/>
          </a:xfrm>
          <a:prstGeom prst="roundRect">
            <a:avLst>
              <a:gd name="adj" fmla="val 1684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60120" y="192024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3657D"/>
                </a:solidFill>
              </a:rPr>
              <a:t>Priority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3127248" y="1920240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3657D"/>
                </a:solidFill>
              </a:rPr>
              <a:t>Why it could matter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950976" y="2240280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50976" y="232257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1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1417320" y="2286000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Reliability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127248" y="2286000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Must work when repair is difficult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950976" y="2770632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950976" y="2852928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2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1417320" y="2816352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Low mass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3127248" y="2816352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Every gram competes with payload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950976" y="3300984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950976" y="3383280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3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1417320" y="3346704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Low power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3127248" y="3346704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Energy is limited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950976" y="3831336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F6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950976" y="3913632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4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1417320" y="3877056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Speed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3127248" y="3877056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Mission time matters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950976" y="4361688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F6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950976" y="4443984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5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1417320" y="4407408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Precision</a:t>
            </a:r>
            <a:endParaRPr lang="en-US" sz="1300" dirty="0"/>
          </a:p>
        </p:txBody>
      </p:sp>
      <p:sp>
        <p:nvSpPr>
          <p:cNvPr id="32" name="Text 29"/>
          <p:cNvSpPr/>
          <p:nvPr/>
        </p:nvSpPr>
        <p:spPr>
          <a:xfrm>
            <a:off x="3127248" y="440740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Motion must be controlled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950976" y="4892040"/>
            <a:ext cx="347472" cy="347472"/>
          </a:xfrm>
          <a:prstGeom prst="roundRect">
            <a:avLst>
              <a:gd name="adj" fmla="val 26316"/>
            </a:avLst>
          </a:prstGeom>
          <a:solidFill>
            <a:srgbClr val="F2C94C"/>
          </a:solidFill>
          <a:ln w="12700">
            <a:solidFill>
              <a:srgbClr val="F2F6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950976" y="4974336"/>
            <a:ext cx="3474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7182E"/>
                </a:solidFill>
              </a:rPr>
              <a:t>6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1417320" y="4937760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3F"/>
                </a:solidFill>
              </a:rPr>
              <a:t>Maintenance</a:t>
            </a:r>
            <a:endParaRPr lang="en-US" sz="1300" dirty="0"/>
          </a:p>
        </p:txBody>
      </p:sp>
      <p:sp>
        <p:nvSpPr>
          <p:cNvPr id="36" name="Text 33"/>
          <p:cNvSpPr/>
          <p:nvPr/>
        </p:nvSpPr>
        <p:spPr>
          <a:xfrm>
            <a:off x="3127248" y="4937760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53657D"/>
                </a:solidFill>
              </a:rPr>
              <a:t>Simple systems are easier to inspect</a:t>
            </a:r>
            <a:endParaRPr lang="en-US" sz="1200" dirty="0"/>
          </a:p>
        </p:txBody>
      </p:sp>
      <p:pic>
        <p:nvPicPr>
          <p:cNvPr id="37" name="Image 1" descr="/mnt/data/a_clean_technical_illustration_rendered_3d_image_batch_3.png"/>
          <p:cNvPicPr>
            <a:picLocks noChangeAspect="1"/>
          </p:cNvPicPr>
          <p:nvPr/>
        </p:nvPicPr>
        <p:blipFill>
          <a:blip r:embed="rId4"/>
          <a:srcRect r="24098" b="10000"/>
          <a:stretch/>
        </p:blipFill>
        <p:spPr>
          <a:xfrm>
            <a:off x="6748272" y="1664208"/>
            <a:ext cx="4590288" cy="3063240"/>
          </a:xfrm>
          <a:prstGeom prst="rect">
            <a:avLst/>
          </a:prstGeom>
        </p:spPr>
      </p:pic>
      <p:sp>
        <p:nvSpPr>
          <p:cNvPr id="38" name="Text 34"/>
          <p:cNvSpPr/>
          <p:nvPr/>
        </p:nvSpPr>
        <p:spPr>
          <a:xfrm>
            <a:off x="6812280" y="4983480"/>
            <a:ext cx="1280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58100"/>
                </a:solidFill>
              </a:rPr>
              <a:t>Discussion prompt</a:t>
            </a:r>
            <a:endParaRPr lang="en-US" sz="1000" dirty="0"/>
          </a:p>
        </p:txBody>
      </p:sp>
      <p:sp>
        <p:nvSpPr>
          <p:cNvPr id="39" name="Text 35"/>
          <p:cNvSpPr/>
          <p:nvPr/>
        </p:nvSpPr>
        <p:spPr>
          <a:xfrm>
            <a:off x="6812280" y="5230368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0233F"/>
                </a:solidFill>
              </a:rPr>
              <a:t>Which priority would you rank #1 for the lunar sample rover? Why?</a:t>
            </a:r>
            <a:endParaRPr lang="en-US" sz="1800" dirty="0"/>
          </a:p>
        </p:txBody>
      </p:sp>
      <p:sp>
        <p:nvSpPr>
          <p:cNvPr id="40" name="Shape 36"/>
          <p:cNvSpPr/>
          <p:nvPr/>
        </p:nvSpPr>
        <p:spPr>
          <a:xfrm>
            <a:off x="6812280" y="5806440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7"/>
          <p:cNvSpPr/>
          <p:nvPr/>
        </p:nvSpPr>
        <p:spPr>
          <a:xfrm>
            <a:off x="6812280" y="5888736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C</a:t>
            </a:r>
            <a:endParaRPr lang="en-US" sz="950" dirty="0"/>
          </a:p>
        </p:txBody>
      </p:sp>
      <p:sp>
        <p:nvSpPr>
          <p:cNvPr id="42" name="Text 38"/>
          <p:cNvSpPr/>
          <p:nvPr/>
        </p:nvSpPr>
        <p:spPr>
          <a:xfrm>
            <a:off x="7580376" y="5879592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Stakeholder Priorities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Mechanism Thinking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07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Mechanisms change something useful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1" y="1387300"/>
            <a:ext cx="6595067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The question is not “Does it move?” It is “What changes from input to output?”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456432" y="2423160"/>
            <a:ext cx="117043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839712" y="2423160"/>
            <a:ext cx="1170432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85800" y="1965960"/>
            <a:ext cx="2606040" cy="960120"/>
          </a:xfrm>
          <a:prstGeom prst="roundRect">
            <a:avLst>
              <a:gd name="adj" fmla="val 7619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09160" y="182880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16385F"/>
          </a:solidFill>
          <a:ln w="11430">
            <a:solidFill>
              <a:srgbClr val="1638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8275320" y="1965960"/>
            <a:ext cx="2743200" cy="960120"/>
          </a:xfrm>
          <a:prstGeom prst="roundRect">
            <a:avLst>
              <a:gd name="adj" fmla="val 7619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60120" y="2167128"/>
            <a:ext cx="2011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0233F"/>
                </a:solidFill>
              </a:rPr>
              <a:t>INPUT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960120" y="249631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3657D"/>
                </a:solidFill>
              </a:rPr>
              <a:t>force • motion • energy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2203704"/>
            <a:ext cx="15727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MECHANISM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892040" y="253288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DE8F5"/>
                </a:solidFill>
              </a:rPr>
              <a:t>changes or transfers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8613648" y="2167128"/>
            <a:ext cx="2057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0233F"/>
                </a:solidFill>
              </a:rPr>
              <a:t>OUTPUT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8503920" y="249631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3657D"/>
                </a:solidFill>
              </a:rPr>
              <a:t>new force • speed • direction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1143000" y="3886200"/>
            <a:ext cx="99669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517904" y="4178808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0233F"/>
                </a:solidFill>
              </a:rPr>
              <a:t>Mechanisms may change force, speed, torque, direction, distance, timing, or type of motion.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777240" y="5532120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77240" y="5614416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D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1545336" y="5605272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Prior Knowledge Inventory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Mechanism Snapshots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08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Four aerospace mechanisms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For each snapshot, identify the input, output, and main tradeoff.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58368" y="1627632"/>
            <a:ext cx="27432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/mnt/data/a_close_up_studio_workbench_scene_showing_a_small_batch_2.png"/>
          <p:cNvPicPr>
            <a:picLocks noChangeAspect="1"/>
          </p:cNvPicPr>
          <p:nvPr/>
        </p:nvPicPr>
        <p:blipFill>
          <a:blip r:embed="rId4"/>
          <a:srcRect t="12983" b="12983"/>
          <a:stretch/>
        </p:blipFill>
        <p:spPr>
          <a:xfrm>
            <a:off x="768096" y="1737360"/>
            <a:ext cx="2523744" cy="10515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41248" y="292608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</a:rPr>
              <a:t>Rover Drive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841248" y="325526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3657D"/>
                </a:solidFill>
              </a:rPr>
              <a:t>Motor + gear train turns wheels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611880" y="1627632"/>
            <a:ext cx="27432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/mnt/data/a_clean_technical_illustration_rendered_3d_image_batch_3.png"/>
          <p:cNvPicPr>
            <a:picLocks noChangeAspect="1"/>
          </p:cNvPicPr>
          <p:nvPr/>
        </p:nvPicPr>
        <p:blipFill>
          <a:blip r:embed="rId5"/>
          <a:srcRect t="12983" b="12983"/>
          <a:stretch/>
        </p:blipFill>
        <p:spPr>
          <a:xfrm>
            <a:off x="3721608" y="1737360"/>
            <a:ext cx="2523744" cy="10515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794760" y="292608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</a:rPr>
              <a:t>Solar Array Deployment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3794760" y="325526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3657D"/>
                </a:solidFill>
              </a:rPr>
              <a:t>Hinge/linkage unfolds panel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6565392" y="1627632"/>
            <a:ext cx="274320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/mnt/data/a_close_up_studio_workbench_scene_showing_a_small_batch_2.png"/>
          <p:cNvPicPr>
            <a:picLocks noChangeAspect="1"/>
          </p:cNvPicPr>
          <p:nvPr/>
        </p:nvPicPr>
        <p:blipFill>
          <a:blip r:embed="rId4"/>
          <a:srcRect t="12983" b="12983"/>
          <a:stretch/>
        </p:blipFill>
        <p:spPr>
          <a:xfrm>
            <a:off x="6675120" y="1737360"/>
            <a:ext cx="2523744" cy="105156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748272" y="292608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</a:rPr>
              <a:t>Landing Gear Actuator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748272" y="325526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3657D"/>
                </a:solidFill>
              </a:rPr>
              <a:t>Motor + screw extends support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9518904" y="1627632"/>
            <a:ext cx="2011680" cy="20574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/mnt/data/a_clean_high_resolution_studio_like_photograph_c_batch_4.png"/>
          <p:cNvPicPr>
            <a:picLocks noChangeAspect="1"/>
          </p:cNvPicPr>
          <p:nvPr/>
        </p:nvPicPr>
        <p:blipFill>
          <a:blip r:embed="rId6"/>
          <a:srcRect l="2040" r="2040"/>
          <a:stretch/>
        </p:blipFill>
        <p:spPr>
          <a:xfrm>
            <a:off x="9628632" y="1737360"/>
            <a:ext cx="1792224" cy="105156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701784" y="292608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0233F"/>
                </a:solidFill>
              </a:rPr>
              <a:t>Robotic Arm Joint</a:t>
            </a:r>
            <a:endParaRPr lang="en-US" sz="1500" dirty="0"/>
          </a:p>
        </p:txBody>
      </p:sp>
      <p:sp>
        <p:nvSpPr>
          <p:cNvPr id="25" name="Text 18"/>
          <p:cNvSpPr/>
          <p:nvPr/>
        </p:nvSpPr>
        <p:spPr>
          <a:xfrm>
            <a:off x="9701784" y="3255264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3657D"/>
                </a:solidFill>
              </a:rPr>
              <a:t>Gears rotate a payload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960120" y="4892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0233F"/>
                </a:solidFill>
              </a:rPr>
              <a:t>As you listen, fill in Part E. Focus on what changes from input to output.</a:t>
            </a:r>
            <a:endParaRPr lang="en-US" sz="2400" dirty="0"/>
          </a:p>
        </p:txBody>
      </p:sp>
      <p:sp>
        <p:nvSpPr>
          <p:cNvPr id="27" name="Shape 20"/>
          <p:cNvSpPr/>
          <p:nvPr/>
        </p:nvSpPr>
        <p:spPr>
          <a:xfrm>
            <a:off x="4343400" y="5715000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1"/>
          <p:cNvSpPr/>
          <p:nvPr/>
        </p:nvSpPr>
        <p:spPr>
          <a:xfrm>
            <a:off x="4343400" y="5797296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E</a:t>
            </a:r>
            <a:endParaRPr lang="en-US" sz="950" dirty="0"/>
          </a:p>
        </p:txBody>
      </p:sp>
      <p:sp>
        <p:nvSpPr>
          <p:cNvPr id="29" name="Text 22"/>
          <p:cNvSpPr/>
          <p:nvPr/>
        </p:nvSpPr>
        <p:spPr>
          <a:xfrm>
            <a:off x="5111496" y="5788152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Mechanism Snapshots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Analyze the Change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09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What changes from input to output?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Use the same pattern for every mechanism.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2971800" y="2743200"/>
            <a:ext cx="1097280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035040" y="2743200"/>
            <a:ext cx="1097280" cy="0"/>
          </a:xfrm>
          <a:prstGeom prst="line">
            <a:avLst/>
          </a:prstGeom>
          <a:noFill/>
          <a:ln w="25400">
            <a:solidFill>
              <a:srgbClr val="F2C94C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85800" y="1828800"/>
            <a:ext cx="2057400" cy="18288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251960" y="1828800"/>
            <a:ext cx="1554480" cy="1828800"/>
          </a:xfrm>
          <a:prstGeom prst="roundRect">
            <a:avLst>
              <a:gd name="adj" fmla="val 4706"/>
            </a:avLst>
          </a:prstGeom>
          <a:solidFill>
            <a:srgbClr val="16385F"/>
          </a:solidFill>
          <a:ln w="11430">
            <a:solidFill>
              <a:srgbClr val="16385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7315200" y="1828800"/>
            <a:ext cx="3931920" cy="1828800"/>
          </a:xfrm>
          <a:prstGeom prst="roundRect">
            <a:avLst>
              <a:gd name="adj" fmla="val 4000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60120" y="2157984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33F"/>
                </a:solidFill>
              </a:rPr>
              <a:t>INPUT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987552" y="2633472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3657D"/>
                </a:solidFill>
              </a:rPr>
              <a:t>What starts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3657D"/>
                </a:solidFill>
              </a:rPr>
              <a:t>the motion?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370832" y="2267712"/>
            <a:ext cx="12984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MECHANISM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4480560" y="2697480"/>
            <a:ext cx="1051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DE8F5"/>
                </a:solidFill>
              </a:rPr>
              <a:t>changes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635240" y="2157984"/>
            <a:ext cx="3246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0233F"/>
                </a:solidFill>
              </a:rPr>
              <a:t>OUTPUT + TRADEOFF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7726680" y="26517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53657D"/>
                </a:solidFill>
              </a:rPr>
              <a:t>What useful motion appears?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53657D"/>
                </a:solidFill>
              </a:rPr>
              <a:t>What did the design sacrifice?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1143000" y="4617720"/>
            <a:ext cx="9857232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1417320" y="4846320"/>
            <a:ext cx="9235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0233F"/>
                </a:solidFill>
              </a:rPr>
              <a:t>Example: Motor rotation → gear train → slower wheel rotation with greater torque</a:t>
            </a:r>
            <a:endParaRPr lang="en-US" sz="2100" dirty="0"/>
          </a:p>
        </p:txBody>
      </p:sp>
      <p:sp>
        <p:nvSpPr>
          <p:cNvPr id="23" name="Shape 20"/>
          <p:cNvSpPr/>
          <p:nvPr/>
        </p:nvSpPr>
        <p:spPr>
          <a:xfrm>
            <a:off x="4206240" y="5760720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4206240" y="5843016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F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4974336" y="5833872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Mechanism Thinking Questions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Questions Unit 1 Must Answer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10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What do engineers need to know before choosing a mechanism?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Write one strong question in each category.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85800" y="1828800"/>
            <a:ext cx="3337560" cy="1188720"/>
          </a:xfrm>
          <a:prstGeom prst="roundRect">
            <a:avLst>
              <a:gd name="adj" fmla="val 6154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86968" y="201168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</a:rPr>
              <a:t>Force / mechanical advantage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86968" y="234086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57D"/>
                </a:solidFill>
              </a:rPr>
              <a:t>How much force must the mechanism provide?</a:t>
            </a:r>
            <a:endParaRPr lang="en-US" sz="1120" dirty="0"/>
          </a:p>
        </p:txBody>
      </p:sp>
      <p:sp>
        <p:nvSpPr>
          <p:cNvPr id="13" name="Shape 10"/>
          <p:cNvSpPr/>
          <p:nvPr/>
        </p:nvSpPr>
        <p:spPr>
          <a:xfrm>
            <a:off x="4434840" y="1828800"/>
            <a:ext cx="33375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636008" y="201168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</a:rPr>
              <a:t>Speed / motion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636008" y="234086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57D"/>
                </a:solidFill>
              </a:rPr>
              <a:t>How fast or how far should the output move?</a:t>
            </a:r>
            <a:endParaRPr lang="en-US" sz="1120" dirty="0"/>
          </a:p>
        </p:txBody>
      </p:sp>
      <p:sp>
        <p:nvSpPr>
          <p:cNvPr id="16" name="Shape 13"/>
          <p:cNvSpPr/>
          <p:nvPr/>
        </p:nvSpPr>
        <p:spPr>
          <a:xfrm>
            <a:off x="8183880" y="1828800"/>
            <a:ext cx="3337560" cy="1188720"/>
          </a:xfrm>
          <a:prstGeom prst="roundRect">
            <a:avLst>
              <a:gd name="adj" fmla="val 6154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385048" y="201168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</a:rPr>
              <a:t>Energy / power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385048" y="234086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57D"/>
                </a:solidFill>
              </a:rPr>
              <a:t>How much energy can the system use?</a:t>
            </a:r>
            <a:endParaRPr lang="en-US" sz="1120" dirty="0"/>
          </a:p>
        </p:txBody>
      </p:sp>
      <p:sp>
        <p:nvSpPr>
          <p:cNvPr id="19" name="Shape 16"/>
          <p:cNvSpPr/>
          <p:nvPr/>
        </p:nvSpPr>
        <p:spPr>
          <a:xfrm>
            <a:off x="2560320" y="3931920"/>
            <a:ext cx="33375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2761488" y="411480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</a:rPr>
              <a:t>Reliability / efficiency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2761488" y="444398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57D"/>
                </a:solidFill>
              </a:rPr>
              <a:t>What failure or loss would hurt the mission most?</a:t>
            </a:r>
            <a:endParaRPr lang="en-US" sz="1120" dirty="0"/>
          </a:p>
        </p:txBody>
      </p:sp>
      <p:sp>
        <p:nvSpPr>
          <p:cNvPr id="22" name="Shape 19"/>
          <p:cNvSpPr/>
          <p:nvPr/>
        </p:nvSpPr>
        <p:spPr>
          <a:xfrm>
            <a:off x="6400800" y="3931920"/>
            <a:ext cx="3337560" cy="1188720"/>
          </a:xfrm>
          <a:prstGeom prst="roundRect">
            <a:avLst>
              <a:gd name="adj" fmla="val 6154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601968" y="411480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0233F"/>
                </a:solidFill>
              </a:rPr>
              <a:t>Testing / evidence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601968" y="444398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57D"/>
                </a:solidFill>
              </a:rPr>
              <a:t>How will we prove the mechanism works?</a:t>
            </a:r>
            <a:endParaRPr lang="en-US" sz="1120" dirty="0"/>
          </a:p>
        </p:txBody>
      </p:sp>
      <p:sp>
        <p:nvSpPr>
          <p:cNvPr id="25" name="Shape 22"/>
          <p:cNvSpPr/>
          <p:nvPr/>
        </p:nvSpPr>
        <p:spPr>
          <a:xfrm>
            <a:off x="4069080" y="5577840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069080" y="5660136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G</a:t>
            </a:r>
            <a:endParaRPr lang="en-US" sz="950" dirty="0"/>
          </a:p>
        </p:txBody>
      </p:sp>
      <p:sp>
        <p:nvSpPr>
          <p:cNvPr id="27" name="Text 24"/>
          <p:cNvSpPr/>
          <p:nvPr/>
        </p:nvSpPr>
        <p:spPr>
          <a:xfrm>
            <a:off x="4837176" y="5650992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Questions This Unit Must Answer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Initial Claim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11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Make a prediction you can revisit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Your claim will probably improve as you learn more.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41248" y="1828800"/>
            <a:ext cx="10378440" cy="3200400"/>
          </a:xfrm>
          <a:prstGeom prst="roundRect">
            <a:avLst>
              <a:gd name="adj" fmla="val 2286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143000" y="2240280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0233F"/>
                </a:solidFill>
              </a:rPr>
              <a:t>A successful aerospace mechanism must…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143000" y="2971800"/>
            <a:ext cx="9784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B58100"/>
                </a:solidFill>
              </a:rPr>
              <a:t>because…</a:t>
            </a:r>
            <a:endParaRPr lang="en-US" sz="2500" dirty="0"/>
          </a:p>
        </p:txBody>
      </p:sp>
      <p:sp>
        <p:nvSpPr>
          <p:cNvPr id="13" name="Text 10"/>
          <p:cNvSpPr/>
          <p:nvPr/>
        </p:nvSpPr>
        <p:spPr>
          <a:xfrm>
            <a:off x="1691640" y="3767328"/>
            <a:ext cx="8732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53657D"/>
                </a:solidFill>
              </a:rPr>
              <a:t>Support your claim with evidence from the mission brief, priorities, or mechanism snapshots.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4434840" y="5376672"/>
            <a:ext cx="658368" cy="347472"/>
          </a:xfrm>
          <a:prstGeom prst="roundRect">
            <a:avLst>
              <a:gd name="adj" fmla="val 26316"/>
            </a:avLst>
          </a:prstGeom>
          <a:solidFill>
            <a:srgbClr val="16385F"/>
          </a:solidFill>
          <a:ln w="12700">
            <a:solidFill>
              <a:srgbClr val="16385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434840" y="5458968"/>
            <a:ext cx="65836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Part H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5202936" y="5449824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0233F"/>
                </a:solidFill>
              </a:rPr>
              <a:t>Initial Claim / Prediction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2C94C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265176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B58100"/>
                </a:solidFill>
              </a:rPr>
              <a:t>Exit Check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521208"/>
            <a:ext cx="11201400" cy="0"/>
          </a:xfrm>
          <a:prstGeom prst="line">
            <a:avLst/>
          </a:prstGeom>
          <a:noFill/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lockwoodstem_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8128" y="192024"/>
            <a:ext cx="1508760" cy="3931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6565392"/>
            <a:ext cx="4754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365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LockwoodSTEM  |  Principles of Engineering  |  Unit 1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1704320" y="6519672"/>
            <a:ext cx="21031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3657D"/>
                </a:solidFill>
              </a:rPr>
              <a:t>12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02920" y="713232"/>
            <a:ext cx="5669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</a:rPr>
              <a:t>Before you submit today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30352" y="1344168"/>
            <a:ext cx="5349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53657D"/>
                </a:solidFill>
              </a:rPr>
              <a:t>Finish the worksheet sections that match today’s lesson.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822960" y="1783080"/>
            <a:ext cx="489204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143000" y="20848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0233F"/>
                </a:solidFill>
              </a:rPr>
              <a:t>Exit Check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188720" y="2697480"/>
            <a:ext cx="416052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r>
              <a:rPr lang="en-US" sz="1600" dirty="0">
                <a:solidFill>
                  <a:srgbClr val="10233F"/>
                </a:solidFill>
              </a:rPr>
              <a:t>Define a mechanism in your own words.</a:t>
            </a:r>
            <a:endParaRPr lang="en-US" sz="1600" dirty="0"/>
          </a:p>
          <a:p>
            <a:r>
              <a:rPr lang="en-US" sz="1600" dirty="0">
                <a:solidFill>
                  <a:srgbClr val="10233F"/>
                </a:solidFill>
              </a:rPr>
              <a:t>Name one quantity or behavior a mechanism can change.</a:t>
            </a:r>
            <a:endParaRPr lang="en-US" sz="1600" dirty="0"/>
          </a:p>
          <a:p>
            <a:r>
              <a:rPr lang="en-US" sz="1600" dirty="0">
                <a:solidFill>
                  <a:srgbClr val="10233F"/>
                </a:solidFill>
              </a:rPr>
              <a:t>Identify one idea you expect to learn more about in Unit 1.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309360" y="1783080"/>
            <a:ext cx="4526280" cy="3337560"/>
          </a:xfrm>
          <a:prstGeom prst="roundRect">
            <a:avLst>
              <a:gd name="adj" fmla="val 2192"/>
            </a:avLst>
          </a:prstGeom>
          <a:solidFill>
            <a:srgbClr val="F2F6FB"/>
          </a:solidFill>
          <a:ln w="11430">
            <a:solidFill>
              <a:srgbClr val="C9D6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629400" y="20848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0233F"/>
                </a:solidFill>
              </a:rPr>
              <a:t>Turn in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6656832" y="2761488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0233F"/>
                </a:solidFill>
              </a:rPr>
              <a:t>Add The POE 1.1 Unit Launch Worksheet To Your ENB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6656832" y="3675888"/>
            <a:ext cx="35204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53657D"/>
                </a:solidFill>
              </a:rPr>
              <a:t>Keep the unit questions and initial claim. We will revisit them as mechanisms become more mathematical.</a:t>
            </a:r>
            <a:endParaRPr lang="en-US" sz="1400" dirty="0"/>
          </a:p>
        </p:txBody>
      </p:sp>
      <p:pic>
        <p:nvPicPr>
          <p:cNvPr id="17" name="Image 1" descr="/mnt/data/a_clean_high_resolution_studio_like_photograph_c_batch_4.png"/>
          <p:cNvPicPr>
            <a:picLocks noChangeAspect="1"/>
          </p:cNvPicPr>
          <p:nvPr/>
        </p:nvPicPr>
        <p:blipFill>
          <a:blip r:embed="rId4"/>
          <a:srcRect l="10000" t="30000" r="-163756" b="35000"/>
          <a:stretch/>
        </p:blipFill>
        <p:spPr>
          <a:xfrm>
            <a:off x="822960" y="5440680"/>
            <a:ext cx="10012680" cy="777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1178</Words>
  <Application>Microsoft Office PowerPoint</Application>
  <PresentationFormat>Widescreen</PresentationFormat>
  <Paragraphs>199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LockwoodSTEM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 1.1 - Unit Launch: Mechanisms for Space Missions</dc:title>
  <dc:subject>POE 1.1 Unit Launch: Mechanisms for Space Missions</dc:subject>
  <dc:creator>LockwoodSTEM</dc:creator>
  <cp:lastModifiedBy>Jonathan Lockwood</cp:lastModifiedBy>
  <cp:revision>4</cp:revision>
  <dcterms:created xsi:type="dcterms:W3CDTF">2026-09-02T11:30:44Z</dcterms:created>
  <dcterms:modified xsi:type="dcterms:W3CDTF">2026-09-03T11:04:35Z</dcterms:modified>
</cp:coreProperties>
</file>