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12" d="100"/>
          <a:sy n="112" d="100"/>
        </p:scale>
        <p:origin x="51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4022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by connecting this lesson directly to the CubeSat Lightweight Structure Challenge. Students are not just printing parts; they are making manufacturing decisions that affect strength, mass, time, and reliability.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image is representative of the printer types and classroom use cases. Review which machines students will use and your local queue rules.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Specs from Bambu Lab P1S official product page. Reinforce local classroom rules: materials and queues may be restricted even if the printer can physically handle them.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Specs from Bambu Lab A1 mini official product page. Emphasize that the open frame means some higher-temperature materials are not appropriate for this printer.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Specs from Robo E4 official product page. Mention any specific classroom checkout/certification steps for these machines.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slide to transition into work time. Students should not print until the settings record and preview have been reviewed.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slide to distinguish official specifications from representative visuals.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Preview what students will do today: certify, slice, document settings, and prepare frame files for the CubeSat project.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 not spend too long on industrial processes. Students just need to recognize that FDM is one member of a larger additive manufacturing family.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the macro image to point out layers, walls, infill, support material, and surface texture.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Discuss FDM anisotropy qualitatively. Students do not need formal stress analysis, but they must connect orientation to expected forces.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Show students that supports are not “bad,” but they are evidence of geometry that may need redesign or a different orientation.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Students often raise infill to 100% as a default. Push them to think about where material actually helps: around outside surfaces, interfaces, and fastener zones.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Define slicer as the bridge between CAD and printer. Students should look for surprises in preview, not simply click print.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can be left up while students fill out the Print Settings Record.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OCKWOODSTEM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rgbClr val="F3C95C"/>
          </a:solidFill>
          <a:ln w="12700">
            <a:solidFill>
              <a:srgbClr val="F3C95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182880" y="0"/>
            <a:ext cx="54864" cy="685800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" name="Image 0" descr="/mnt/data/wide_well_lit_classroom_maker_space_scene_with_a.png"/>
          <p:cNvPicPr>
            <a:picLocks noChangeAspect="1"/>
          </p:cNvPicPr>
          <p:nvPr/>
        </p:nvPicPr>
        <p:blipFill>
          <a:blip r:embed="rId3"/>
          <a:srcRect l="2000" r="35358"/>
          <a:stretch/>
        </p:blipFill>
        <p:spPr>
          <a:xfrm>
            <a:off x="5806440" y="566928"/>
            <a:ext cx="5852160" cy="525780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237744" y="0"/>
            <a:ext cx="5321808" cy="685800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4"/>
          <p:cNvSpPr/>
          <p:nvPr/>
        </p:nvSpPr>
        <p:spPr>
          <a:xfrm>
            <a:off x="685800" y="1298448"/>
            <a:ext cx="1051560" cy="384048"/>
          </a:xfrm>
          <a:prstGeom prst="roundRect">
            <a:avLst>
              <a:gd name="adj" fmla="val 35714"/>
            </a:avLst>
          </a:prstGeom>
          <a:solidFill>
            <a:srgbClr val="F3C95C"/>
          </a:solidFill>
          <a:ln w="12700">
            <a:solidFill>
              <a:srgbClr val="F3C95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5"/>
          <p:cNvSpPr/>
          <p:nvPr/>
        </p:nvSpPr>
        <p:spPr>
          <a:xfrm>
            <a:off x="758952" y="1380744"/>
            <a:ext cx="90525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0B1F3A"/>
                </a:solidFill>
              </a:rPr>
              <a:t>POE 0.7</a:t>
            </a:r>
            <a:endParaRPr lang="en-US" sz="950" dirty="0"/>
          </a:p>
        </p:txBody>
      </p:sp>
      <p:sp>
        <p:nvSpPr>
          <p:cNvPr id="10" name="Text 6"/>
          <p:cNvSpPr/>
          <p:nvPr/>
        </p:nvSpPr>
        <p:spPr>
          <a:xfrm>
            <a:off x="685800" y="1810512"/>
            <a:ext cx="457200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5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Additive</a:t>
            </a:r>
            <a:endParaRPr lang="en-US" sz="3500" dirty="0"/>
          </a:p>
          <a:p>
            <a:pPr marL="0" indent="0">
              <a:buNone/>
            </a:pPr>
            <a:r>
              <a:rPr lang="en-US" sz="35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Manufacturing</a:t>
            </a:r>
            <a:endParaRPr lang="en-US" sz="3500" dirty="0"/>
          </a:p>
        </p:txBody>
      </p:sp>
      <p:sp>
        <p:nvSpPr>
          <p:cNvPr id="11" name="Text 7"/>
          <p:cNvSpPr/>
          <p:nvPr/>
        </p:nvSpPr>
        <p:spPr>
          <a:xfrm>
            <a:off x="713232" y="3346704"/>
            <a:ext cx="4297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D9E6F2"/>
                </a:solidFill>
              </a:rPr>
              <a:t>From print strategy to print-ready CubeSat frame components</a:t>
            </a:r>
            <a:endParaRPr lang="en-US" sz="1600" dirty="0"/>
          </a:p>
        </p:txBody>
      </p:sp>
      <p:sp>
        <p:nvSpPr>
          <p:cNvPr id="12" name="Shape 8"/>
          <p:cNvSpPr/>
          <p:nvPr/>
        </p:nvSpPr>
        <p:spPr>
          <a:xfrm>
            <a:off x="685800" y="4251960"/>
            <a:ext cx="4434840" cy="1170432"/>
          </a:xfrm>
          <a:prstGeom prst="roundRect">
            <a:avLst>
              <a:gd name="adj" fmla="val 9375"/>
            </a:avLst>
          </a:prstGeom>
          <a:solidFill>
            <a:srgbClr val="122C4A"/>
          </a:solidFill>
          <a:ln w="12700">
            <a:solidFill>
              <a:srgbClr val="122C4A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9"/>
          <p:cNvSpPr/>
          <p:nvPr/>
        </p:nvSpPr>
        <p:spPr>
          <a:xfrm>
            <a:off x="914400" y="4443984"/>
            <a:ext cx="1097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3C95C"/>
                </a:solidFill>
              </a:rPr>
              <a:t>Deliverable</a:t>
            </a:r>
            <a:endParaRPr lang="en-US" sz="1000" dirty="0"/>
          </a:p>
        </p:txBody>
      </p:sp>
      <p:sp>
        <p:nvSpPr>
          <p:cNvPr id="14" name="Text 10"/>
          <p:cNvSpPr/>
          <p:nvPr/>
        </p:nvSpPr>
        <p:spPr>
          <a:xfrm>
            <a:off x="914400" y="4718304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</a:rPr>
              <a:t>3D printer certification + Print Settings Record + print-ready frame files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rgbClr val="F3C95C"/>
          </a:solidFill>
          <a:ln w="12700">
            <a:solidFill>
              <a:srgbClr val="F3C95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182880" y="0"/>
            <a:ext cx="54864" cy="685800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02920" y="182880"/>
            <a:ext cx="3931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97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Our Printer Fleet</a:t>
            </a:r>
            <a:endParaRPr lang="en-US" sz="850" dirty="0"/>
          </a:p>
        </p:txBody>
      </p:sp>
      <p:sp>
        <p:nvSpPr>
          <p:cNvPr id="7" name="Shape 4"/>
          <p:cNvSpPr/>
          <p:nvPr/>
        </p:nvSpPr>
        <p:spPr>
          <a:xfrm>
            <a:off x="502920" y="512064"/>
            <a:ext cx="11109960" cy="0"/>
          </a:xfrm>
          <a:prstGeom prst="line">
            <a:avLst/>
          </a:prstGeom>
          <a:noFill/>
          <a:ln w="12700">
            <a:solidFill>
              <a:srgbClr val="C9D4E2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11521440" y="6446520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26174"/>
                </a:solidFill>
              </a:rPr>
              <a:t>11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502920" y="640080"/>
            <a:ext cx="5715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Know which printer matches the job</a:t>
            </a:r>
            <a:endParaRPr lang="en-US" sz="2400" dirty="0"/>
          </a:p>
        </p:txBody>
      </p:sp>
      <p:sp>
        <p:nvSpPr>
          <p:cNvPr id="10" name="Text 7"/>
          <p:cNvSpPr/>
          <p:nvPr/>
        </p:nvSpPr>
        <p:spPr>
          <a:xfrm>
            <a:off x="530352" y="1042416"/>
            <a:ext cx="6080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526174"/>
                </a:solidFill>
              </a:rPr>
              <a:t>Different machines support different levels of speed, reliability, enclosure, and material control.</a:t>
            </a:r>
            <a:endParaRPr lang="en-US" sz="1130" dirty="0"/>
          </a:p>
        </p:txBody>
      </p:sp>
      <p:sp>
        <p:nvSpPr>
          <p:cNvPr id="12" name="Shape 8"/>
          <p:cNvSpPr/>
          <p:nvPr/>
        </p:nvSpPr>
        <p:spPr>
          <a:xfrm>
            <a:off x="594360" y="5138928"/>
            <a:ext cx="3520440" cy="713232"/>
          </a:xfrm>
          <a:prstGeom prst="roundRect">
            <a:avLst>
              <a:gd name="adj" fmla="val 15385"/>
            </a:avLst>
          </a:prstGeom>
          <a:solidFill>
            <a:srgbClr val="FFF7E0"/>
          </a:solidFill>
          <a:ln w="12700">
            <a:solidFill>
              <a:srgbClr val="E0B13B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9"/>
          <p:cNvSpPr/>
          <p:nvPr/>
        </p:nvSpPr>
        <p:spPr>
          <a:xfrm>
            <a:off x="758952" y="5285232"/>
            <a:ext cx="319125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220" b="1" dirty="0">
                <a:solidFill>
                  <a:srgbClr val="0B1F3A"/>
                </a:solidFill>
              </a:rPr>
              <a:t>Bambu P1S (PLA or PETG)</a:t>
            </a:r>
            <a:endParaRPr lang="en-US" sz="1220" dirty="0"/>
          </a:p>
        </p:txBody>
      </p:sp>
      <p:sp>
        <p:nvSpPr>
          <p:cNvPr id="14" name="Text 10"/>
          <p:cNvSpPr/>
          <p:nvPr/>
        </p:nvSpPr>
        <p:spPr>
          <a:xfrm>
            <a:off x="758952" y="5513832"/>
            <a:ext cx="319125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80" dirty="0">
                <a:solidFill>
                  <a:srgbClr val="526174"/>
                </a:solidFill>
              </a:rPr>
              <a:t>Enclosed for fast, reliable parts and higher-temp filament options</a:t>
            </a:r>
            <a:endParaRPr lang="en-US" sz="880" dirty="0"/>
          </a:p>
        </p:txBody>
      </p:sp>
      <p:sp>
        <p:nvSpPr>
          <p:cNvPr id="15" name="Shape 11"/>
          <p:cNvSpPr/>
          <p:nvPr/>
        </p:nvSpPr>
        <p:spPr>
          <a:xfrm>
            <a:off x="4370832" y="5138928"/>
            <a:ext cx="3520440" cy="713232"/>
          </a:xfrm>
          <a:prstGeom prst="roundRect">
            <a:avLst>
              <a:gd name="adj" fmla="val 15385"/>
            </a:avLst>
          </a:prstGeom>
          <a:solidFill>
            <a:srgbClr val="F5F7FA"/>
          </a:solidFill>
          <a:ln w="12700">
            <a:solidFill>
              <a:srgbClr val="C9D4E2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2"/>
          <p:cNvSpPr/>
          <p:nvPr/>
        </p:nvSpPr>
        <p:spPr>
          <a:xfrm>
            <a:off x="4535424" y="5285232"/>
            <a:ext cx="319125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220" b="1" dirty="0">
                <a:solidFill>
                  <a:srgbClr val="0B1F3A"/>
                </a:solidFill>
              </a:rPr>
              <a:t>Bambu A1 Mini (PLA Only)</a:t>
            </a:r>
            <a:endParaRPr lang="en-US" sz="1220" dirty="0"/>
          </a:p>
        </p:txBody>
      </p:sp>
      <p:sp>
        <p:nvSpPr>
          <p:cNvPr id="17" name="Text 13"/>
          <p:cNvSpPr/>
          <p:nvPr/>
        </p:nvSpPr>
        <p:spPr>
          <a:xfrm>
            <a:off x="4535424" y="5513832"/>
            <a:ext cx="319125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>
              <a:buNone/>
            </a:pPr>
            <a:r>
              <a:rPr lang="en-US" sz="880" dirty="0">
                <a:solidFill>
                  <a:srgbClr val="526174"/>
                </a:solidFill>
              </a:rPr>
              <a:t>Compact open-frame printer for smaller PLA parts and quick iteration</a:t>
            </a:r>
            <a:endParaRPr lang="en-US" sz="880" dirty="0"/>
          </a:p>
        </p:txBody>
      </p:sp>
      <p:sp>
        <p:nvSpPr>
          <p:cNvPr id="18" name="Shape 14"/>
          <p:cNvSpPr/>
          <p:nvPr/>
        </p:nvSpPr>
        <p:spPr>
          <a:xfrm>
            <a:off x="8147304" y="5138928"/>
            <a:ext cx="3520440" cy="713232"/>
          </a:xfrm>
          <a:prstGeom prst="roundRect">
            <a:avLst>
              <a:gd name="adj" fmla="val 15385"/>
            </a:avLst>
          </a:prstGeom>
          <a:solidFill>
            <a:srgbClr val="F5F7FA"/>
          </a:solidFill>
          <a:ln w="12700">
            <a:solidFill>
              <a:srgbClr val="C9D4E2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5"/>
          <p:cNvSpPr/>
          <p:nvPr/>
        </p:nvSpPr>
        <p:spPr>
          <a:xfrm>
            <a:off x="8311896" y="5285232"/>
            <a:ext cx="319125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220" b="1" dirty="0">
                <a:solidFill>
                  <a:srgbClr val="0B1F3A"/>
                </a:solidFill>
              </a:rPr>
              <a:t>Robo E4 (TPU Only)</a:t>
            </a:r>
            <a:endParaRPr lang="en-US" sz="1220" dirty="0"/>
          </a:p>
        </p:txBody>
      </p:sp>
      <p:sp>
        <p:nvSpPr>
          <p:cNvPr id="20" name="Text 16"/>
          <p:cNvSpPr/>
          <p:nvPr/>
        </p:nvSpPr>
        <p:spPr>
          <a:xfrm>
            <a:off x="8311896" y="5513832"/>
            <a:ext cx="319125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880" dirty="0">
                <a:solidFill>
                  <a:srgbClr val="526174"/>
                </a:solidFill>
              </a:rPr>
              <a:t>Stronger nozzle for more specialized materials. Slower than Bambu, but prints with TPU are better.</a:t>
            </a:r>
            <a:endParaRPr lang="en-US" sz="880" dirty="0"/>
          </a:p>
        </p:txBody>
      </p:sp>
      <p:sp>
        <p:nvSpPr>
          <p:cNvPr id="21" name="Text 17"/>
          <p:cNvSpPr/>
          <p:nvPr/>
        </p:nvSpPr>
        <p:spPr>
          <a:xfrm>
            <a:off x="502920" y="6537960"/>
            <a:ext cx="6766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26174"/>
                </a:solidFill>
              </a:rPr>
              <a:t>LockwoodSTEM  |  Principles of Engineering  |  Unit 0</a:t>
            </a:r>
            <a:endParaRPr lang="en-US" sz="750" dirty="0"/>
          </a:p>
        </p:txBody>
      </p:sp>
      <p:pic>
        <p:nvPicPr>
          <p:cNvPr id="23" name="Image 0" descr="/mnt/data/07866d78-fd0b-4366-bef4-3105aba56b8e.png">
            <a:extLst>
              <a:ext uri="{FF2B5EF4-FFF2-40B4-BE49-F238E27FC236}">
                <a16:creationId xmlns:a16="http://schemas.microsoft.com/office/drawing/2014/main" id="{1EA4919E-B664-0330-8407-7E9A0131A1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62972" y="20168"/>
            <a:ext cx="1664208" cy="50291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6CA6E79-0FC1-A887-0EE9-6632EA3E1F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9142" y="1477357"/>
            <a:ext cx="2310876" cy="3345504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CCE8EAD-47D2-C6A6-D019-929705C491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8080" y="1372811"/>
            <a:ext cx="2579680" cy="3508884"/>
          </a:xfrm>
          <a:prstGeom prst="rect">
            <a:avLst/>
          </a:prstGeom>
        </p:spPr>
      </p:pic>
      <p:pic>
        <p:nvPicPr>
          <p:cNvPr id="28" name="Picture 27" descr="Boxlight Robo E4 Education 3D Printer">
            <a:extLst>
              <a:ext uri="{FF2B5EF4-FFF2-40B4-BE49-F238E27FC236}">
                <a16:creationId xmlns:a16="http://schemas.microsoft.com/office/drawing/2014/main" id="{5A31324B-E0B5-85D2-1B90-42BA81701F5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8982" r="24737" b="8286"/>
          <a:stretch>
            <a:fillRect/>
          </a:stretch>
        </p:blipFill>
        <p:spPr>
          <a:xfrm>
            <a:off x="8492573" y="1024129"/>
            <a:ext cx="3340655" cy="387517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rgbClr val="F3C95C"/>
          </a:solidFill>
          <a:ln w="12700">
            <a:solidFill>
              <a:srgbClr val="F3C95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182880" y="0"/>
            <a:ext cx="54864" cy="685800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02920" y="182880"/>
            <a:ext cx="3931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97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Printer Profile</a:t>
            </a:r>
            <a:endParaRPr lang="en-US" sz="850" dirty="0"/>
          </a:p>
        </p:txBody>
      </p:sp>
      <p:sp>
        <p:nvSpPr>
          <p:cNvPr id="7" name="Shape 4"/>
          <p:cNvSpPr/>
          <p:nvPr/>
        </p:nvSpPr>
        <p:spPr>
          <a:xfrm>
            <a:off x="502920" y="512064"/>
            <a:ext cx="11109960" cy="0"/>
          </a:xfrm>
          <a:prstGeom prst="line">
            <a:avLst/>
          </a:prstGeom>
          <a:noFill/>
          <a:ln w="12700">
            <a:solidFill>
              <a:srgbClr val="C9D4E2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11521440" y="6446520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26174"/>
                </a:solidFill>
              </a:rPr>
              <a:t>12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502920" y="640080"/>
            <a:ext cx="5715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Bambu P1S: enclosed, fast, advanced</a:t>
            </a:r>
            <a:endParaRPr lang="en-US" sz="2400" dirty="0"/>
          </a:p>
        </p:txBody>
      </p:sp>
      <p:sp>
        <p:nvSpPr>
          <p:cNvPr id="10" name="Text 7"/>
          <p:cNvSpPr/>
          <p:nvPr/>
        </p:nvSpPr>
        <p:spPr>
          <a:xfrm>
            <a:off x="530352" y="1042416"/>
            <a:ext cx="6080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526174"/>
                </a:solidFill>
              </a:rPr>
              <a:t>Good when speed and enclosure matter for a full-size print.</a:t>
            </a:r>
            <a:endParaRPr lang="en-US" sz="1130" dirty="0"/>
          </a:p>
        </p:txBody>
      </p:sp>
      <p:sp>
        <p:nvSpPr>
          <p:cNvPr id="12" name="Shape 8"/>
          <p:cNvSpPr/>
          <p:nvPr/>
        </p:nvSpPr>
        <p:spPr>
          <a:xfrm>
            <a:off x="6629400" y="1298448"/>
            <a:ext cx="4892040" cy="4114800"/>
          </a:xfrm>
          <a:prstGeom prst="roundRect">
            <a:avLst>
              <a:gd name="adj" fmla="val 2667"/>
            </a:avLst>
          </a:prstGeom>
          <a:solidFill>
            <a:srgbClr val="F5F7FA"/>
          </a:solidFill>
          <a:ln w="12700">
            <a:solidFill>
              <a:srgbClr val="C9D4E2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9"/>
          <p:cNvSpPr/>
          <p:nvPr/>
        </p:nvSpPr>
        <p:spPr>
          <a:xfrm>
            <a:off x="6949440" y="1600200"/>
            <a:ext cx="1371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B1F3A"/>
                </a:solidFill>
              </a:rPr>
              <a:t>Key specs</a:t>
            </a:r>
            <a:endParaRPr lang="en-US" sz="1700" dirty="0"/>
          </a:p>
        </p:txBody>
      </p:sp>
      <p:sp>
        <p:nvSpPr>
          <p:cNvPr id="14" name="Text 10"/>
          <p:cNvSpPr/>
          <p:nvPr/>
        </p:nvSpPr>
        <p:spPr>
          <a:xfrm>
            <a:off x="6949440" y="2057400"/>
            <a:ext cx="4160520" cy="19202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80" dirty="0">
                <a:solidFill>
                  <a:srgbClr val="102033"/>
                </a:solidFill>
              </a:rPr>
              <a:t>Build volume: 256 × 256 × 256 mm</a:t>
            </a:r>
            <a:endParaRPr lang="en-US" sz="128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80" dirty="0">
                <a:solidFill>
                  <a:srgbClr val="102033"/>
                </a:solidFill>
              </a:rPr>
              <a:t>Enclosed plastic/glass shell</a:t>
            </a:r>
            <a:endParaRPr lang="en-US" sz="128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80" dirty="0">
                <a:solidFill>
                  <a:srgbClr val="102033"/>
                </a:solidFill>
              </a:rPr>
              <a:t>Max hot end: 300 °C; bed: 100 °C</a:t>
            </a:r>
            <a:endParaRPr lang="en-US" sz="128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80" dirty="0">
                <a:solidFill>
                  <a:srgbClr val="102033"/>
                </a:solidFill>
              </a:rPr>
              <a:t>Max toolhead speed: 500 mm/s</a:t>
            </a:r>
            <a:endParaRPr lang="en-US" sz="1280" dirty="0"/>
          </a:p>
        </p:txBody>
      </p:sp>
      <p:sp>
        <p:nvSpPr>
          <p:cNvPr id="17" name="Text 13"/>
          <p:cNvSpPr/>
          <p:nvPr/>
        </p:nvSpPr>
        <p:spPr>
          <a:xfrm>
            <a:off x="502920" y="6537960"/>
            <a:ext cx="6766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26174"/>
                </a:solidFill>
              </a:rPr>
              <a:t>LockwoodSTEM  |  Principles of Engineering  |  Unit 0</a:t>
            </a:r>
            <a:endParaRPr lang="en-US" sz="750" dirty="0"/>
          </a:p>
        </p:txBody>
      </p:sp>
      <p:pic>
        <p:nvPicPr>
          <p:cNvPr id="19" name="Image 0" descr="/mnt/data/07866d78-fd0b-4366-bef4-3105aba56b8e.png">
            <a:extLst>
              <a:ext uri="{FF2B5EF4-FFF2-40B4-BE49-F238E27FC236}">
                <a16:creationId xmlns:a16="http://schemas.microsoft.com/office/drawing/2014/main" id="{FA00DFF2-6D0F-0597-95E0-6ADB12AD67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62972" y="20168"/>
            <a:ext cx="1664208" cy="50291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74EE581-36F7-22F4-570F-6372933FBE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3964" y="1600200"/>
            <a:ext cx="2310876" cy="334550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rgbClr val="F3C95C"/>
          </a:solidFill>
          <a:ln w="12700">
            <a:solidFill>
              <a:srgbClr val="F3C95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182880" y="0"/>
            <a:ext cx="54864" cy="685800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02920" y="182880"/>
            <a:ext cx="3931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97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Printer Profile</a:t>
            </a:r>
            <a:endParaRPr lang="en-US" sz="850" dirty="0"/>
          </a:p>
        </p:txBody>
      </p:sp>
      <p:sp>
        <p:nvSpPr>
          <p:cNvPr id="7" name="Shape 4"/>
          <p:cNvSpPr/>
          <p:nvPr/>
        </p:nvSpPr>
        <p:spPr>
          <a:xfrm>
            <a:off x="502920" y="512064"/>
            <a:ext cx="11109960" cy="0"/>
          </a:xfrm>
          <a:prstGeom prst="line">
            <a:avLst/>
          </a:prstGeom>
          <a:noFill/>
          <a:ln w="12700">
            <a:solidFill>
              <a:srgbClr val="C9D4E2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11521440" y="6446520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26174"/>
                </a:solidFill>
              </a:rPr>
              <a:t>13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502920" y="640080"/>
            <a:ext cx="5715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Bambu A1 Mini: compact, quick, open-frame</a:t>
            </a:r>
            <a:endParaRPr lang="en-US" sz="2400" dirty="0"/>
          </a:p>
        </p:txBody>
      </p:sp>
      <p:sp>
        <p:nvSpPr>
          <p:cNvPr id="10" name="Text 7"/>
          <p:cNvSpPr/>
          <p:nvPr/>
        </p:nvSpPr>
        <p:spPr>
          <a:xfrm>
            <a:off x="530352" y="1042416"/>
            <a:ext cx="6080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526174"/>
                </a:solidFill>
              </a:rPr>
              <a:t>Good for small parts, fast checks, and iteration.</a:t>
            </a:r>
            <a:endParaRPr lang="en-US" sz="1130" dirty="0"/>
          </a:p>
        </p:txBody>
      </p:sp>
      <p:sp>
        <p:nvSpPr>
          <p:cNvPr id="12" name="Shape 8"/>
          <p:cNvSpPr/>
          <p:nvPr/>
        </p:nvSpPr>
        <p:spPr>
          <a:xfrm>
            <a:off x="685800" y="1298448"/>
            <a:ext cx="5074920" cy="4114800"/>
          </a:xfrm>
          <a:prstGeom prst="roundRect">
            <a:avLst>
              <a:gd name="adj" fmla="val 2667"/>
            </a:avLst>
          </a:prstGeom>
          <a:solidFill>
            <a:srgbClr val="F5F7FA"/>
          </a:solidFill>
          <a:ln w="12700">
            <a:solidFill>
              <a:srgbClr val="C9D4E2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9"/>
          <p:cNvSpPr/>
          <p:nvPr/>
        </p:nvSpPr>
        <p:spPr>
          <a:xfrm>
            <a:off x="1005840" y="1600200"/>
            <a:ext cx="1371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B1F3A"/>
                </a:solidFill>
              </a:rPr>
              <a:t>Key specs</a:t>
            </a:r>
            <a:endParaRPr lang="en-US" sz="1700" dirty="0"/>
          </a:p>
        </p:txBody>
      </p:sp>
      <p:sp>
        <p:nvSpPr>
          <p:cNvPr id="14" name="Text 10"/>
          <p:cNvSpPr/>
          <p:nvPr/>
        </p:nvSpPr>
        <p:spPr>
          <a:xfrm>
            <a:off x="1005840" y="2057400"/>
            <a:ext cx="4251960" cy="19202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80" dirty="0">
                <a:solidFill>
                  <a:srgbClr val="102033"/>
                </a:solidFill>
              </a:rPr>
              <a:t>Build volume: 180 × 180 × 180 mm</a:t>
            </a:r>
            <a:endParaRPr lang="en-US" sz="128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80" dirty="0">
                <a:solidFill>
                  <a:srgbClr val="102033"/>
                </a:solidFill>
              </a:rPr>
              <a:t>Open-frame bedslinger</a:t>
            </a:r>
            <a:endParaRPr lang="en-US" sz="128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80" dirty="0">
                <a:solidFill>
                  <a:srgbClr val="102033"/>
                </a:solidFill>
              </a:rPr>
              <a:t>Max hot end: 300 °C; bed: 80 °C</a:t>
            </a:r>
            <a:endParaRPr lang="en-US" sz="128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80" dirty="0">
                <a:solidFill>
                  <a:srgbClr val="102033"/>
                </a:solidFill>
              </a:rPr>
              <a:t>Max toolhead speed: 500 mm/s</a:t>
            </a:r>
            <a:endParaRPr lang="en-US" sz="1280" dirty="0"/>
          </a:p>
        </p:txBody>
      </p:sp>
      <p:sp>
        <p:nvSpPr>
          <p:cNvPr id="17" name="Text 13"/>
          <p:cNvSpPr/>
          <p:nvPr/>
        </p:nvSpPr>
        <p:spPr>
          <a:xfrm>
            <a:off x="502920" y="6537960"/>
            <a:ext cx="6766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26174"/>
                </a:solidFill>
              </a:rPr>
              <a:t>LockwoodSTEM  |  Principles of Engineering  |  Unit 0</a:t>
            </a:r>
            <a:endParaRPr lang="en-US" sz="750" dirty="0"/>
          </a:p>
        </p:txBody>
      </p:sp>
      <p:pic>
        <p:nvPicPr>
          <p:cNvPr id="19" name="Image 0" descr="/mnt/data/07866d78-fd0b-4366-bef4-3105aba56b8e.png">
            <a:extLst>
              <a:ext uri="{FF2B5EF4-FFF2-40B4-BE49-F238E27FC236}">
                <a16:creationId xmlns:a16="http://schemas.microsoft.com/office/drawing/2014/main" id="{1EC99F35-27B9-3948-52BE-019AB9BE39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62972" y="20168"/>
            <a:ext cx="1664208" cy="50291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78230ED-EBD0-BBB3-DC19-2F6756D7A5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7127" y="1504695"/>
            <a:ext cx="2579680" cy="350888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rgbClr val="F3C95C"/>
          </a:solidFill>
          <a:ln w="12700">
            <a:solidFill>
              <a:srgbClr val="F3C95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182880" y="0"/>
            <a:ext cx="54864" cy="685800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02920" y="182880"/>
            <a:ext cx="3931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97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Printer Profile</a:t>
            </a:r>
            <a:endParaRPr lang="en-US" sz="850" dirty="0"/>
          </a:p>
        </p:txBody>
      </p:sp>
      <p:sp>
        <p:nvSpPr>
          <p:cNvPr id="7" name="Shape 4"/>
          <p:cNvSpPr/>
          <p:nvPr/>
        </p:nvSpPr>
        <p:spPr>
          <a:xfrm>
            <a:off x="502920" y="512064"/>
            <a:ext cx="11109960" cy="0"/>
          </a:xfrm>
          <a:prstGeom prst="line">
            <a:avLst/>
          </a:prstGeom>
          <a:noFill/>
          <a:ln w="12700">
            <a:solidFill>
              <a:srgbClr val="C9D4E2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11521440" y="6446520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26174"/>
                </a:solidFill>
              </a:rPr>
              <a:t>14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502920" y="640080"/>
            <a:ext cx="5715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Robo E4: classroom workflow and safety focus</a:t>
            </a:r>
            <a:endParaRPr lang="en-US" sz="2400" dirty="0"/>
          </a:p>
        </p:txBody>
      </p:sp>
      <p:sp>
        <p:nvSpPr>
          <p:cNvPr id="10" name="Text 7"/>
          <p:cNvSpPr/>
          <p:nvPr/>
        </p:nvSpPr>
        <p:spPr>
          <a:xfrm>
            <a:off x="530352" y="1042416"/>
            <a:ext cx="6080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526174"/>
                </a:solidFill>
              </a:rPr>
              <a:t>Good for shared classroom use and student certification workflows.</a:t>
            </a:r>
            <a:endParaRPr lang="en-US" sz="1130" dirty="0"/>
          </a:p>
        </p:txBody>
      </p:sp>
      <p:sp>
        <p:nvSpPr>
          <p:cNvPr id="12" name="Shape 8"/>
          <p:cNvSpPr/>
          <p:nvPr/>
        </p:nvSpPr>
        <p:spPr>
          <a:xfrm>
            <a:off x="6629400" y="1298448"/>
            <a:ext cx="4892040" cy="4114800"/>
          </a:xfrm>
          <a:prstGeom prst="roundRect">
            <a:avLst>
              <a:gd name="adj" fmla="val 2667"/>
            </a:avLst>
          </a:prstGeom>
          <a:solidFill>
            <a:srgbClr val="F5F7FA"/>
          </a:solidFill>
          <a:ln w="12700">
            <a:solidFill>
              <a:srgbClr val="C9D4E2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9"/>
          <p:cNvSpPr/>
          <p:nvPr/>
        </p:nvSpPr>
        <p:spPr>
          <a:xfrm>
            <a:off x="6949440" y="1600200"/>
            <a:ext cx="1371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B1F3A"/>
                </a:solidFill>
              </a:rPr>
              <a:t>Key specs</a:t>
            </a:r>
            <a:endParaRPr lang="en-US" sz="1700" dirty="0"/>
          </a:p>
        </p:txBody>
      </p:sp>
      <p:sp>
        <p:nvSpPr>
          <p:cNvPr id="14" name="Text 10"/>
          <p:cNvSpPr/>
          <p:nvPr/>
        </p:nvSpPr>
        <p:spPr>
          <a:xfrm>
            <a:off x="6949440" y="2057400"/>
            <a:ext cx="4160520" cy="19202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80" dirty="0">
                <a:solidFill>
                  <a:srgbClr val="102033"/>
                </a:solidFill>
              </a:rPr>
              <a:t>Build volume: 8.7 × 8.7 × 8.7 in</a:t>
            </a:r>
            <a:endParaRPr lang="en-US" sz="128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80" dirty="0">
                <a:solidFill>
                  <a:srgbClr val="102033"/>
                </a:solidFill>
              </a:rPr>
              <a:t>Fully enclosed design with HEPA filtration</a:t>
            </a:r>
            <a:endParaRPr lang="en-US" sz="128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80" dirty="0">
                <a:solidFill>
                  <a:srgbClr val="102033"/>
                </a:solidFill>
              </a:rPr>
              <a:t>Heated removable print bed</a:t>
            </a:r>
            <a:endParaRPr lang="en-US" sz="128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80" dirty="0">
                <a:solidFill>
                  <a:srgbClr val="102033"/>
                </a:solidFill>
              </a:rPr>
              <a:t>Quick-change nozzle and Wi‑Fi connectivity</a:t>
            </a:r>
            <a:endParaRPr lang="en-US" sz="1280" dirty="0"/>
          </a:p>
        </p:txBody>
      </p:sp>
      <p:sp>
        <p:nvSpPr>
          <p:cNvPr id="17" name="Text 13"/>
          <p:cNvSpPr/>
          <p:nvPr/>
        </p:nvSpPr>
        <p:spPr>
          <a:xfrm>
            <a:off x="502920" y="6537960"/>
            <a:ext cx="6766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26174"/>
                </a:solidFill>
              </a:rPr>
              <a:t>LockwoodSTEM  |  Principles of Engineering  |  Unit 0</a:t>
            </a:r>
            <a:endParaRPr lang="en-US" sz="750" dirty="0"/>
          </a:p>
        </p:txBody>
      </p:sp>
      <p:pic>
        <p:nvPicPr>
          <p:cNvPr id="19" name="Image 0" descr="/mnt/data/07866d78-fd0b-4366-bef4-3105aba56b8e.png">
            <a:extLst>
              <a:ext uri="{FF2B5EF4-FFF2-40B4-BE49-F238E27FC236}">
                <a16:creationId xmlns:a16="http://schemas.microsoft.com/office/drawing/2014/main" id="{0A4476A4-72A9-735E-A1A4-1D495D53F1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62972" y="20168"/>
            <a:ext cx="1664208" cy="502919"/>
          </a:xfrm>
          <a:prstGeom prst="rect">
            <a:avLst/>
          </a:prstGeom>
        </p:spPr>
      </p:pic>
      <p:pic>
        <p:nvPicPr>
          <p:cNvPr id="21" name="Picture 20" descr="Boxlight Robo E4 Education 3D Printer">
            <a:extLst>
              <a:ext uri="{FF2B5EF4-FFF2-40B4-BE49-F238E27FC236}">
                <a16:creationId xmlns:a16="http://schemas.microsoft.com/office/drawing/2014/main" id="{AC2FEB83-2CD1-6E62-E894-4B77E58EC36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8982" r="24737" b="8286"/>
          <a:stretch>
            <a:fillRect/>
          </a:stretch>
        </p:blipFill>
        <p:spPr>
          <a:xfrm>
            <a:off x="1549838" y="1418260"/>
            <a:ext cx="3340655" cy="387517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rgbClr val="F3C95C"/>
          </a:solidFill>
          <a:ln w="12700">
            <a:solidFill>
              <a:srgbClr val="F3C95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182880" y="0"/>
            <a:ext cx="54864" cy="685800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02920" y="182880"/>
            <a:ext cx="3931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97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 Time</a:t>
            </a:r>
            <a:endParaRPr lang="en-US" sz="850" dirty="0"/>
          </a:p>
        </p:txBody>
      </p:sp>
      <p:sp>
        <p:nvSpPr>
          <p:cNvPr id="7" name="Shape 4"/>
          <p:cNvSpPr/>
          <p:nvPr/>
        </p:nvSpPr>
        <p:spPr>
          <a:xfrm>
            <a:off x="502920" y="512064"/>
            <a:ext cx="11109960" cy="0"/>
          </a:xfrm>
          <a:prstGeom prst="line">
            <a:avLst/>
          </a:prstGeom>
          <a:noFill/>
          <a:ln w="12700">
            <a:solidFill>
              <a:srgbClr val="C9D4E2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11521440" y="6446520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26174"/>
                </a:solidFill>
              </a:rPr>
              <a:t>15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502920" y="640080"/>
            <a:ext cx="5715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Before you print: prove your plan</a:t>
            </a:r>
            <a:endParaRPr lang="en-US" sz="2400" dirty="0"/>
          </a:p>
        </p:txBody>
      </p:sp>
      <p:sp>
        <p:nvSpPr>
          <p:cNvPr id="10" name="Text 7"/>
          <p:cNvSpPr/>
          <p:nvPr/>
        </p:nvSpPr>
        <p:spPr>
          <a:xfrm>
            <a:off x="530352" y="1042416"/>
            <a:ext cx="6080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526174"/>
                </a:solidFill>
              </a:rPr>
              <a:t>Your teacher should be able to see the manufacturing logic before the machine starts.</a:t>
            </a:r>
            <a:endParaRPr lang="en-US" sz="1130" dirty="0"/>
          </a:p>
        </p:txBody>
      </p:sp>
      <p:pic>
        <p:nvPicPr>
          <p:cNvPr id="11" name="Image 1" descr="/mnt/data/wide_screenshot_style_render_of_a_3d_printing_slic.png"/>
          <p:cNvPicPr>
            <a:picLocks noChangeAspect="1"/>
          </p:cNvPicPr>
          <p:nvPr/>
        </p:nvPicPr>
        <p:blipFill>
          <a:blip r:embed="rId3"/>
          <a:srcRect l="3000" t="2000" r="34933" b="12000"/>
          <a:stretch/>
        </p:blipFill>
        <p:spPr>
          <a:xfrm>
            <a:off x="6629400" y="1417320"/>
            <a:ext cx="4983480" cy="3886200"/>
          </a:xfrm>
          <a:prstGeom prst="rect">
            <a:avLst/>
          </a:prstGeom>
        </p:spPr>
      </p:pic>
      <p:sp>
        <p:nvSpPr>
          <p:cNvPr id="12" name="Shape 8"/>
          <p:cNvSpPr/>
          <p:nvPr/>
        </p:nvSpPr>
        <p:spPr>
          <a:xfrm>
            <a:off x="685800" y="1371600"/>
            <a:ext cx="5623560" cy="621792"/>
          </a:xfrm>
          <a:prstGeom prst="roundRect">
            <a:avLst>
              <a:gd name="adj" fmla="val 17647"/>
            </a:avLst>
          </a:prstGeom>
          <a:solidFill>
            <a:srgbClr val="F5F7FA"/>
          </a:solidFill>
          <a:ln w="12700">
            <a:solidFill>
              <a:srgbClr val="C9D4E2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9"/>
          <p:cNvSpPr/>
          <p:nvPr/>
        </p:nvSpPr>
        <p:spPr>
          <a:xfrm>
            <a:off x="886968" y="1527048"/>
            <a:ext cx="2926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C9971A"/>
                </a:solidFill>
              </a:rPr>
              <a:t>1</a:t>
            </a:r>
            <a:endParaRPr lang="en-US" sz="1200" dirty="0"/>
          </a:p>
        </p:txBody>
      </p:sp>
      <p:sp>
        <p:nvSpPr>
          <p:cNvPr id="14" name="Text 10"/>
          <p:cNvSpPr/>
          <p:nvPr/>
        </p:nvSpPr>
        <p:spPr>
          <a:xfrm>
            <a:off x="1325880" y="1481328"/>
            <a:ext cx="1508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b="1" dirty="0">
                <a:solidFill>
                  <a:srgbClr val="0B1F3A"/>
                </a:solidFill>
              </a:rPr>
              <a:t>Certification</a:t>
            </a:r>
            <a:endParaRPr lang="en-US" sz="1220" dirty="0"/>
          </a:p>
        </p:txBody>
      </p:sp>
      <p:sp>
        <p:nvSpPr>
          <p:cNvPr id="15" name="Text 11"/>
          <p:cNvSpPr/>
          <p:nvPr/>
        </p:nvSpPr>
        <p:spPr>
          <a:xfrm>
            <a:off x="2971800" y="1481328"/>
            <a:ext cx="2880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102033"/>
                </a:solidFill>
              </a:rPr>
              <a:t>3D printer certification verified</a:t>
            </a:r>
            <a:endParaRPr lang="en-US" sz="1100" dirty="0"/>
          </a:p>
        </p:txBody>
      </p:sp>
      <p:sp>
        <p:nvSpPr>
          <p:cNvPr id="16" name="Shape 12"/>
          <p:cNvSpPr/>
          <p:nvPr/>
        </p:nvSpPr>
        <p:spPr>
          <a:xfrm>
            <a:off x="685800" y="2212848"/>
            <a:ext cx="5623560" cy="621792"/>
          </a:xfrm>
          <a:prstGeom prst="roundRect">
            <a:avLst>
              <a:gd name="adj" fmla="val 17647"/>
            </a:avLst>
          </a:prstGeom>
          <a:solidFill>
            <a:srgbClr val="F5F7FA"/>
          </a:solidFill>
          <a:ln w="12700">
            <a:solidFill>
              <a:srgbClr val="C9D4E2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3"/>
          <p:cNvSpPr/>
          <p:nvPr/>
        </p:nvSpPr>
        <p:spPr>
          <a:xfrm>
            <a:off x="886968" y="2368296"/>
            <a:ext cx="2926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C9971A"/>
                </a:solidFill>
              </a:rPr>
              <a:t>2</a:t>
            </a:r>
            <a:endParaRPr lang="en-US" sz="1200" dirty="0"/>
          </a:p>
        </p:txBody>
      </p:sp>
      <p:sp>
        <p:nvSpPr>
          <p:cNvPr id="18" name="Text 14"/>
          <p:cNvSpPr/>
          <p:nvPr/>
        </p:nvSpPr>
        <p:spPr>
          <a:xfrm>
            <a:off x="1325880" y="2322576"/>
            <a:ext cx="1508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b="1" dirty="0">
                <a:solidFill>
                  <a:srgbClr val="0B1F3A"/>
                </a:solidFill>
              </a:rPr>
              <a:t>Model review</a:t>
            </a:r>
            <a:endParaRPr lang="en-US" sz="1220" dirty="0"/>
          </a:p>
        </p:txBody>
      </p:sp>
      <p:sp>
        <p:nvSpPr>
          <p:cNvPr id="19" name="Text 15"/>
          <p:cNvSpPr/>
          <p:nvPr/>
        </p:nvSpPr>
        <p:spPr>
          <a:xfrm>
            <a:off x="2971800" y="2322576"/>
            <a:ext cx="2880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102033"/>
                </a:solidFill>
              </a:rPr>
              <a:t>Frame geometry fits the CubeSat and M3 strategy</a:t>
            </a:r>
            <a:endParaRPr lang="en-US" sz="1100" dirty="0"/>
          </a:p>
        </p:txBody>
      </p:sp>
      <p:sp>
        <p:nvSpPr>
          <p:cNvPr id="20" name="Shape 16"/>
          <p:cNvSpPr/>
          <p:nvPr/>
        </p:nvSpPr>
        <p:spPr>
          <a:xfrm>
            <a:off x="685800" y="3054096"/>
            <a:ext cx="5623560" cy="621792"/>
          </a:xfrm>
          <a:prstGeom prst="roundRect">
            <a:avLst>
              <a:gd name="adj" fmla="val 17647"/>
            </a:avLst>
          </a:prstGeom>
          <a:solidFill>
            <a:srgbClr val="F5F7FA"/>
          </a:solidFill>
          <a:ln w="12700">
            <a:solidFill>
              <a:srgbClr val="C9D4E2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7"/>
          <p:cNvSpPr/>
          <p:nvPr/>
        </p:nvSpPr>
        <p:spPr>
          <a:xfrm>
            <a:off x="886968" y="3209544"/>
            <a:ext cx="2926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C9971A"/>
                </a:solidFill>
              </a:rPr>
              <a:t>3</a:t>
            </a:r>
            <a:endParaRPr lang="en-US" sz="1200" dirty="0"/>
          </a:p>
        </p:txBody>
      </p:sp>
      <p:sp>
        <p:nvSpPr>
          <p:cNvPr id="22" name="Text 18"/>
          <p:cNvSpPr/>
          <p:nvPr/>
        </p:nvSpPr>
        <p:spPr>
          <a:xfrm>
            <a:off x="1325880" y="3163824"/>
            <a:ext cx="1508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b="1" dirty="0">
                <a:solidFill>
                  <a:srgbClr val="0B1F3A"/>
                </a:solidFill>
              </a:rPr>
              <a:t>Slicer preview</a:t>
            </a:r>
            <a:endParaRPr lang="en-US" sz="1220" dirty="0"/>
          </a:p>
        </p:txBody>
      </p:sp>
      <p:sp>
        <p:nvSpPr>
          <p:cNvPr id="23" name="Text 19"/>
          <p:cNvSpPr/>
          <p:nvPr/>
        </p:nvSpPr>
        <p:spPr>
          <a:xfrm>
            <a:off x="2971800" y="3163824"/>
            <a:ext cx="2880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102033"/>
                </a:solidFill>
              </a:rPr>
              <a:t>No surprise supports, weak walls, or risky orientation</a:t>
            </a:r>
            <a:endParaRPr lang="en-US" sz="1100" dirty="0"/>
          </a:p>
        </p:txBody>
      </p:sp>
      <p:sp>
        <p:nvSpPr>
          <p:cNvPr id="24" name="Shape 20"/>
          <p:cNvSpPr/>
          <p:nvPr/>
        </p:nvSpPr>
        <p:spPr>
          <a:xfrm>
            <a:off x="685800" y="3895344"/>
            <a:ext cx="5623560" cy="621792"/>
          </a:xfrm>
          <a:prstGeom prst="roundRect">
            <a:avLst>
              <a:gd name="adj" fmla="val 17647"/>
            </a:avLst>
          </a:prstGeom>
          <a:solidFill>
            <a:srgbClr val="FFF7E0"/>
          </a:solidFill>
          <a:ln w="12700">
            <a:solidFill>
              <a:srgbClr val="E0B13B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1"/>
          <p:cNvSpPr/>
          <p:nvPr/>
        </p:nvSpPr>
        <p:spPr>
          <a:xfrm>
            <a:off x="886968" y="4050792"/>
            <a:ext cx="2926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C9971A"/>
                </a:solidFill>
              </a:rPr>
              <a:t>4</a:t>
            </a:r>
            <a:endParaRPr lang="en-US" sz="1200" dirty="0"/>
          </a:p>
        </p:txBody>
      </p:sp>
      <p:sp>
        <p:nvSpPr>
          <p:cNvPr id="26" name="Text 22"/>
          <p:cNvSpPr/>
          <p:nvPr/>
        </p:nvSpPr>
        <p:spPr>
          <a:xfrm>
            <a:off x="1325880" y="4005072"/>
            <a:ext cx="1508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b="1" dirty="0">
                <a:solidFill>
                  <a:srgbClr val="0B1F3A"/>
                </a:solidFill>
              </a:rPr>
              <a:t>Settings record</a:t>
            </a:r>
            <a:endParaRPr lang="en-US" sz="1220" dirty="0"/>
          </a:p>
        </p:txBody>
      </p:sp>
      <p:sp>
        <p:nvSpPr>
          <p:cNvPr id="27" name="Text 23"/>
          <p:cNvSpPr/>
          <p:nvPr/>
        </p:nvSpPr>
        <p:spPr>
          <a:xfrm>
            <a:off x="2971800" y="4005072"/>
            <a:ext cx="2880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102033"/>
                </a:solidFill>
              </a:rPr>
              <a:t>Layer height, walls, infill, orientation, time, filament use</a:t>
            </a:r>
            <a:endParaRPr lang="en-US" sz="1100" dirty="0"/>
          </a:p>
        </p:txBody>
      </p:sp>
      <p:sp>
        <p:nvSpPr>
          <p:cNvPr id="28" name="Shape 24"/>
          <p:cNvSpPr/>
          <p:nvPr/>
        </p:nvSpPr>
        <p:spPr>
          <a:xfrm>
            <a:off x="685800" y="4736592"/>
            <a:ext cx="5623560" cy="621792"/>
          </a:xfrm>
          <a:prstGeom prst="roundRect">
            <a:avLst>
              <a:gd name="adj" fmla="val 17647"/>
            </a:avLst>
          </a:prstGeom>
          <a:solidFill>
            <a:srgbClr val="F5F7FA"/>
          </a:solidFill>
          <a:ln w="12700">
            <a:solidFill>
              <a:srgbClr val="C9D4E2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5"/>
          <p:cNvSpPr/>
          <p:nvPr/>
        </p:nvSpPr>
        <p:spPr>
          <a:xfrm>
            <a:off x="886968" y="4892040"/>
            <a:ext cx="2926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C9971A"/>
                </a:solidFill>
              </a:rPr>
              <a:t>5</a:t>
            </a:r>
            <a:endParaRPr lang="en-US" sz="1200" dirty="0"/>
          </a:p>
        </p:txBody>
      </p:sp>
      <p:sp>
        <p:nvSpPr>
          <p:cNvPr id="30" name="Text 26"/>
          <p:cNvSpPr/>
          <p:nvPr/>
        </p:nvSpPr>
        <p:spPr>
          <a:xfrm>
            <a:off x="1325880" y="4846320"/>
            <a:ext cx="1508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b="1" dirty="0">
                <a:solidFill>
                  <a:srgbClr val="0B1F3A"/>
                </a:solidFill>
              </a:rPr>
              <a:t>Teacher approval</a:t>
            </a:r>
            <a:endParaRPr lang="en-US" sz="1220" dirty="0"/>
          </a:p>
        </p:txBody>
      </p:sp>
      <p:sp>
        <p:nvSpPr>
          <p:cNvPr id="31" name="Text 27"/>
          <p:cNvSpPr/>
          <p:nvPr/>
        </p:nvSpPr>
        <p:spPr>
          <a:xfrm>
            <a:off x="2971800" y="4846320"/>
            <a:ext cx="2880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102033"/>
                </a:solidFill>
              </a:rPr>
              <a:t>Print-ready files queued or launched</a:t>
            </a:r>
            <a:endParaRPr lang="en-US" sz="1100" dirty="0"/>
          </a:p>
        </p:txBody>
      </p:sp>
      <p:sp>
        <p:nvSpPr>
          <p:cNvPr id="32" name="Text 28"/>
          <p:cNvSpPr/>
          <p:nvPr/>
        </p:nvSpPr>
        <p:spPr>
          <a:xfrm>
            <a:off x="685800" y="5788152"/>
            <a:ext cx="6492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30" b="1" dirty="0">
                <a:solidFill>
                  <a:srgbClr val="0B1F3A"/>
                </a:solidFill>
              </a:rPr>
              <a:t>End of lesson deliverable: approved print-ready frame files + Print Settings Record.</a:t>
            </a:r>
            <a:endParaRPr lang="en-US" sz="1330" dirty="0"/>
          </a:p>
        </p:txBody>
      </p:sp>
      <p:sp>
        <p:nvSpPr>
          <p:cNvPr id="33" name="Text 29"/>
          <p:cNvSpPr/>
          <p:nvPr/>
        </p:nvSpPr>
        <p:spPr>
          <a:xfrm>
            <a:off x="502920" y="6537960"/>
            <a:ext cx="6766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26174"/>
                </a:solidFill>
              </a:rPr>
              <a:t>LockwoodSTEM  |  Principles of Engineering  |  Unit 0</a:t>
            </a:r>
            <a:endParaRPr lang="en-US" sz="750" dirty="0"/>
          </a:p>
        </p:txBody>
      </p:sp>
      <p:pic>
        <p:nvPicPr>
          <p:cNvPr id="35" name="Image 0" descr="/mnt/data/07866d78-fd0b-4366-bef4-3105aba56b8e.png">
            <a:extLst>
              <a:ext uri="{FF2B5EF4-FFF2-40B4-BE49-F238E27FC236}">
                <a16:creationId xmlns:a16="http://schemas.microsoft.com/office/drawing/2014/main" id="{230115F0-55A9-3F46-32B0-0B4D78A989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62972" y="20168"/>
            <a:ext cx="1664208" cy="50291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rgbClr val="F3C95C"/>
          </a:solidFill>
          <a:ln w="12700">
            <a:solidFill>
              <a:srgbClr val="F3C95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182880" y="0"/>
            <a:ext cx="54864" cy="685800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02920" y="182880"/>
            <a:ext cx="3931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97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Sources</a:t>
            </a:r>
            <a:endParaRPr lang="en-US" sz="850" dirty="0"/>
          </a:p>
        </p:txBody>
      </p:sp>
      <p:sp>
        <p:nvSpPr>
          <p:cNvPr id="7" name="Shape 4"/>
          <p:cNvSpPr/>
          <p:nvPr/>
        </p:nvSpPr>
        <p:spPr>
          <a:xfrm>
            <a:off x="502920" y="512064"/>
            <a:ext cx="11109960" cy="0"/>
          </a:xfrm>
          <a:prstGeom prst="line">
            <a:avLst/>
          </a:prstGeom>
          <a:noFill/>
          <a:ln w="12700">
            <a:solidFill>
              <a:srgbClr val="C9D4E2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11521440" y="6446520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26174"/>
                </a:solidFill>
              </a:rPr>
              <a:t>16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502920" y="640080"/>
            <a:ext cx="5715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Reference sources</a:t>
            </a:r>
            <a:endParaRPr lang="en-US" sz="2400" dirty="0"/>
          </a:p>
        </p:txBody>
      </p:sp>
      <p:sp>
        <p:nvSpPr>
          <p:cNvPr id="10" name="Text 7"/>
          <p:cNvSpPr/>
          <p:nvPr/>
        </p:nvSpPr>
        <p:spPr>
          <a:xfrm>
            <a:off x="530352" y="1042416"/>
            <a:ext cx="6080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526174"/>
                </a:solidFill>
              </a:rPr>
              <a:t>Specifications and product details used for this presentation.</a:t>
            </a:r>
            <a:endParaRPr lang="en-US" sz="1130" dirty="0"/>
          </a:p>
        </p:txBody>
      </p:sp>
      <p:sp>
        <p:nvSpPr>
          <p:cNvPr id="11" name="Shape 8"/>
          <p:cNvSpPr/>
          <p:nvPr/>
        </p:nvSpPr>
        <p:spPr>
          <a:xfrm>
            <a:off x="777240" y="1508760"/>
            <a:ext cx="10652760" cy="3931920"/>
          </a:xfrm>
          <a:prstGeom prst="roundRect">
            <a:avLst>
              <a:gd name="adj" fmla="val 2791"/>
            </a:avLst>
          </a:prstGeom>
          <a:solidFill>
            <a:srgbClr val="F5F7FA"/>
          </a:solidFill>
          <a:ln w="12700">
            <a:solidFill>
              <a:srgbClr val="C9D4E2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1051560" y="1783080"/>
            <a:ext cx="4206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</a:rPr>
              <a:t>Bambu Lab P1S official product page</a:t>
            </a:r>
            <a:endParaRPr lang="en-US" sz="1250" dirty="0"/>
          </a:p>
        </p:txBody>
      </p:sp>
      <p:sp>
        <p:nvSpPr>
          <p:cNvPr id="13" name="Text 10"/>
          <p:cNvSpPr/>
          <p:nvPr/>
        </p:nvSpPr>
        <p:spPr>
          <a:xfrm>
            <a:off x="5440680" y="1783080"/>
            <a:ext cx="5394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02033"/>
                </a:solidFill>
              </a:rPr>
              <a:t>Build volume, enclosure, temperatures, speed, acceleration, supported materials.</a:t>
            </a:r>
            <a:endParaRPr lang="en-US" sz="1050" dirty="0"/>
          </a:p>
        </p:txBody>
      </p:sp>
      <p:sp>
        <p:nvSpPr>
          <p:cNvPr id="14" name="Text 11"/>
          <p:cNvSpPr/>
          <p:nvPr/>
        </p:nvSpPr>
        <p:spPr>
          <a:xfrm>
            <a:off x="1051560" y="2532888"/>
            <a:ext cx="4206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</a:rPr>
              <a:t>Bambu Lab A1 mini official product page</a:t>
            </a:r>
            <a:endParaRPr lang="en-US" sz="1250" dirty="0"/>
          </a:p>
        </p:txBody>
      </p:sp>
      <p:sp>
        <p:nvSpPr>
          <p:cNvPr id="15" name="Text 12"/>
          <p:cNvSpPr/>
          <p:nvPr/>
        </p:nvSpPr>
        <p:spPr>
          <a:xfrm>
            <a:off x="5440680" y="2532888"/>
            <a:ext cx="5394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02033"/>
                </a:solidFill>
              </a:rPr>
              <a:t>Build volume, temperatures, speed, sensors, materials, physical dimensions.</a:t>
            </a:r>
            <a:endParaRPr lang="en-US" sz="1050" dirty="0"/>
          </a:p>
        </p:txBody>
      </p:sp>
      <p:sp>
        <p:nvSpPr>
          <p:cNvPr id="16" name="Text 13"/>
          <p:cNvSpPr/>
          <p:nvPr/>
        </p:nvSpPr>
        <p:spPr>
          <a:xfrm>
            <a:off x="1051560" y="3282696"/>
            <a:ext cx="4206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</a:rPr>
              <a:t>Robo E4 official product page</a:t>
            </a:r>
            <a:endParaRPr lang="en-US" sz="1250" dirty="0"/>
          </a:p>
        </p:txBody>
      </p:sp>
      <p:sp>
        <p:nvSpPr>
          <p:cNvPr id="17" name="Text 14"/>
          <p:cNvSpPr/>
          <p:nvPr/>
        </p:nvSpPr>
        <p:spPr>
          <a:xfrm>
            <a:off x="5440680" y="3282696"/>
            <a:ext cx="5394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02033"/>
                </a:solidFill>
              </a:rPr>
              <a:t>Classroom-focused features, enclosure, HEPA filtration, build volume, speed, training/certification support.</a:t>
            </a:r>
            <a:endParaRPr lang="en-US" sz="1050" dirty="0"/>
          </a:p>
        </p:txBody>
      </p:sp>
      <p:sp>
        <p:nvSpPr>
          <p:cNvPr id="18" name="Text 15"/>
          <p:cNvSpPr/>
          <p:nvPr/>
        </p:nvSpPr>
        <p:spPr>
          <a:xfrm>
            <a:off x="1051560" y="4032504"/>
            <a:ext cx="4206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</a:rPr>
              <a:t>ASTM/ISO additive manufacturing process families</a:t>
            </a:r>
            <a:endParaRPr lang="en-US" sz="1250" dirty="0"/>
          </a:p>
        </p:txBody>
      </p:sp>
      <p:sp>
        <p:nvSpPr>
          <p:cNvPr id="19" name="Text 16"/>
          <p:cNvSpPr/>
          <p:nvPr/>
        </p:nvSpPr>
        <p:spPr>
          <a:xfrm>
            <a:off x="5440680" y="4032504"/>
            <a:ext cx="5394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02033"/>
                </a:solidFill>
              </a:rPr>
              <a:t>Used as a reference for general additive manufacturing process categories.</a:t>
            </a:r>
            <a:endParaRPr lang="en-US" sz="1050" dirty="0"/>
          </a:p>
        </p:txBody>
      </p:sp>
      <p:sp>
        <p:nvSpPr>
          <p:cNvPr id="21" name="Text 18"/>
          <p:cNvSpPr/>
          <p:nvPr/>
        </p:nvSpPr>
        <p:spPr>
          <a:xfrm>
            <a:off x="502920" y="6537960"/>
            <a:ext cx="6766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26174"/>
                </a:solidFill>
              </a:rPr>
              <a:t>LockwoodSTEM  |  Principles of Engineering  |  Unit 0</a:t>
            </a:r>
            <a:endParaRPr lang="en-US" sz="750" dirty="0"/>
          </a:p>
        </p:txBody>
      </p:sp>
      <p:pic>
        <p:nvPicPr>
          <p:cNvPr id="23" name="Image 0" descr="/mnt/data/07866d78-fd0b-4366-bef4-3105aba56b8e.png">
            <a:extLst>
              <a:ext uri="{FF2B5EF4-FFF2-40B4-BE49-F238E27FC236}">
                <a16:creationId xmlns:a16="http://schemas.microsoft.com/office/drawing/2014/main" id="{324FE4FE-20FC-0B97-6FBC-F40E667C0E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62972" y="20168"/>
            <a:ext cx="1664208" cy="50291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rgbClr val="F3C95C"/>
          </a:solidFill>
          <a:ln w="12700">
            <a:solidFill>
              <a:srgbClr val="F3C95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182880" y="0"/>
            <a:ext cx="54864" cy="685800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02920" y="182880"/>
            <a:ext cx="3931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97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Mission</a:t>
            </a:r>
            <a:endParaRPr lang="en-US" sz="850" dirty="0"/>
          </a:p>
        </p:txBody>
      </p:sp>
      <p:pic>
        <p:nvPicPr>
          <p:cNvPr id="6" name="Image 0" descr="/mnt/data/07866d78-fd0b-4366-bef4-3105aba56b8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62972" y="20168"/>
            <a:ext cx="1664208" cy="502919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502920" y="512064"/>
            <a:ext cx="11109960" cy="0"/>
          </a:xfrm>
          <a:prstGeom prst="line">
            <a:avLst/>
          </a:prstGeom>
          <a:noFill/>
          <a:ln w="12700">
            <a:solidFill>
              <a:srgbClr val="C9D4E2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11521440" y="6446520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26174"/>
                </a:solidFill>
              </a:rPr>
              <a:t>02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502920" y="640080"/>
            <a:ext cx="5715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Today’s mission</a:t>
            </a:r>
            <a:endParaRPr lang="en-US" sz="2400" dirty="0"/>
          </a:p>
        </p:txBody>
      </p:sp>
      <p:sp>
        <p:nvSpPr>
          <p:cNvPr id="10" name="Text 7"/>
          <p:cNvSpPr/>
          <p:nvPr/>
        </p:nvSpPr>
        <p:spPr>
          <a:xfrm>
            <a:off x="530352" y="1042416"/>
            <a:ext cx="6080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526174"/>
                </a:solidFill>
              </a:rPr>
              <a:t>Make additive manufacturing choices like engineers, not just printer users.</a:t>
            </a:r>
            <a:endParaRPr lang="en-US" sz="1130" dirty="0"/>
          </a:p>
        </p:txBody>
      </p:sp>
      <p:pic>
        <p:nvPicPr>
          <p:cNvPr id="11" name="Image 1" descr="/mnt/data/a_highly_detailed_close_up_macro_style_industrial.png"/>
          <p:cNvPicPr>
            <a:picLocks noChangeAspect="1"/>
          </p:cNvPicPr>
          <p:nvPr/>
        </p:nvPicPr>
        <p:blipFill>
          <a:blip r:embed="rId4"/>
          <a:srcRect l="16294" r="16294"/>
          <a:stretch/>
        </p:blipFill>
        <p:spPr>
          <a:xfrm>
            <a:off x="6629400" y="960120"/>
            <a:ext cx="4983480" cy="4160520"/>
          </a:xfrm>
          <a:prstGeom prst="rect">
            <a:avLst/>
          </a:prstGeom>
        </p:spPr>
      </p:pic>
      <p:sp>
        <p:nvSpPr>
          <p:cNvPr id="12" name="Shape 8"/>
          <p:cNvSpPr/>
          <p:nvPr/>
        </p:nvSpPr>
        <p:spPr>
          <a:xfrm>
            <a:off x="594360" y="1874520"/>
            <a:ext cx="5532120" cy="3246120"/>
          </a:xfrm>
          <a:prstGeom prst="roundRect">
            <a:avLst>
              <a:gd name="adj" fmla="val 3380"/>
            </a:avLst>
          </a:prstGeom>
          <a:solidFill>
            <a:srgbClr val="F5F7FA"/>
          </a:solidFill>
          <a:ln w="12700">
            <a:solidFill>
              <a:srgbClr val="C9D4E2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9"/>
          <p:cNvSpPr/>
          <p:nvPr/>
        </p:nvSpPr>
        <p:spPr>
          <a:xfrm>
            <a:off x="960120" y="2212848"/>
            <a:ext cx="4800600" cy="19202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rgbClr val="102033"/>
                </a:solidFill>
              </a:rPr>
              <a:t>Explain several major additive manufacturing processes.</a:t>
            </a:r>
            <a:endParaRPr lang="en-US" sz="15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rgbClr val="102033"/>
                </a:solidFill>
              </a:rPr>
              <a:t>Connect FDM design decisions to strength, supports, time, and mass.</a:t>
            </a:r>
            <a:endParaRPr lang="en-US" sz="15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rgbClr val="102033"/>
                </a:solidFill>
              </a:rPr>
              <a:t>Read a slicer preview before committing to a print.</a:t>
            </a:r>
            <a:endParaRPr lang="en-US" sz="15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rgbClr val="102033"/>
                </a:solidFill>
              </a:rPr>
              <a:t>Choose print settings for CubeSat frame components and justify them.</a:t>
            </a:r>
            <a:endParaRPr lang="en-US" sz="1500" dirty="0"/>
          </a:p>
        </p:txBody>
      </p:sp>
      <p:sp>
        <p:nvSpPr>
          <p:cNvPr id="14" name="Text 10"/>
          <p:cNvSpPr/>
          <p:nvPr/>
        </p:nvSpPr>
        <p:spPr>
          <a:xfrm>
            <a:off x="960120" y="4462272"/>
            <a:ext cx="8229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C9971A"/>
                </a:solidFill>
              </a:rPr>
              <a:t>Key idea</a:t>
            </a:r>
            <a:endParaRPr lang="en-US" sz="1000" dirty="0"/>
          </a:p>
        </p:txBody>
      </p:sp>
      <p:sp>
        <p:nvSpPr>
          <p:cNvPr id="15" name="Text 11"/>
          <p:cNvSpPr/>
          <p:nvPr/>
        </p:nvSpPr>
        <p:spPr>
          <a:xfrm>
            <a:off x="1828800" y="4370832"/>
            <a:ext cx="3886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02033"/>
                </a:solidFill>
              </a:rPr>
              <a:t>The printer makes the part; the engineer controls whether it is printable, strong enough, and worth the material.</a:t>
            </a:r>
            <a:endParaRPr lang="en-US" sz="1250" dirty="0"/>
          </a:p>
        </p:txBody>
      </p:sp>
      <p:sp>
        <p:nvSpPr>
          <p:cNvPr id="16" name="Text 12"/>
          <p:cNvSpPr/>
          <p:nvPr/>
        </p:nvSpPr>
        <p:spPr>
          <a:xfrm>
            <a:off x="502920" y="6537960"/>
            <a:ext cx="6766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26174"/>
                </a:solidFill>
              </a:rPr>
              <a:t>LockwoodSTEM  |  Principles of Engineering  |  Unit 0</a:t>
            </a:r>
            <a:endParaRPr lang="en-US" sz="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rgbClr val="F3C95C"/>
          </a:solidFill>
          <a:ln w="12700">
            <a:solidFill>
              <a:srgbClr val="F3C95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182880" y="0"/>
            <a:ext cx="54864" cy="685800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02920" y="182880"/>
            <a:ext cx="3931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97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Big Picture</a:t>
            </a:r>
            <a:endParaRPr lang="en-US" sz="850" dirty="0"/>
          </a:p>
        </p:txBody>
      </p:sp>
      <p:sp>
        <p:nvSpPr>
          <p:cNvPr id="7" name="Shape 4"/>
          <p:cNvSpPr/>
          <p:nvPr/>
        </p:nvSpPr>
        <p:spPr>
          <a:xfrm>
            <a:off x="502920" y="512064"/>
            <a:ext cx="11109960" cy="0"/>
          </a:xfrm>
          <a:prstGeom prst="line">
            <a:avLst/>
          </a:prstGeom>
          <a:noFill/>
          <a:ln w="12700">
            <a:solidFill>
              <a:srgbClr val="C9D4E2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11521440" y="6446520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26174"/>
                </a:solidFill>
              </a:rPr>
              <a:t>03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502920" y="640080"/>
            <a:ext cx="689773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Additive manufacturing is a family of processes</a:t>
            </a:r>
            <a:endParaRPr lang="en-US" sz="2400" dirty="0"/>
          </a:p>
        </p:txBody>
      </p:sp>
      <p:sp>
        <p:nvSpPr>
          <p:cNvPr id="10" name="Text 7"/>
          <p:cNvSpPr/>
          <p:nvPr/>
        </p:nvSpPr>
        <p:spPr>
          <a:xfrm>
            <a:off x="530352" y="1144025"/>
            <a:ext cx="6080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526174"/>
                </a:solidFill>
              </a:rPr>
              <a:t>Different machines build parts by adding material in very different ways.</a:t>
            </a:r>
            <a:endParaRPr lang="en-US" sz="1130" dirty="0"/>
          </a:p>
        </p:txBody>
      </p:sp>
      <p:pic>
        <p:nvPicPr>
          <p:cNvPr id="11" name="Image 1" descr="/mnt/data/a_wide_clean_modern_educational_infographic_styl.png"/>
          <p:cNvPicPr>
            <a:picLocks noChangeAspect="1"/>
          </p:cNvPicPr>
          <p:nvPr/>
        </p:nvPicPr>
        <p:blipFill>
          <a:blip r:embed="rId3"/>
          <a:srcRect r="-71646" b="8000"/>
          <a:stretch/>
        </p:blipFill>
        <p:spPr>
          <a:xfrm>
            <a:off x="594360" y="1463040"/>
            <a:ext cx="11064240" cy="3337560"/>
          </a:xfrm>
          <a:prstGeom prst="rect">
            <a:avLst/>
          </a:prstGeom>
        </p:spPr>
      </p:pic>
      <p:sp>
        <p:nvSpPr>
          <p:cNvPr id="12" name="Shape 8"/>
          <p:cNvSpPr/>
          <p:nvPr/>
        </p:nvSpPr>
        <p:spPr>
          <a:xfrm>
            <a:off x="594360" y="5065776"/>
            <a:ext cx="2615184" cy="749808"/>
          </a:xfrm>
          <a:prstGeom prst="roundRect">
            <a:avLst>
              <a:gd name="adj" fmla="val 14634"/>
            </a:avLst>
          </a:prstGeom>
          <a:solidFill>
            <a:srgbClr val="FFFFFF"/>
          </a:solidFill>
          <a:ln w="12700">
            <a:solidFill>
              <a:srgbClr val="C9D4E2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9"/>
          <p:cNvSpPr/>
          <p:nvPr/>
        </p:nvSpPr>
        <p:spPr>
          <a:xfrm>
            <a:off x="704088" y="5175504"/>
            <a:ext cx="239572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0B1F3A"/>
                </a:solidFill>
              </a:rPr>
              <a:t>Material extrusion</a:t>
            </a:r>
            <a:endParaRPr lang="en-US" sz="1050" dirty="0"/>
          </a:p>
        </p:txBody>
      </p:sp>
      <p:sp>
        <p:nvSpPr>
          <p:cNvPr id="14" name="Text 10"/>
          <p:cNvSpPr/>
          <p:nvPr/>
        </p:nvSpPr>
        <p:spPr>
          <a:xfrm>
            <a:off x="704088" y="5394960"/>
            <a:ext cx="23957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00" dirty="0">
                <a:solidFill>
                  <a:srgbClr val="526174"/>
                </a:solidFill>
              </a:rPr>
              <a:t>FDM/FFF filament through a heated nozzle</a:t>
            </a:r>
            <a:endParaRPr lang="en-US" sz="900" dirty="0"/>
          </a:p>
        </p:txBody>
      </p:sp>
      <p:sp>
        <p:nvSpPr>
          <p:cNvPr id="15" name="Shape 11"/>
          <p:cNvSpPr/>
          <p:nvPr/>
        </p:nvSpPr>
        <p:spPr>
          <a:xfrm>
            <a:off x="3410712" y="5065776"/>
            <a:ext cx="2615184" cy="749808"/>
          </a:xfrm>
          <a:prstGeom prst="roundRect">
            <a:avLst>
              <a:gd name="adj" fmla="val 14634"/>
            </a:avLst>
          </a:prstGeom>
          <a:solidFill>
            <a:srgbClr val="FFFFFF"/>
          </a:solidFill>
          <a:ln w="12700">
            <a:solidFill>
              <a:srgbClr val="C9D4E2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2"/>
          <p:cNvSpPr/>
          <p:nvPr/>
        </p:nvSpPr>
        <p:spPr>
          <a:xfrm>
            <a:off x="3520440" y="5175504"/>
            <a:ext cx="239572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0B1F3A"/>
                </a:solidFill>
              </a:rPr>
              <a:t>Vat photopolymerization</a:t>
            </a:r>
            <a:endParaRPr lang="en-US" sz="1050" dirty="0"/>
          </a:p>
        </p:txBody>
      </p:sp>
      <p:sp>
        <p:nvSpPr>
          <p:cNvPr id="17" name="Text 13"/>
          <p:cNvSpPr/>
          <p:nvPr/>
        </p:nvSpPr>
        <p:spPr>
          <a:xfrm>
            <a:off x="3520440" y="5394960"/>
            <a:ext cx="23957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00" dirty="0">
                <a:solidFill>
                  <a:srgbClr val="526174"/>
                </a:solidFill>
              </a:rPr>
              <a:t>Light cures liquid resin layer by layer</a:t>
            </a:r>
            <a:endParaRPr lang="en-US" sz="900" dirty="0"/>
          </a:p>
        </p:txBody>
      </p:sp>
      <p:sp>
        <p:nvSpPr>
          <p:cNvPr id="18" name="Shape 14"/>
          <p:cNvSpPr/>
          <p:nvPr/>
        </p:nvSpPr>
        <p:spPr>
          <a:xfrm>
            <a:off x="6227064" y="5065776"/>
            <a:ext cx="2615184" cy="749808"/>
          </a:xfrm>
          <a:prstGeom prst="roundRect">
            <a:avLst>
              <a:gd name="adj" fmla="val 14634"/>
            </a:avLst>
          </a:prstGeom>
          <a:solidFill>
            <a:srgbClr val="FFFFFF"/>
          </a:solidFill>
          <a:ln w="12700">
            <a:solidFill>
              <a:srgbClr val="C9D4E2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5"/>
          <p:cNvSpPr/>
          <p:nvPr/>
        </p:nvSpPr>
        <p:spPr>
          <a:xfrm>
            <a:off x="6336792" y="5175504"/>
            <a:ext cx="239572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0B1F3A"/>
                </a:solidFill>
              </a:rPr>
              <a:t>Powder bed fusion</a:t>
            </a:r>
            <a:endParaRPr lang="en-US" sz="1050" dirty="0"/>
          </a:p>
        </p:txBody>
      </p:sp>
      <p:sp>
        <p:nvSpPr>
          <p:cNvPr id="20" name="Text 16"/>
          <p:cNvSpPr/>
          <p:nvPr/>
        </p:nvSpPr>
        <p:spPr>
          <a:xfrm>
            <a:off x="6336792" y="5394960"/>
            <a:ext cx="23957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00" dirty="0">
                <a:solidFill>
                  <a:srgbClr val="526174"/>
                </a:solidFill>
              </a:rPr>
              <a:t>Heat, laser, or binder works inside a powder bed</a:t>
            </a:r>
            <a:endParaRPr lang="en-US" sz="900" dirty="0"/>
          </a:p>
        </p:txBody>
      </p:sp>
      <p:sp>
        <p:nvSpPr>
          <p:cNvPr id="21" name="Shape 17"/>
          <p:cNvSpPr/>
          <p:nvPr/>
        </p:nvSpPr>
        <p:spPr>
          <a:xfrm>
            <a:off x="9043416" y="5065776"/>
            <a:ext cx="2615184" cy="749808"/>
          </a:xfrm>
          <a:prstGeom prst="roundRect">
            <a:avLst>
              <a:gd name="adj" fmla="val 14634"/>
            </a:avLst>
          </a:prstGeom>
          <a:solidFill>
            <a:srgbClr val="FFFFFF"/>
          </a:solidFill>
          <a:ln w="12700">
            <a:solidFill>
              <a:srgbClr val="C9D4E2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18"/>
          <p:cNvSpPr/>
          <p:nvPr/>
        </p:nvSpPr>
        <p:spPr>
          <a:xfrm>
            <a:off x="9153144" y="5175504"/>
            <a:ext cx="239572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0B1F3A"/>
                </a:solidFill>
              </a:rPr>
              <a:t>Jetting / DED</a:t>
            </a:r>
            <a:endParaRPr lang="en-US" sz="1050" dirty="0"/>
          </a:p>
        </p:txBody>
      </p:sp>
      <p:sp>
        <p:nvSpPr>
          <p:cNvPr id="23" name="Text 19"/>
          <p:cNvSpPr/>
          <p:nvPr/>
        </p:nvSpPr>
        <p:spPr>
          <a:xfrm>
            <a:off x="9153144" y="5394960"/>
            <a:ext cx="23957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900" dirty="0">
                <a:solidFill>
                  <a:srgbClr val="526174"/>
                </a:solidFill>
              </a:rPr>
              <a:t>Droplets or fed material build, coat, or repair parts</a:t>
            </a:r>
            <a:endParaRPr lang="en-US" sz="900" dirty="0"/>
          </a:p>
        </p:txBody>
      </p:sp>
      <p:sp>
        <p:nvSpPr>
          <p:cNvPr id="24" name="Text 20"/>
          <p:cNvSpPr/>
          <p:nvPr/>
        </p:nvSpPr>
        <p:spPr>
          <a:xfrm>
            <a:off x="502920" y="6537960"/>
            <a:ext cx="6766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26174"/>
                </a:solidFill>
              </a:rPr>
              <a:t>LockwoodSTEM  |  Principles of Engineering  |  Unit 0</a:t>
            </a:r>
            <a:endParaRPr lang="en-US" sz="750" dirty="0"/>
          </a:p>
        </p:txBody>
      </p:sp>
      <p:pic>
        <p:nvPicPr>
          <p:cNvPr id="26" name="Image 0" descr="/mnt/data/07866d78-fd0b-4366-bef4-3105aba56b8e.png">
            <a:extLst>
              <a:ext uri="{FF2B5EF4-FFF2-40B4-BE49-F238E27FC236}">
                <a16:creationId xmlns:a16="http://schemas.microsoft.com/office/drawing/2014/main" id="{F1DA8594-ED49-3D9B-0A0C-8E5113A945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62972" y="20168"/>
            <a:ext cx="1664208" cy="50291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rgbClr val="F3C95C"/>
          </a:solidFill>
          <a:ln w="12700">
            <a:solidFill>
              <a:srgbClr val="F3C95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182880" y="0"/>
            <a:ext cx="54864" cy="685800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02920" y="182880"/>
            <a:ext cx="3931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97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FDM Process</a:t>
            </a:r>
            <a:endParaRPr lang="en-US" sz="850" dirty="0"/>
          </a:p>
        </p:txBody>
      </p:sp>
      <p:sp>
        <p:nvSpPr>
          <p:cNvPr id="7" name="Shape 4"/>
          <p:cNvSpPr/>
          <p:nvPr/>
        </p:nvSpPr>
        <p:spPr>
          <a:xfrm>
            <a:off x="502920" y="512064"/>
            <a:ext cx="11109960" cy="0"/>
          </a:xfrm>
          <a:prstGeom prst="line">
            <a:avLst/>
          </a:prstGeom>
          <a:noFill/>
          <a:ln w="12700">
            <a:solidFill>
              <a:srgbClr val="C9D4E2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11521440" y="6446520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26174"/>
                </a:solidFill>
              </a:rPr>
              <a:t>05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502920" y="640080"/>
            <a:ext cx="5715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FDM turns a 3D model into stacked paths</a:t>
            </a:r>
            <a:endParaRPr lang="en-US" sz="2400" dirty="0"/>
          </a:p>
        </p:txBody>
      </p:sp>
      <p:sp>
        <p:nvSpPr>
          <p:cNvPr id="10" name="Text 7"/>
          <p:cNvSpPr/>
          <p:nvPr/>
        </p:nvSpPr>
        <p:spPr>
          <a:xfrm>
            <a:off x="530352" y="1042416"/>
            <a:ext cx="6080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526174"/>
                </a:solidFill>
              </a:rPr>
              <a:t>The slicer turns geometry into toolpaths the printer can follow.</a:t>
            </a:r>
            <a:endParaRPr lang="en-US" sz="1130" dirty="0"/>
          </a:p>
        </p:txBody>
      </p:sp>
      <p:pic>
        <p:nvPicPr>
          <p:cNvPr id="11" name="Image 1" descr="/mnt/data/a_highly_detailed_close_up_macro_style_industrial.png"/>
          <p:cNvPicPr>
            <a:picLocks noChangeAspect="1"/>
          </p:cNvPicPr>
          <p:nvPr/>
        </p:nvPicPr>
        <p:blipFill>
          <a:blip r:embed="rId3"/>
          <a:srcRect l="8000" r="11801" b="5000"/>
          <a:stretch/>
        </p:blipFill>
        <p:spPr>
          <a:xfrm>
            <a:off x="594360" y="1417320"/>
            <a:ext cx="5897880" cy="3931920"/>
          </a:xfrm>
          <a:prstGeom prst="rect">
            <a:avLst/>
          </a:prstGeom>
        </p:spPr>
      </p:pic>
      <p:sp>
        <p:nvSpPr>
          <p:cNvPr id="12" name="Shape 8"/>
          <p:cNvSpPr/>
          <p:nvPr/>
        </p:nvSpPr>
        <p:spPr>
          <a:xfrm>
            <a:off x="6812280" y="1371600"/>
            <a:ext cx="4663440" cy="731520"/>
          </a:xfrm>
          <a:prstGeom prst="roundRect">
            <a:avLst>
              <a:gd name="adj" fmla="val 15000"/>
            </a:avLst>
          </a:prstGeom>
          <a:solidFill>
            <a:srgbClr val="F5F7FA"/>
          </a:solidFill>
          <a:ln w="12700">
            <a:solidFill>
              <a:srgbClr val="C9D4E2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9"/>
          <p:cNvSpPr/>
          <p:nvPr/>
        </p:nvSpPr>
        <p:spPr>
          <a:xfrm>
            <a:off x="6967728" y="1554480"/>
            <a:ext cx="29260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C9971A"/>
                </a:solidFill>
              </a:rPr>
              <a:t>1</a:t>
            </a:r>
            <a:endParaRPr lang="en-US" sz="1400" dirty="0"/>
          </a:p>
        </p:txBody>
      </p:sp>
      <p:sp>
        <p:nvSpPr>
          <p:cNvPr id="14" name="Text 10"/>
          <p:cNvSpPr/>
          <p:nvPr/>
        </p:nvSpPr>
        <p:spPr>
          <a:xfrm>
            <a:off x="7406640" y="1527048"/>
            <a:ext cx="3840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102033"/>
                </a:solidFill>
              </a:rPr>
              <a:t>Filament feeds into the hot end</a:t>
            </a:r>
            <a:endParaRPr lang="en-US" sz="1350" dirty="0"/>
          </a:p>
        </p:txBody>
      </p:sp>
      <p:sp>
        <p:nvSpPr>
          <p:cNvPr id="15" name="Shape 11"/>
          <p:cNvSpPr/>
          <p:nvPr/>
        </p:nvSpPr>
        <p:spPr>
          <a:xfrm>
            <a:off x="6812280" y="2304288"/>
            <a:ext cx="4663440" cy="731520"/>
          </a:xfrm>
          <a:prstGeom prst="roundRect">
            <a:avLst>
              <a:gd name="adj" fmla="val 15000"/>
            </a:avLst>
          </a:prstGeom>
          <a:solidFill>
            <a:srgbClr val="F5F7FA"/>
          </a:solidFill>
          <a:ln w="12700">
            <a:solidFill>
              <a:srgbClr val="C9D4E2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2"/>
          <p:cNvSpPr/>
          <p:nvPr/>
        </p:nvSpPr>
        <p:spPr>
          <a:xfrm>
            <a:off x="6967728" y="2487168"/>
            <a:ext cx="29260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C9971A"/>
                </a:solidFill>
              </a:rPr>
              <a:t>2</a:t>
            </a:r>
            <a:endParaRPr lang="en-US" sz="1400" dirty="0"/>
          </a:p>
        </p:txBody>
      </p:sp>
      <p:sp>
        <p:nvSpPr>
          <p:cNvPr id="17" name="Text 13"/>
          <p:cNvSpPr/>
          <p:nvPr/>
        </p:nvSpPr>
        <p:spPr>
          <a:xfrm>
            <a:off x="7406640" y="2459736"/>
            <a:ext cx="3840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102033"/>
                </a:solidFill>
              </a:rPr>
              <a:t>Nozzle deposits molten plastic</a:t>
            </a:r>
            <a:endParaRPr lang="en-US" sz="1350" dirty="0"/>
          </a:p>
        </p:txBody>
      </p:sp>
      <p:sp>
        <p:nvSpPr>
          <p:cNvPr id="18" name="Shape 14"/>
          <p:cNvSpPr/>
          <p:nvPr/>
        </p:nvSpPr>
        <p:spPr>
          <a:xfrm>
            <a:off x="6812280" y="3236976"/>
            <a:ext cx="4663440" cy="731520"/>
          </a:xfrm>
          <a:prstGeom prst="roundRect">
            <a:avLst>
              <a:gd name="adj" fmla="val 15000"/>
            </a:avLst>
          </a:prstGeom>
          <a:solidFill>
            <a:srgbClr val="FFF7E0"/>
          </a:solidFill>
          <a:ln w="12700">
            <a:solidFill>
              <a:srgbClr val="C9D4E2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5"/>
          <p:cNvSpPr/>
          <p:nvPr/>
        </p:nvSpPr>
        <p:spPr>
          <a:xfrm>
            <a:off x="6967728" y="3419856"/>
            <a:ext cx="29260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C9971A"/>
                </a:solidFill>
              </a:rPr>
              <a:t>3</a:t>
            </a:r>
            <a:endParaRPr lang="en-US" sz="1400" dirty="0"/>
          </a:p>
        </p:txBody>
      </p:sp>
      <p:sp>
        <p:nvSpPr>
          <p:cNvPr id="20" name="Text 16"/>
          <p:cNvSpPr/>
          <p:nvPr/>
        </p:nvSpPr>
        <p:spPr>
          <a:xfrm>
            <a:off x="7406640" y="3392424"/>
            <a:ext cx="3840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102033"/>
                </a:solidFill>
              </a:rPr>
              <a:t>Each layer bonds to the one below</a:t>
            </a:r>
            <a:endParaRPr lang="en-US" sz="1350" dirty="0"/>
          </a:p>
        </p:txBody>
      </p:sp>
      <p:sp>
        <p:nvSpPr>
          <p:cNvPr id="21" name="Shape 17"/>
          <p:cNvSpPr/>
          <p:nvPr/>
        </p:nvSpPr>
        <p:spPr>
          <a:xfrm>
            <a:off x="6812280" y="4169664"/>
            <a:ext cx="4663440" cy="731520"/>
          </a:xfrm>
          <a:prstGeom prst="roundRect">
            <a:avLst>
              <a:gd name="adj" fmla="val 15000"/>
            </a:avLst>
          </a:prstGeom>
          <a:solidFill>
            <a:srgbClr val="F5F7FA"/>
          </a:solidFill>
          <a:ln w="12700">
            <a:solidFill>
              <a:srgbClr val="C9D4E2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18"/>
          <p:cNvSpPr/>
          <p:nvPr/>
        </p:nvSpPr>
        <p:spPr>
          <a:xfrm>
            <a:off x="6967728" y="4352544"/>
            <a:ext cx="29260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C9971A"/>
                </a:solidFill>
              </a:rPr>
              <a:t>4</a:t>
            </a:r>
            <a:endParaRPr lang="en-US" sz="1400" dirty="0"/>
          </a:p>
        </p:txBody>
      </p:sp>
      <p:sp>
        <p:nvSpPr>
          <p:cNvPr id="23" name="Text 19"/>
          <p:cNvSpPr/>
          <p:nvPr/>
        </p:nvSpPr>
        <p:spPr>
          <a:xfrm>
            <a:off x="7406640" y="4325112"/>
            <a:ext cx="3840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7500" lnSpcReduction="20000"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102033"/>
                </a:solidFill>
              </a:rPr>
              <a:t>Shells, infill, supports, and travel moves are planned by the slicer</a:t>
            </a:r>
            <a:endParaRPr lang="en-US" sz="1350" dirty="0"/>
          </a:p>
        </p:txBody>
      </p:sp>
      <p:sp>
        <p:nvSpPr>
          <p:cNvPr id="24" name="Text 20"/>
          <p:cNvSpPr/>
          <p:nvPr/>
        </p:nvSpPr>
        <p:spPr>
          <a:xfrm>
            <a:off x="6995160" y="5376672"/>
            <a:ext cx="4251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20" b="1" dirty="0">
                <a:solidFill>
                  <a:srgbClr val="0B1F3A"/>
                </a:solidFill>
              </a:rPr>
              <a:t>Important: the part is not equally strong in every direction.</a:t>
            </a:r>
            <a:endParaRPr lang="en-US" sz="1420" dirty="0"/>
          </a:p>
        </p:txBody>
      </p:sp>
      <p:sp>
        <p:nvSpPr>
          <p:cNvPr id="25" name="Text 21"/>
          <p:cNvSpPr/>
          <p:nvPr/>
        </p:nvSpPr>
        <p:spPr>
          <a:xfrm>
            <a:off x="502920" y="6537960"/>
            <a:ext cx="6766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26174"/>
                </a:solidFill>
              </a:rPr>
              <a:t>LockwoodSTEM  |  Principles of Engineering  |  Unit 0</a:t>
            </a:r>
            <a:endParaRPr lang="en-US" sz="750" dirty="0"/>
          </a:p>
        </p:txBody>
      </p:sp>
      <p:pic>
        <p:nvPicPr>
          <p:cNvPr id="27" name="Image 0" descr="/mnt/data/07866d78-fd0b-4366-bef4-3105aba56b8e.png">
            <a:extLst>
              <a:ext uri="{FF2B5EF4-FFF2-40B4-BE49-F238E27FC236}">
                <a16:creationId xmlns:a16="http://schemas.microsoft.com/office/drawing/2014/main" id="{5D9283DB-6CDF-E710-7364-4D1963596F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62972" y="20168"/>
            <a:ext cx="1664208" cy="50291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rgbClr val="F3C95C"/>
          </a:solidFill>
          <a:ln w="12700">
            <a:solidFill>
              <a:srgbClr val="F3C95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182880" y="0"/>
            <a:ext cx="54864" cy="685800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02920" y="182880"/>
            <a:ext cx="3931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97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Considerations</a:t>
            </a:r>
            <a:endParaRPr lang="en-US" sz="850" dirty="0"/>
          </a:p>
        </p:txBody>
      </p:sp>
      <p:sp>
        <p:nvSpPr>
          <p:cNvPr id="7" name="Shape 4"/>
          <p:cNvSpPr/>
          <p:nvPr/>
        </p:nvSpPr>
        <p:spPr>
          <a:xfrm>
            <a:off x="502920" y="512064"/>
            <a:ext cx="11109960" cy="0"/>
          </a:xfrm>
          <a:prstGeom prst="line">
            <a:avLst/>
          </a:prstGeom>
          <a:noFill/>
          <a:ln w="12700">
            <a:solidFill>
              <a:srgbClr val="C9D4E2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11521440" y="6446520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26174"/>
                </a:solidFill>
              </a:rPr>
              <a:t>06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502920" y="640080"/>
            <a:ext cx="5715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Orientation is a strength decision</a:t>
            </a:r>
            <a:endParaRPr lang="en-US" sz="2400" dirty="0"/>
          </a:p>
        </p:txBody>
      </p:sp>
      <p:sp>
        <p:nvSpPr>
          <p:cNvPr id="10" name="Text 7"/>
          <p:cNvSpPr/>
          <p:nvPr/>
        </p:nvSpPr>
        <p:spPr>
          <a:xfrm>
            <a:off x="530352" y="1042416"/>
            <a:ext cx="6080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526174"/>
                </a:solidFill>
              </a:rPr>
              <a:t>Where the part “looks good” is not always where it prints best.</a:t>
            </a:r>
            <a:endParaRPr lang="en-US" sz="1130" dirty="0"/>
          </a:p>
        </p:txBody>
      </p:sp>
      <p:sp>
        <p:nvSpPr>
          <p:cNvPr id="11" name="Shape 8"/>
          <p:cNvSpPr/>
          <p:nvPr/>
        </p:nvSpPr>
        <p:spPr>
          <a:xfrm>
            <a:off x="594360" y="1572768"/>
            <a:ext cx="3474720" cy="3520440"/>
          </a:xfrm>
          <a:prstGeom prst="roundRect">
            <a:avLst>
              <a:gd name="adj" fmla="val 3158"/>
            </a:avLst>
          </a:prstGeom>
          <a:solidFill>
            <a:srgbClr val="F8FAFD"/>
          </a:solidFill>
          <a:ln w="12700">
            <a:solidFill>
              <a:srgbClr val="C9D4E2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868680" y="1874520"/>
            <a:ext cx="2468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1F3A"/>
                </a:solidFill>
              </a:rPr>
              <a:t>Ask before slicing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868680" y="2258568"/>
            <a:ext cx="2743200" cy="19659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50" dirty="0">
                <a:solidFill>
                  <a:srgbClr val="102033"/>
                </a:solidFill>
              </a:rPr>
              <a:t>Where will load enter the part?</a:t>
            </a:r>
            <a:endParaRPr lang="en-US" sz="125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50" dirty="0">
                <a:solidFill>
                  <a:srgbClr val="102033"/>
                </a:solidFill>
              </a:rPr>
              <a:t>Which direction could split along layers?</a:t>
            </a:r>
            <a:endParaRPr lang="en-US" sz="125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50" dirty="0">
                <a:solidFill>
                  <a:srgbClr val="102033"/>
                </a:solidFill>
              </a:rPr>
              <a:t>Which surfaces need to look clean?</a:t>
            </a:r>
            <a:endParaRPr lang="en-US" sz="125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50" dirty="0">
                <a:solidFill>
                  <a:srgbClr val="102033"/>
                </a:solidFill>
              </a:rPr>
              <a:t>Which orientation reduces supports?</a:t>
            </a:r>
            <a:endParaRPr lang="en-US" sz="125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50" dirty="0">
                <a:solidFill>
                  <a:srgbClr val="102033"/>
                </a:solidFill>
              </a:rPr>
              <a:t>Can screws or inserts be installed later?</a:t>
            </a:r>
            <a:endParaRPr lang="en-US" sz="1250" dirty="0"/>
          </a:p>
        </p:txBody>
      </p:sp>
      <p:pic>
        <p:nvPicPr>
          <p:cNvPr id="14" name="Image 1" descr="/mnt/data/wide_screenshot_style_render_of_a_3d_printing_slic.png"/>
          <p:cNvPicPr>
            <a:picLocks noChangeAspect="1"/>
          </p:cNvPicPr>
          <p:nvPr/>
        </p:nvPicPr>
        <p:blipFill>
          <a:blip r:embed="rId3"/>
          <a:srcRect l="18000" t="13000" r="43862" b="15000"/>
          <a:stretch/>
        </p:blipFill>
        <p:spPr>
          <a:xfrm>
            <a:off x="4315968" y="1444752"/>
            <a:ext cx="3657600" cy="3886200"/>
          </a:xfrm>
          <a:prstGeom prst="rect">
            <a:avLst/>
          </a:prstGeom>
        </p:spPr>
      </p:pic>
      <p:sp>
        <p:nvSpPr>
          <p:cNvPr id="15" name="Shape 11"/>
          <p:cNvSpPr/>
          <p:nvPr/>
        </p:nvSpPr>
        <p:spPr>
          <a:xfrm>
            <a:off x="8275320" y="1572768"/>
            <a:ext cx="3337560" cy="3520440"/>
          </a:xfrm>
          <a:prstGeom prst="roundRect">
            <a:avLst>
              <a:gd name="adj" fmla="val 3288"/>
            </a:avLst>
          </a:prstGeom>
          <a:solidFill>
            <a:srgbClr val="FFF7E0"/>
          </a:solidFill>
          <a:ln w="12700">
            <a:solidFill>
              <a:srgbClr val="E0B13B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2"/>
          <p:cNvSpPr/>
          <p:nvPr/>
        </p:nvSpPr>
        <p:spPr>
          <a:xfrm>
            <a:off x="8549640" y="1874520"/>
            <a:ext cx="2468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1F3A"/>
                </a:solidFill>
              </a:rPr>
              <a:t>CubeSat frame lens</a:t>
            </a:r>
            <a:endParaRPr lang="en-US" sz="1600" dirty="0"/>
          </a:p>
        </p:txBody>
      </p:sp>
      <p:sp>
        <p:nvSpPr>
          <p:cNvPr id="17" name="Text 13"/>
          <p:cNvSpPr/>
          <p:nvPr/>
        </p:nvSpPr>
        <p:spPr>
          <a:xfrm>
            <a:off x="8549640" y="2286000"/>
            <a:ext cx="2651760" cy="17373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50" dirty="0">
                <a:solidFill>
                  <a:srgbClr val="102033"/>
                </a:solidFill>
              </a:rPr>
              <a:t>Corner posts must resist compression and lateral bending.</a:t>
            </a:r>
            <a:endParaRPr lang="en-US" sz="125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50" dirty="0">
                <a:solidFill>
                  <a:srgbClr val="102033"/>
                </a:solidFill>
              </a:rPr>
              <a:t>M3 holes need enough surrounding material.</a:t>
            </a:r>
            <a:endParaRPr lang="en-US" sz="125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50" dirty="0">
                <a:solidFill>
                  <a:srgbClr val="102033"/>
                </a:solidFill>
              </a:rPr>
              <a:t>Tall skinny prints may need a brim or different orientation.</a:t>
            </a:r>
            <a:endParaRPr lang="en-US" sz="125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50" dirty="0">
                <a:solidFill>
                  <a:srgbClr val="102033"/>
                </a:solidFill>
              </a:rPr>
              <a:t>Weak layer bonds can fail during the final load test.</a:t>
            </a:r>
            <a:endParaRPr lang="en-US" sz="1250" dirty="0"/>
          </a:p>
        </p:txBody>
      </p:sp>
      <p:sp>
        <p:nvSpPr>
          <p:cNvPr id="18" name="Text 14"/>
          <p:cNvSpPr/>
          <p:nvPr/>
        </p:nvSpPr>
        <p:spPr>
          <a:xfrm>
            <a:off x="502920" y="6537960"/>
            <a:ext cx="6766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26174"/>
                </a:solidFill>
              </a:rPr>
              <a:t>LockwoodSTEM  |  Principles of Engineering  |  Unit 0</a:t>
            </a:r>
            <a:endParaRPr lang="en-US" sz="750" dirty="0"/>
          </a:p>
        </p:txBody>
      </p:sp>
      <p:pic>
        <p:nvPicPr>
          <p:cNvPr id="20" name="Image 0" descr="/mnt/data/07866d78-fd0b-4366-bef4-3105aba56b8e.png">
            <a:extLst>
              <a:ext uri="{FF2B5EF4-FFF2-40B4-BE49-F238E27FC236}">
                <a16:creationId xmlns:a16="http://schemas.microsoft.com/office/drawing/2014/main" id="{30D21E18-C704-9480-D41E-B33FF9A21C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62972" y="20168"/>
            <a:ext cx="1664208" cy="50291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rgbClr val="F3C95C"/>
          </a:solidFill>
          <a:ln w="12700">
            <a:solidFill>
              <a:srgbClr val="F3C95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182880" y="0"/>
            <a:ext cx="54864" cy="685800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02920" y="182880"/>
            <a:ext cx="3931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97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Considerations</a:t>
            </a:r>
            <a:endParaRPr lang="en-US" sz="850" dirty="0"/>
          </a:p>
        </p:txBody>
      </p:sp>
      <p:sp>
        <p:nvSpPr>
          <p:cNvPr id="7" name="Shape 4"/>
          <p:cNvSpPr/>
          <p:nvPr/>
        </p:nvSpPr>
        <p:spPr>
          <a:xfrm>
            <a:off x="502920" y="512064"/>
            <a:ext cx="11109960" cy="0"/>
          </a:xfrm>
          <a:prstGeom prst="line">
            <a:avLst/>
          </a:prstGeom>
          <a:noFill/>
          <a:ln w="12700">
            <a:solidFill>
              <a:srgbClr val="C9D4E2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11521440" y="6446520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26174"/>
                </a:solidFill>
              </a:rPr>
              <a:t>07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502920" y="640080"/>
            <a:ext cx="5715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Overhangs, supports, and bridges cost time</a:t>
            </a:r>
            <a:endParaRPr lang="en-US" sz="2400" dirty="0"/>
          </a:p>
        </p:txBody>
      </p:sp>
      <p:sp>
        <p:nvSpPr>
          <p:cNvPr id="10" name="Text 7"/>
          <p:cNvSpPr/>
          <p:nvPr/>
        </p:nvSpPr>
        <p:spPr>
          <a:xfrm>
            <a:off x="530352" y="1042416"/>
            <a:ext cx="6080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526174"/>
                </a:solidFill>
              </a:rPr>
              <a:t>A printable design is not just a strong design—it is a manufacturable design.</a:t>
            </a:r>
            <a:endParaRPr lang="en-US" sz="1130" dirty="0"/>
          </a:p>
        </p:txBody>
      </p:sp>
      <p:pic>
        <p:nvPicPr>
          <p:cNvPr id="11" name="Image 1" descr="/mnt/data/a_highly_detailed_close_up_macro_style_industrial.png"/>
          <p:cNvPicPr>
            <a:picLocks noChangeAspect="1"/>
          </p:cNvPicPr>
          <p:nvPr/>
        </p:nvPicPr>
        <p:blipFill>
          <a:blip r:embed="rId3"/>
          <a:srcRect l="7000" r="31035"/>
          <a:stretch/>
        </p:blipFill>
        <p:spPr>
          <a:xfrm>
            <a:off x="6629400" y="960120"/>
            <a:ext cx="4983480" cy="4526280"/>
          </a:xfrm>
          <a:prstGeom prst="rect">
            <a:avLst/>
          </a:prstGeom>
        </p:spPr>
      </p:pic>
      <p:sp>
        <p:nvSpPr>
          <p:cNvPr id="12" name="Shape 8"/>
          <p:cNvSpPr/>
          <p:nvPr/>
        </p:nvSpPr>
        <p:spPr>
          <a:xfrm>
            <a:off x="685800" y="1508760"/>
            <a:ext cx="5440680" cy="786384"/>
          </a:xfrm>
          <a:prstGeom prst="roundRect">
            <a:avLst>
              <a:gd name="adj" fmla="val 13953"/>
            </a:avLst>
          </a:prstGeom>
          <a:solidFill>
            <a:srgbClr val="F5F7FA"/>
          </a:solidFill>
          <a:ln w="12700">
            <a:solidFill>
              <a:srgbClr val="C9D4E2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9"/>
          <p:cNvSpPr/>
          <p:nvPr/>
        </p:nvSpPr>
        <p:spPr>
          <a:xfrm>
            <a:off x="960120" y="1673352"/>
            <a:ext cx="1417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B1F3A"/>
                </a:solidFill>
              </a:rPr>
              <a:t>Overhangs</a:t>
            </a:r>
            <a:endParaRPr lang="en-US" sz="1400" dirty="0"/>
          </a:p>
        </p:txBody>
      </p:sp>
      <p:sp>
        <p:nvSpPr>
          <p:cNvPr id="14" name="Text 10"/>
          <p:cNvSpPr/>
          <p:nvPr/>
        </p:nvSpPr>
        <p:spPr>
          <a:xfrm>
            <a:off x="2514600" y="1682496"/>
            <a:ext cx="3246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02033"/>
                </a:solidFill>
              </a:rPr>
              <a:t>Large angles may sag unless supported.</a:t>
            </a:r>
            <a:endParaRPr lang="en-US" sz="1250" dirty="0"/>
          </a:p>
        </p:txBody>
      </p:sp>
      <p:sp>
        <p:nvSpPr>
          <p:cNvPr id="15" name="Shape 11"/>
          <p:cNvSpPr/>
          <p:nvPr/>
        </p:nvSpPr>
        <p:spPr>
          <a:xfrm>
            <a:off x="685800" y="2496312"/>
            <a:ext cx="5440680" cy="786384"/>
          </a:xfrm>
          <a:prstGeom prst="roundRect">
            <a:avLst>
              <a:gd name="adj" fmla="val 13953"/>
            </a:avLst>
          </a:prstGeom>
          <a:solidFill>
            <a:srgbClr val="F5F7FA"/>
          </a:solidFill>
          <a:ln w="12700">
            <a:solidFill>
              <a:srgbClr val="C9D4E2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2"/>
          <p:cNvSpPr/>
          <p:nvPr/>
        </p:nvSpPr>
        <p:spPr>
          <a:xfrm>
            <a:off x="960120" y="2660904"/>
            <a:ext cx="1417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B1F3A"/>
                </a:solidFill>
              </a:rPr>
              <a:t>Supports</a:t>
            </a:r>
            <a:endParaRPr lang="en-US" sz="1400" dirty="0"/>
          </a:p>
        </p:txBody>
      </p:sp>
      <p:sp>
        <p:nvSpPr>
          <p:cNvPr id="17" name="Text 13"/>
          <p:cNvSpPr/>
          <p:nvPr/>
        </p:nvSpPr>
        <p:spPr>
          <a:xfrm>
            <a:off x="2514600" y="2670048"/>
            <a:ext cx="3246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0000" lnSpcReduction="20000"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02033"/>
                </a:solidFill>
              </a:rPr>
              <a:t>Useful when necessary, but add time, material, and cleanup.</a:t>
            </a:r>
            <a:endParaRPr lang="en-US" sz="1250" dirty="0"/>
          </a:p>
        </p:txBody>
      </p:sp>
      <p:sp>
        <p:nvSpPr>
          <p:cNvPr id="18" name="Shape 14"/>
          <p:cNvSpPr/>
          <p:nvPr/>
        </p:nvSpPr>
        <p:spPr>
          <a:xfrm>
            <a:off x="685800" y="3483864"/>
            <a:ext cx="5440680" cy="786384"/>
          </a:xfrm>
          <a:prstGeom prst="roundRect">
            <a:avLst>
              <a:gd name="adj" fmla="val 13953"/>
            </a:avLst>
          </a:prstGeom>
          <a:solidFill>
            <a:srgbClr val="F5F7FA"/>
          </a:solidFill>
          <a:ln w="12700">
            <a:solidFill>
              <a:srgbClr val="C9D4E2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5"/>
          <p:cNvSpPr/>
          <p:nvPr/>
        </p:nvSpPr>
        <p:spPr>
          <a:xfrm>
            <a:off x="960120" y="3648456"/>
            <a:ext cx="1417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B1F3A"/>
                </a:solidFill>
              </a:rPr>
              <a:t>Bridges</a:t>
            </a:r>
            <a:endParaRPr lang="en-US" sz="1400" dirty="0"/>
          </a:p>
        </p:txBody>
      </p:sp>
      <p:sp>
        <p:nvSpPr>
          <p:cNvPr id="20" name="Text 16"/>
          <p:cNvSpPr/>
          <p:nvPr/>
        </p:nvSpPr>
        <p:spPr>
          <a:xfrm>
            <a:off x="2514600" y="3657600"/>
            <a:ext cx="3246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0000" lnSpcReduction="20000"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02033"/>
                </a:solidFill>
              </a:rPr>
              <a:t>Short spans can print unsupported if cooling and geometry cooperate.</a:t>
            </a:r>
            <a:endParaRPr lang="en-US" sz="1250" dirty="0"/>
          </a:p>
        </p:txBody>
      </p:sp>
      <p:sp>
        <p:nvSpPr>
          <p:cNvPr id="21" name="Shape 17"/>
          <p:cNvSpPr/>
          <p:nvPr/>
        </p:nvSpPr>
        <p:spPr>
          <a:xfrm>
            <a:off x="685800" y="4471416"/>
            <a:ext cx="5440680" cy="786384"/>
          </a:xfrm>
          <a:prstGeom prst="roundRect">
            <a:avLst>
              <a:gd name="adj" fmla="val 13953"/>
            </a:avLst>
          </a:prstGeom>
          <a:solidFill>
            <a:srgbClr val="F5F7FA"/>
          </a:solidFill>
          <a:ln w="12700">
            <a:solidFill>
              <a:srgbClr val="C9D4E2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18"/>
          <p:cNvSpPr/>
          <p:nvPr/>
        </p:nvSpPr>
        <p:spPr>
          <a:xfrm>
            <a:off x="960120" y="4636008"/>
            <a:ext cx="1417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B1F3A"/>
                </a:solidFill>
              </a:rPr>
              <a:t>Contact area</a:t>
            </a:r>
            <a:endParaRPr lang="en-US" sz="1400" dirty="0"/>
          </a:p>
        </p:txBody>
      </p:sp>
      <p:sp>
        <p:nvSpPr>
          <p:cNvPr id="23" name="Text 19"/>
          <p:cNvSpPr/>
          <p:nvPr/>
        </p:nvSpPr>
        <p:spPr>
          <a:xfrm>
            <a:off x="2514600" y="4645152"/>
            <a:ext cx="3246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7500" lnSpcReduction="20000"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02033"/>
                </a:solidFill>
              </a:rPr>
              <a:t>Small/tall parts may need a brim or raft to stay attached.</a:t>
            </a:r>
            <a:endParaRPr lang="en-US" sz="1250" dirty="0"/>
          </a:p>
        </p:txBody>
      </p:sp>
      <p:sp>
        <p:nvSpPr>
          <p:cNvPr id="24" name="Text 20"/>
          <p:cNvSpPr/>
          <p:nvPr/>
        </p:nvSpPr>
        <p:spPr>
          <a:xfrm>
            <a:off x="502920" y="6537960"/>
            <a:ext cx="6766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26174"/>
                </a:solidFill>
              </a:rPr>
              <a:t>LockwoodSTEM  |  Principles of Engineering  |  Unit 0</a:t>
            </a:r>
            <a:endParaRPr lang="en-US" sz="750" dirty="0"/>
          </a:p>
        </p:txBody>
      </p:sp>
      <p:pic>
        <p:nvPicPr>
          <p:cNvPr id="26" name="Image 0" descr="/mnt/data/07866d78-fd0b-4366-bef4-3105aba56b8e.png">
            <a:extLst>
              <a:ext uri="{FF2B5EF4-FFF2-40B4-BE49-F238E27FC236}">
                <a16:creationId xmlns:a16="http://schemas.microsoft.com/office/drawing/2014/main" id="{EDF902D8-709D-7A05-F536-6458DFC037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62972" y="20168"/>
            <a:ext cx="1664208" cy="50291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rgbClr val="F3C95C"/>
          </a:solidFill>
          <a:ln w="12700">
            <a:solidFill>
              <a:srgbClr val="F3C95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182880" y="0"/>
            <a:ext cx="54864" cy="685800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02920" y="182880"/>
            <a:ext cx="3931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97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Considerations</a:t>
            </a:r>
            <a:endParaRPr lang="en-US" sz="850" dirty="0"/>
          </a:p>
        </p:txBody>
      </p:sp>
      <p:sp>
        <p:nvSpPr>
          <p:cNvPr id="7" name="Shape 4"/>
          <p:cNvSpPr/>
          <p:nvPr/>
        </p:nvSpPr>
        <p:spPr>
          <a:xfrm>
            <a:off x="502920" y="512064"/>
            <a:ext cx="11109960" cy="0"/>
          </a:xfrm>
          <a:prstGeom prst="line">
            <a:avLst/>
          </a:prstGeom>
          <a:noFill/>
          <a:ln w="12700">
            <a:solidFill>
              <a:srgbClr val="C9D4E2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11521440" y="6446520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26174"/>
                </a:solidFill>
              </a:rPr>
              <a:t>08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502920" y="640080"/>
            <a:ext cx="5715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Walls usually matter more than infill</a:t>
            </a:r>
            <a:endParaRPr lang="en-US" sz="2400" dirty="0"/>
          </a:p>
        </p:txBody>
      </p:sp>
      <p:sp>
        <p:nvSpPr>
          <p:cNvPr id="10" name="Text 7"/>
          <p:cNvSpPr/>
          <p:nvPr/>
        </p:nvSpPr>
        <p:spPr>
          <a:xfrm>
            <a:off x="530352" y="1042416"/>
            <a:ext cx="6080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526174"/>
                </a:solidFill>
              </a:rPr>
              <a:t>Infill fills space; perimeters often carry loads at the outside of the part.</a:t>
            </a:r>
            <a:endParaRPr lang="en-US" sz="1130" dirty="0"/>
          </a:p>
        </p:txBody>
      </p:sp>
      <p:sp>
        <p:nvSpPr>
          <p:cNvPr id="11" name="Shape 8"/>
          <p:cNvSpPr/>
          <p:nvPr/>
        </p:nvSpPr>
        <p:spPr>
          <a:xfrm>
            <a:off x="685800" y="1371600"/>
            <a:ext cx="3383280" cy="3840480"/>
          </a:xfrm>
          <a:prstGeom prst="roundRect">
            <a:avLst>
              <a:gd name="adj" fmla="val 3243"/>
            </a:avLst>
          </a:prstGeom>
          <a:solidFill>
            <a:srgbClr val="F5F7FA"/>
          </a:solidFill>
          <a:ln w="12700">
            <a:solidFill>
              <a:srgbClr val="C9D4E2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960120" y="1691640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B1F3A"/>
                </a:solidFill>
              </a:rPr>
              <a:t>Shell / walls</a:t>
            </a:r>
            <a:endParaRPr lang="en-US" sz="1700" dirty="0"/>
          </a:p>
        </p:txBody>
      </p:sp>
      <p:sp>
        <p:nvSpPr>
          <p:cNvPr id="13" name="Text 10"/>
          <p:cNvSpPr/>
          <p:nvPr/>
        </p:nvSpPr>
        <p:spPr>
          <a:xfrm>
            <a:off x="960120" y="2148840"/>
            <a:ext cx="2560320" cy="15544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50" dirty="0">
                <a:solidFill>
                  <a:srgbClr val="102033"/>
                </a:solidFill>
              </a:rPr>
              <a:t>Increase bending stiffness</a:t>
            </a:r>
            <a:endParaRPr lang="en-US" sz="125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50" dirty="0">
                <a:solidFill>
                  <a:srgbClr val="102033"/>
                </a:solidFill>
              </a:rPr>
              <a:t>Protect holes and edges</a:t>
            </a:r>
            <a:endParaRPr lang="en-US" sz="125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50" dirty="0">
                <a:solidFill>
                  <a:srgbClr val="102033"/>
                </a:solidFill>
              </a:rPr>
              <a:t>Make fastener regions stronger</a:t>
            </a:r>
            <a:endParaRPr lang="en-US" sz="125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50" dirty="0">
                <a:solidFill>
                  <a:srgbClr val="102033"/>
                </a:solidFill>
              </a:rPr>
              <a:t>Add mass and print time</a:t>
            </a:r>
            <a:endParaRPr lang="en-US" sz="1250" dirty="0"/>
          </a:p>
        </p:txBody>
      </p:sp>
      <p:sp>
        <p:nvSpPr>
          <p:cNvPr id="14" name="Shape 11"/>
          <p:cNvSpPr/>
          <p:nvPr/>
        </p:nvSpPr>
        <p:spPr>
          <a:xfrm>
            <a:off x="4370832" y="1371600"/>
            <a:ext cx="3383280" cy="3840480"/>
          </a:xfrm>
          <a:prstGeom prst="roundRect">
            <a:avLst>
              <a:gd name="adj" fmla="val 3243"/>
            </a:avLst>
          </a:prstGeom>
          <a:solidFill>
            <a:srgbClr val="F5F7FA"/>
          </a:solidFill>
          <a:ln w="12700">
            <a:solidFill>
              <a:srgbClr val="C9D4E2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4645152" y="1691640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B1F3A"/>
                </a:solidFill>
              </a:rPr>
              <a:t>Infill</a:t>
            </a:r>
            <a:endParaRPr lang="en-US" sz="1700" dirty="0"/>
          </a:p>
        </p:txBody>
      </p:sp>
      <p:sp>
        <p:nvSpPr>
          <p:cNvPr id="16" name="Text 13"/>
          <p:cNvSpPr/>
          <p:nvPr/>
        </p:nvSpPr>
        <p:spPr>
          <a:xfrm>
            <a:off x="4645152" y="2148840"/>
            <a:ext cx="2560320" cy="15544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50" dirty="0">
                <a:solidFill>
                  <a:srgbClr val="102033"/>
                </a:solidFill>
              </a:rPr>
              <a:t>Supports top surfaces</a:t>
            </a:r>
            <a:endParaRPr lang="en-US" sz="125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50" dirty="0">
                <a:solidFill>
                  <a:srgbClr val="102033"/>
                </a:solidFill>
              </a:rPr>
              <a:t>Affects compression and crush behavior</a:t>
            </a:r>
            <a:endParaRPr lang="en-US" sz="125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50" dirty="0">
                <a:solidFill>
                  <a:srgbClr val="102033"/>
                </a:solidFill>
              </a:rPr>
              <a:t>Pattern changes stiffness direction</a:t>
            </a:r>
            <a:endParaRPr lang="en-US" sz="125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50" dirty="0">
                <a:solidFill>
                  <a:srgbClr val="102033"/>
                </a:solidFill>
              </a:rPr>
              <a:t>Too much infill can be wasted mass</a:t>
            </a:r>
            <a:endParaRPr lang="en-US" sz="1250" dirty="0"/>
          </a:p>
        </p:txBody>
      </p:sp>
      <p:sp>
        <p:nvSpPr>
          <p:cNvPr id="17" name="Shape 14"/>
          <p:cNvSpPr/>
          <p:nvPr/>
        </p:nvSpPr>
        <p:spPr>
          <a:xfrm>
            <a:off x="8046720" y="1371600"/>
            <a:ext cx="3383280" cy="3840480"/>
          </a:xfrm>
          <a:prstGeom prst="roundRect">
            <a:avLst>
              <a:gd name="adj" fmla="val 3243"/>
            </a:avLst>
          </a:prstGeom>
          <a:solidFill>
            <a:srgbClr val="FFF7E0"/>
          </a:solidFill>
          <a:ln w="12700">
            <a:solidFill>
              <a:srgbClr val="E0B13B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8321040" y="169164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B1F3A"/>
                </a:solidFill>
              </a:rPr>
              <a:t>For the CubeSat</a:t>
            </a:r>
            <a:endParaRPr lang="en-US" sz="1700" dirty="0"/>
          </a:p>
        </p:txBody>
      </p:sp>
      <p:sp>
        <p:nvSpPr>
          <p:cNvPr id="19" name="Text 16"/>
          <p:cNvSpPr/>
          <p:nvPr/>
        </p:nvSpPr>
        <p:spPr>
          <a:xfrm>
            <a:off x="8321040" y="2148840"/>
            <a:ext cx="2560320" cy="17373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50" dirty="0">
                <a:solidFill>
                  <a:srgbClr val="102033"/>
                </a:solidFill>
              </a:rPr>
              <a:t>Document your wall count</a:t>
            </a:r>
            <a:endParaRPr lang="en-US" sz="125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50" dirty="0">
                <a:solidFill>
                  <a:srgbClr val="102033"/>
                </a:solidFill>
              </a:rPr>
              <a:t>Document your infill percentage and pattern</a:t>
            </a:r>
            <a:endParaRPr lang="en-US" sz="125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50" dirty="0">
                <a:solidFill>
                  <a:srgbClr val="102033"/>
                </a:solidFill>
              </a:rPr>
              <a:t>Explain why the settings match the load path</a:t>
            </a:r>
            <a:endParaRPr lang="en-US" sz="125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50" dirty="0">
                <a:solidFill>
                  <a:srgbClr val="102033"/>
                </a:solidFill>
              </a:rPr>
              <a:t>Do not print “maximum strength” by default</a:t>
            </a:r>
            <a:endParaRPr lang="en-US" sz="1250" dirty="0"/>
          </a:p>
        </p:txBody>
      </p:sp>
      <p:sp>
        <p:nvSpPr>
          <p:cNvPr id="20" name="Text 17"/>
          <p:cNvSpPr/>
          <p:nvPr/>
        </p:nvSpPr>
        <p:spPr>
          <a:xfrm>
            <a:off x="502920" y="6537960"/>
            <a:ext cx="6766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26174"/>
                </a:solidFill>
              </a:rPr>
              <a:t>LockwoodSTEM  |  Principles of Engineering  |  Unit 0</a:t>
            </a:r>
            <a:endParaRPr lang="en-US" sz="750" dirty="0"/>
          </a:p>
        </p:txBody>
      </p:sp>
      <p:pic>
        <p:nvPicPr>
          <p:cNvPr id="22" name="Image 0" descr="/mnt/data/07866d78-fd0b-4366-bef4-3105aba56b8e.png">
            <a:extLst>
              <a:ext uri="{FF2B5EF4-FFF2-40B4-BE49-F238E27FC236}">
                <a16:creationId xmlns:a16="http://schemas.microsoft.com/office/drawing/2014/main" id="{AEADBCAA-817F-2B80-53CA-6D7F01517D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62972" y="20168"/>
            <a:ext cx="1664208" cy="50291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rgbClr val="F3C95C"/>
          </a:solidFill>
          <a:ln w="12700">
            <a:solidFill>
              <a:srgbClr val="F3C95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182880" y="0"/>
            <a:ext cx="54864" cy="685800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02920" y="182880"/>
            <a:ext cx="3931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97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Slicers</a:t>
            </a:r>
            <a:endParaRPr lang="en-US" sz="850" dirty="0"/>
          </a:p>
        </p:txBody>
      </p:sp>
      <p:sp>
        <p:nvSpPr>
          <p:cNvPr id="7" name="Shape 4"/>
          <p:cNvSpPr/>
          <p:nvPr/>
        </p:nvSpPr>
        <p:spPr>
          <a:xfrm>
            <a:off x="502920" y="512064"/>
            <a:ext cx="11109960" cy="0"/>
          </a:xfrm>
          <a:prstGeom prst="line">
            <a:avLst/>
          </a:prstGeom>
          <a:noFill/>
          <a:ln w="12700">
            <a:solidFill>
              <a:srgbClr val="C9D4E2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11521440" y="6446520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26174"/>
                </a:solidFill>
              </a:rPr>
              <a:t>09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502920" y="640080"/>
            <a:ext cx="5715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slicer is your manufacturing plan</a:t>
            </a:r>
            <a:endParaRPr lang="en-US" sz="2400" dirty="0"/>
          </a:p>
        </p:txBody>
      </p:sp>
      <p:sp>
        <p:nvSpPr>
          <p:cNvPr id="10" name="Text 7"/>
          <p:cNvSpPr/>
          <p:nvPr/>
        </p:nvSpPr>
        <p:spPr>
          <a:xfrm>
            <a:off x="530352" y="1042416"/>
            <a:ext cx="6080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526174"/>
                </a:solidFill>
              </a:rPr>
              <a:t>It converts a model into toolpaths, estimates, and risks before you print.</a:t>
            </a:r>
            <a:endParaRPr lang="en-US" sz="1130" dirty="0"/>
          </a:p>
        </p:txBody>
      </p:sp>
      <p:sp>
        <p:nvSpPr>
          <p:cNvPr id="12" name="Shape 8"/>
          <p:cNvSpPr/>
          <p:nvPr/>
        </p:nvSpPr>
        <p:spPr>
          <a:xfrm>
            <a:off x="594360" y="5532120"/>
            <a:ext cx="11064240" cy="502920"/>
          </a:xfrm>
          <a:prstGeom prst="roundRect">
            <a:avLst>
              <a:gd name="adj" fmla="val 21818"/>
            </a:avLst>
          </a:prstGeom>
          <a:solidFill>
            <a:srgbClr val="0B1F3A"/>
          </a:solidFill>
          <a:ln w="12700">
            <a:solidFill>
              <a:srgbClr val="0B1F3A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9"/>
          <p:cNvSpPr/>
          <p:nvPr/>
        </p:nvSpPr>
        <p:spPr>
          <a:xfrm>
            <a:off x="822960" y="5669280"/>
            <a:ext cx="10607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</a:rPr>
              <a:t>Before sending a print, inspect the preview layer by layer: walls, infill, supports, travel moves, estimated time, and filament use.</a:t>
            </a:r>
            <a:endParaRPr lang="en-US" sz="1200" dirty="0"/>
          </a:p>
        </p:txBody>
      </p:sp>
      <p:sp>
        <p:nvSpPr>
          <p:cNvPr id="14" name="Text 10"/>
          <p:cNvSpPr/>
          <p:nvPr/>
        </p:nvSpPr>
        <p:spPr>
          <a:xfrm>
            <a:off x="502920" y="6537960"/>
            <a:ext cx="6766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26174"/>
                </a:solidFill>
              </a:rPr>
              <a:t>LockwoodSTEM  |  Principles of Engineering  |  Unit 0</a:t>
            </a:r>
            <a:endParaRPr lang="en-US" sz="750" dirty="0"/>
          </a:p>
        </p:txBody>
      </p:sp>
      <p:pic>
        <p:nvPicPr>
          <p:cNvPr id="16" name="Image 0" descr="/mnt/data/07866d78-fd0b-4366-bef4-3105aba56b8e.png">
            <a:extLst>
              <a:ext uri="{FF2B5EF4-FFF2-40B4-BE49-F238E27FC236}">
                <a16:creationId xmlns:a16="http://schemas.microsoft.com/office/drawing/2014/main" id="{34C68ECF-7CBC-EE75-CCB4-3BC895ACDD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62972" y="20168"/>
            <a:ext cx="1664208" cy="50291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3977F93-E966-F570-2CE0-BA2382DC52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9697" y="1294386"/>
            <a:ext cx="7836445" cy="420521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rgbClr val="F3C95C"/>
          </a:solidFill>
          <a:ln w="12700">
            <a:solidFill>
              <a:srgbClr val="F3C95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182880" y="0"/>
            <a:ext cx="54864" cy="685800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02920" y="182880"/>
            <a:ext cx="3931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97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Slicer Settings</a:t>
            </a:r>
            <a:endParaRPr lang="en-US" sz="850" dirty="0"/>
          </a:p>
        </p:txBody>
      </p:sp>
      <p:sp>
        <p:nvSpPr>
          <p:cNvPr id="7" name="Shape 4"/>
          <p:cNvSpPr/>
          <p:nvPr/>
        </p:nvSpPr>
        <p:spPr>
          <a:xfrm>
            <a:off x="502920" y="512064"/>
            <a:ext cx="11109960" cy="0"/>
          </a:xfrm>
          <a:prstGeom prst="line">
            <a:avLst/>
          </a:prstGeom>
          <a:noFill/>
          <a:ln w="12700">
            <a:solidFill>
              <a:srgbClr val="C9D4E2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11521440" y="6446520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26174"/>
                </a:solidFill>
              </a:rPr>
              <a:t>10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502920" y="640080"/>
            <a:ext cx="5715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Settings to record for this lesson</a:t>
            </a:r>
            <a:endParaRPr lang="en-US" sz="2400" dirty="0"/>
          </a:p>
        </p:txBody>
      </p:sp>
      <p:sp>
        <p:nvSpPr>
          <p:cNvPr id="10" name="Text 7"/>
          <p:cNvSpPr/>
          <p:nvPr/>
        </p:nvSpPr>
        <p:spPr>
          <a:xfrm>
            <a:off x="530352" y="1042416"/>
            <a:ext cx="6080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526174"/>
                </a:solidFill>
              </a:rPr>
              <a:t>Your settings are part of the engineering evidence.</a:t>
            </a:r>
            <a:endParaRPr lang="en-US" sz="1130" dirty="0"/>
          </a:p>
        </p:txBody>
      </p:sp>
      <p:sp>
        <p:nvSpPr>
          <p:cNvPr id="11" name="Shape 8"/>
          <p:cNvSpPr/>
          <p:nvPr/>
        </p:nvSpPr>
        <p:spPr>
          <a:xfrm>
            <a:off x="685800" y="1417320"/>
            <a:ext cx="5257800" cy="4526280"/>
          </a:xfrm>
          <a:prstGeom prst="roundRect">
            <a:avLst>
              <a:gd name="adj" fmla="val 2424"/>
            </a:avLst>
          </a:prstGeom>
          <a:solidFill>
            <a:srgbClr val="FFFFFF"/>
          </a:solidFill>
          <a:ln w="12700">
            <a:solidFill>
              <a:srgbClr val="C9D4E2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960120" y="1645920"/>
            <a:ext cx="1874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30" b="1" dirty="0">
                <a:solidFill>
                  <a:srgbClr val="0B1F3A"/>
                </a:solidFill>
              </a:rPr>
              <a:t>Layer height</a:t>
            </a:r>
            <a:endParaRPr lang="en-US" sz="1130" dirty="0"/>
          </a:p>
        </p:txBody>
      </p:sp>
      <p:sp>
        <p:nvSpPr>
          <p:cNvPr id="13" name="Text 10"/>
          <p:cNvSpPr/>
          <p:nvPr/>
        </p:nvSpPr>
        <p:spPr>
          <a:xfrm>
            <a:off x="2907792" y="1645920"/>
            <a:ext cx="2514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30" dirty="0">
                <a:solidFill>
                  <a:srgbClr val="526174"/>
                </a:solidFill>
              </a:rPr>
              <a:t>Surface quality vs. time</a:t>
            </a:r>
            <a:endParaRPr lang="en-US" sz="1030" dirty="0"/>
          </a:p>
        </p:txBody>
      </p:sp>
      <p:sp>
        <p:nvSpPr>
          <p:cNvPr id="14" name="Shape 11"/>
          <p:cNvSpPr/>
          <p:nvPr/>
        </p:nvSpPr>
        <p:spPr>
          <a:xfrm>
            <a:off x="960120" y="1993392"/>
            <a:ext cx="4526280" cy="0"/>
          </a:xfrm>
          <a:prstGeom prst="line">
            <a:avLst/>
          </a:prstGeom>
          <a:noFill/>
          <a:ln w="7620">
            <a:solidFill>
              <a:srgbClr val="C9D4E2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960120" y="2212848"/>
            <a:ext cx="1874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30" b="1" dirty="0">
                <a:solidFill>
                  <a:srgbClr val="0B1F3A"/>
                </a:solidFill>
              </a:rPr>
              <a:t>Wall / perimeter count</a:t>
            </a:r>
            <a:endParaRPr lang="en-US" sz="1130" dirty="0"/>
          </a:p>
        </p:txBody>
      </p:sp>
      <p:sp>
        <p:nvSpPr>
          <p:cNvPr id="16" name="Text 13"/>
          <p:cNvSpPr/>
          <p:nvPr/>
        </p:nvSpPr>
        <p:spPr>
          <a:xfrm>
            <a:off x="2907792" y="2212848"/>
            <a:ext cx="2514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30" dirty="0">
                <a:solidFill>
                  <a:srgbClr val="526174"/>
                </a:solidFill>
              </a:rPr>
              <a:t>Strength around the outside</a:t>
            </a:r>
            <a:endParaRPr lang="en-US" sz="1030" dirty="0"/>
          </a:p>
        </p:txBody>
      </p:sp>
      <p:sp>
        <p:nvSpPr>
          <p:cNvPr id="17" name="Shape 14"/>
          <p:cNvSpPr/>
          <p:nvPr/>
        </p:nvSpPr>
        <p:spPr>
          <a:xfrm>
            <a:off x="960120" y="2560320"/>
            <a:ext cx="4526280" cy="0"/>
          </a:xfrm>
          <a:prstGeom prst="line">
            <a:avLst/>
          </a:prstGeom>
          <a:noFill/>
          <a:ln w="7620">
            <a:solidFill>
              <a:srgbClr val="C9D4E2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960120" y="2779776"/>
            <a:ext cx="1874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30" b="1" dirty="0">
                <a:solidFill>
                  <a:srgbClr val="0B1F3A"/>
                </a:solidFill>
              </a:rPr>
              <a:t>Infill %</a:t>
            </a:r>
            <a:endParaRPr lang="en-US" sz="1130" dirty="0"/>
          </a:p>
        </p:txBody>
      </p:sp>
      <p:sp>
        <p:nvSpPr>
          <p:cNvPr id="19" name="Text 16"/>
          <p:cNvSpPr/>
          <p:nvPr/>
        </p:nvSpPr>
        <p:spPr>
          <a:xfrm>
            <a:off x="2907792" y="2779776"/>
            <a:ext cx="2514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30" dirty="0">
                <a:solidFill>
                  <a:srgbClr val="526174"/>
                </a:solidFill>
              </a:rPr>
              <a:t>Internal material use</a:t>
            </a:r>
            <a:endParaRPr lang="en-US" sz="1030" dirty="0"/>
          </a:p>
        </p:txBody>
      </p:sp>
      <p:sp>
        <p:nvSpPr>
          <p:cNvPr id="20" name="Shape 17"/>
          <p:cNvSpPr/>
          <p:nvPr/>
        </p:nvSpPr>
        <p:spPr>
          <a:xfrm>
            <a:off x="960120" y="3127248"/>
            <a:ext cx="4526280" cy="0"/>
          </a:xfrm>
          <a:prstGeom prst="line">
            <a:avLst/>
          </a:prstGeom>
          <a:noFill/>
          <a:ln w="7620">
            <a:solidFill>
              <a:srgbClr val="C9D4E2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8"/>
          <p:cNvSpPr/>
          <p:nvPr/>
        </p:nvSpPr>
        <p:spPr>
          <a:xfrm>
            <a:off x="960120" y="3346704"/>
            <a:ext cx="1874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30" b="1" dirty="0">
                <a:solidFill>
                  <a:srgbClr val="0B1F3A"/>
                </a:solidFill>
              </a:rPr>
              <a:t>Infill pattern</a:t>
            </a:r>
            <a:endParaRPr lang="en-US" sz="1130" dirty="0"/>
          </a:p>
        </p:txBody>
      </p:sp>
      <p:sp>
        <p:nvSpPr>
          <p:cNvPr id="22" name="Text 19"/>
          <p:cNvSpPr/>
          <p:nvPr/>
        </p:nvSpPr>
        <p:spPr>
          <a:xfrm>
            <a:off x="2907792" y="3346704"/>
            <a:ext cx="2514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30" dirty="0">
                <a:solidFill>
                  <a:srgbClr val="526174"/>
                </a:solidFill>
              </a:rPr>
              <a:t>Stiffness direction and print time</a:t>
            </a:r>
            <a:endParaRPr lang="en-US" sz="1030" dirty="0"/>
          </a:p>
        </p:txBody>
      </p:sp>
      <p:sp>
        <p:nvSpPr>
          <p:cNvPr id="23" name="Shape 20"/>
          <p:cNvSpPr/>
          <p:nvPr/>
        </p:nvSpPr>
        <p:spPr>
          <a:xfrm>
            <a:off x="960120" y="3694176"/>
            <a:ext cx="4526280" cy="0"/>
          </a:xfrm>
          <a:prstGeom prst="line">
            <a:avLst/>
          </a:prstGeom>
          <a:noFill/>
          <a:ln w="7620">
            <a:solidFill>
              <a:srgbClr val="C9D4E2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1"/>
          <p:cNvSpPr/>
          <p:nvPr/>
        </p:nvSpPr>
        <p:spPr>
          <a:xfrm>
            <a:off x="960120" y="3913632"/>
            <a:ext cx="1874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30" b="1" dirty="0">
                <a:solidFill>
                  <a:srgbClr val="0B1F3A"/>
                </a:solidFill>
              </a:rPr>
              <a:t>Print orientation</a:t>
            </a:r>
            <a:endParaRPr lang="en-US" sz="1130" dirty="0"/>
          </a:p>
        </p:txBody>
      </p:sp>
      <p:sp>
        <p:nvSpPr>
          <p:cNvPr id="25" name="Text 22"/>
          <p:cNvSpPr/>
          <p:nvPr/>
        </p:nvSpPr>
        <p:spPr>
          <a:xfrm>
            <a:off x="2907792" y="3913632"/>
            <a:ext cx="2514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30" dirty="0">
                <a:solidFill>
                  <a:srgbClr val="526174"/>
                </a:solidFill>
              </a:rPr>
              <a:t>Strength, supports, surface quality</a:t>
            </a:r>
            <a:endParaRPr lang="en-US" sz="1030" dirty="0"/>
          </a:p>
        </p:txBody>
      </p:sp>
      <p:sp>
        <p:nvSpPr>
          <p:cNvPr id="26" name="Shape 23"/>
          <p:cNvSpPr/>
          <p:nvPr/>
        </p:nvSpPr>
        <p:spPr>
          <a:xfrm>
            <a:off x="960120" y="4261104"/>
            <a:ext cx="4526280" cy="0"/>
          </a:xfrm>
          <a:prstGeom prst="line">
            <a:avLst/>
          </a:prstGeom>
          <a:noFill/>
          <a:ln w="7620">
            <a:solidFill>
              <a:srgbClr val="C9D4E2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4"/>
          <p:cNvSpPr/>
          <p:nvPr/>
        </p:nvSpPr>
        <p:spPr>
          <a:xfrm>
            <a:off x="960120" y="4480560"/>
            <a:ext cx="1874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30" b="1" dirty="0">
                <a:solidFill>
                  <a:srgbClr val="0B1F3A"/>
                </a:solidFill>
              </a:rPr>
              <a:t>Estimated print time</a:t>
            </a:r>
            <a:endParaRPr lang="en-US" sz="1130" dirty="0"/>
          </a:p>
        </p:txBody>
      </p:sp>
      <p:sp>
        <p:nvSpPr>
          <p:cNvPr id="28" name="Text 25"/>
          <p:cNvSpPr/>
          <p:nvPr/>
        </p:nvSpPr>
        <p:spPr>
          <a:xfrm>
            <a:off x="2907792" y="4480560"/>
            <a:ext cx="2514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30" dirty="0">
                <a:solidFill>
                  <a:srgbClr val="526174"/>
                </a:solidFill>
              </a:rPr>
              <a:t>Machine scheduling</a:t>
            </a:r>
            <a:endParaRPr lang="en-US" sz="1030" dirty="0"/>
          </a:p>
        </p:txBody>
      </p:sp>
      <p:sp>
        <p:nvSpPr>
          <p:cNvPr id="29" name="Shape 26"/>
          <p:cNvSpPr/>
          <p:nvPr/>
        </p:nvSpPr>
        <p:spPr>
          <a:xfrm>
            <a:off x="960120" y="4828032"/>
            <a:ext cx="4526280" cy="0"/>
          </a:xfrm>
          <a:prstGeom prst="line">
            <a:avLst/>
          </a:prstGeom>
          <a:noFill/>
          <a:ln w="7620">
            <a:solidFill>
              <a:srgbClr val="C9D4E2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7"/>
          <p:cNvSpPr/>
          <p:nvPr/>
        </p:nvSpPr>
        <p:spPr>
          <a:xfrm>
            <a:off x="960120" y="5047488"/>
            <a:ext cx="1874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30" b="1" dirty="0">
                <a:solidFill>
                  <a:srgbClr val="0B1F3A"/>
                </a:solidFill>
              </a:rPr>
              <a:t>Estimated filament use</a:t>
            </a:r>
            <a:endParaRPr lang="en-US" sz="1130" dirty="0"/>
          </a:p>
        </p:txBody>
      </p:sp>
      <p:sp>
        <p:nvSpPr>
          <p:cNvPr id="31" name="Text 28"/>
          <p:cNvSpPr/>
          <p:nvPr/>
        </p:nvSpPr>
        <p:spPr>
          <a:xfrm>
            <a:off x="2907792" y="5047488"/>
            <a:ext cx="2514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30" dirty="0">
                <a:solidFill>
                  <a:srgbClr val="526174"/>
                </a:solidFill>
              </a:rPr>
              <a:t>Mass and material planning</a:t>
            </a:r>
            <a:endParaRPr lang="en-US" sz="1030" dirty="0"/>
          </a:p>
        </p:txBody>
      </p:sp>
      <p:sp>
        <p:nvSpPr>
          <p:cNvPr id="32" name="Shape 29"/>
          <p:cNvSpPr/>
          <p:nvPr/>
        </p:nvSpPr>
        <p:spPr>
          <a:xfrm>
            <a:off x="960120" y="5394960"/>
            <a:ext cx="4526280" cy="0"/>
          </a:xfrm>
          <a:prstGeom prst="line">
            <a:avLst/>
          </a:prstGeom>
          <a:noFill/>
          <a:ln w="7620">
            <a:solidFill>
              <a:srgbClr val="C9D4E2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Shape 30"/>
          <p:cNvSpPr/>
          <p:nvPr/>
        </p:nvSpPr>
        <p:spPr>
          <a:xfrm>
            <a:off x="6263640" y="1417320"/>
            <a:ext cx="5349240" cy="4526280"/>
          </a:xfrm>
          <a:prstGeom prst="roundRect">
            <a:avLst>
              <a:gd name="adj" fmla="val 2424"/>
            </a:avLst>
          </a:prstGeom>
          <a:solidFill>
            <a:srgbClr val="F5F7FA"/>
          </a:solidFill>
          <a:ln w="12700">
            <a:solidFill>
              <a:srgbClr val="C9D4E2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31"/>
          <p:cNvSpPr/>
          <p:nvPr/>
        </p:nvSpPr>
        <p:spPr>
          <a:xfrm>
            <a:off x="6583680" y="1691640"/>
            <a:ext cx="4663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0B1F3A"/>
                </a:solidFill>
              </a:rPr>
              <a:t>Your justification should connect settings to the project goal:</a:t>
            </a:r>
            <a:endParaRPr lang="en-US" sz="1500" dirty="0"/>
          </a:p>
        </p:txBody>
      </p:sp>
      <p:sp>
        <p:nvSpPr>
          <p:cNvPr id="35" name="Text 32"/>
          <p:cNvSpPr/>
          <p:nvPr/>
        </p:nvSpPr>
        <p:spPr>
          <a:xfrm>
            <a:off x="6583680" y="2176272"/>
            <a:ext cx="4434840" cy="18288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102033"/>
                </a:solidFill>
              </a:rPr>
              <a:t>Strong enough to pass qualification</a:t>
            </a: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102033"/>
                </a:solidFill>
              </a:rPr>
              <a:t>Low enough mass to compete</a:t>
            </a: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102033"/>
                </a:solidFill>
              </a:rPr>
              <a:t>Reasonable print time</a:t>
            </a: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102033"/>
                </a:solidFill>
              </a:rPr>
              <a:t>Reliable first attempt</a:t>
            </a: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102033"/>
                </a:solidFill>
              </a:rPr>
              <a:t>Clean interfaces for M3 hardware</a:t>
            </a:r>
            <a:endParaRPr lang="en-US" sz="1400" dirty="0"/>
          </a:p>
        </p:txBody>
      </p:sp>
      <p:sp>
        <p:nvSpPr>
          <p:cNvPr id="36" name="Text 33"/>
          <p:cNvSpPr/>
          <p:nvPr/>
        </p:nvSpPr>
        <p:spPr>
          <a:xfrm>
            <a:off x="6583680" y="4892040"/>
            <a:ext cx="4389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C9971A"/>
                </a:solidFill>
              </a:rPr>
              <a:t>Do not leave the slicer as a black box.</a:t>
            </a:r>
            <a:endParaRPr lang="en-US" sz="1500" dirty="0"/>
          </a:p>
        </p:txBody>
      </p:sp>
      <p:sp>
        <p:nvSpPr>
          <p:cNvPr id="37" name="Text 34"/>
          <p:cNvSpPr/>
          <p:nvPr/>
        </p:nvSpPr>
        <p:spPr>
          <a:xfrm>
            <a:off x="502920" y="6537960"/>
            <a:ext cx="6766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26174"/>
                </a:solidFill>
              </a:rPr>
              <a:t>LockwoodSTEM  |  Principles of Engineering  |  Unit 0</a:t>
            </a:r>
            <a:endParaRPr lang="en-US" sz="750" dirty="0"/>
          </a:p>
        </p:txBody>
      </p:sp>
      <p:pic>
        <p:nvPicPr>
          <p:cNvPr id="39" name="Image 0" descr="/mnt/data/07866d78-fd0b-4366-bef4-3105aba56b8e.png">
            <a:extLst>
              <a:ext uri="{FF2B5EF4-FFF2-40B4-BE49-F238E27FC236}">
                <a16:creationId xmlns:a16="http://schemas.microsoft.com/office/drawing/2014/main" id="{82385FF0-6AD8-6AB4-D065-8994C29361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62972" y="20168"/>
            <a:ext cx="1664208" cy="50291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1591</Words>
  <Application>Microsoft Office PowerPoint</Application>
  <PresentationFormat>Widescreen</PresentationFormat>
  <Paragraphs>230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POE 0.7 Additive Manufacturing</dc:title>
  <dc:subject>POE Unit 0 Lesson 0.7 Additive Manufacturing</dc:subject>
  <dc:creator>LockwoodSTEM</dc:creator>
  <cp:lastModifiedBy>Jonathan Lockwood</cp:lastModifiedBy>
  <cp:revision>3</cp:revision>
  <dcterms:created xsi:type="dcterms:W3CDTF">2026-08-23T18:44:38Z</dcterms:created>
  <dcterms:modified xsi:type="dcterms:W3CDTF">2026-08-23T19:00:35Z</dcterms:modified>
</cp:coreProperties>
</file>