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32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emphasizing that the class is now moving from course foundations into a real engineering challenge. The target is a lightweight, structurally sound CubeSat frame, not a decorative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over-teach slicing yet. Students only need to understand that manufacturing choices will become part of the design evidence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may work in teams. The goal is to launch documentation habits and define the problem before sketching.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not draw three unrelated projects. They are drawing three structural strategies for the required CubeSat architecture.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often draw too vaguely. Use this slide as the quality gate before submission.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a quick share-out. Ask one team to share a predicted engineering challenge and one team to share an early concept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two-day lesson. Day 1 focuses on the project rules and design brief. Day 2 focuses on the three concept sketches and initial recommendation.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what they notice before naming features. Guide them toward material removal, corner reinforcement, open frames, interfaces, and assembly access.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pass/fail nature explicit. A heavier structure that passes beats a lighter structure that fails.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the project is intentionally constrained. The class is not deciding what to build; teams are optimizing how to build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prevent common mistakes: top + bottom thickness count in the 4 inches, and M3 hardware also counts.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it clear that teams can and should make different decisions. A lightening pattern may help on the acrylic, but holes near fasteners could cause failure.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wind tunnel/testing imagery to connect to aerospace validation. Students do not need formal stress analysis yet, but they should reason about load paths.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to identify a rule and decide whether it is a criterion or constraint. Emphasize that constraints are not optional.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ubesat_pekk_frame.jpg"/>
          <p:cNvPicPr>
            <a:picLocks noChangeAspect="1"/>
          </p:cNvPicPr>
          <p:nvPr/>
        </p:nvPicPr>
        <p:blipFill>
          <a:blip r:embed="rId3"/>
          <a:srcRect t="1768" b="1768"/>
          <a:stretch/>
        </p:blipFill>
        <p:spPr>
          <a:xfrm>
            <a:off x="5989320" y="182880"/>
            <a:ext cx="5897880" cy="3794760"/>
          </a:xfrm>
          <a:prstGeom prst="rect">
            <a:avLst/>
          </a:prstGeom>
        </p:spPr>
      </p:pic>
      <p:pic>
        <p:nvPicPr>
          <p:cNvPr id="3" name="Image 1" descr="/mnt/data/cubesat_nasa_integration.jpg"/>
          <p:cNvPicPr>
            <a:picLocks noChangeAspect="1"/>
          </p:cNvPicPr>
          <p:nvPr/>
        </p:nvPicPr>
        <p:blipFill>
          <a:blip r:embed="rId4"/>
          <a:srcRect t="3362" b="3362"/>
          <a:stretch/>
        </p:blipFill>
        <p:spPr>
          <a:xfrm>
            <a:off x="5989320" y="4069080"/>
            <a:ext cx="2880360" cy="2148840"/>
          </a:xfrm>
          <a:prstGeom prst="rect">
            <a:avLst/>
          </a:prstGeom>
        </p:spPr>
      </p:pic>
      <p:pic>
        <p:nvPicPr>
          <p:cNvPr id="4" name="Image 2" descr="/mnt/data/cubesat_blue_frame.jpg"/>
          <p:cNvPicPr>
            <a:picLocks noChangeAspect="1"/>
          </p:cNvPicPr>
          <p:nvPr/>
        </p:nvPicPr>
        <p:blipFill>
          <a:blip r:embed="rId5"/>
          <a:srcRect t="5394" b="5394"/>
          <a:stretch/>
        </p:blipFill>
        <p:spPr>
          <a:xfrm>
            <a:off x="9006840" y="4069080"/>
            <a:ext cx="2880360" cy="214884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02920" y="411480"/>
            <a:ext cx="21945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200" dirty="0"/>
          </a:p>
        </p:txBody>
      </p:sp>
      <p:sp>
        <p:nvSpPr>
          <p:cNvPr id="6" name="Shape 1"/>
          <p:cNvSpPr/>
          <p:nvPr/>
        </p:nvSpPr>
        <p:spPr>
          <a:xfrm>
            <a:off x="502920" y="749808"/>
            <a:ext cx="4983480" cy="0"/>
          </a:xfrm>
          <a:prstGeom prst="line">
            <a:avLst/>
          </a:prstGeom>
          <a:noFill/>
          <a:ln w="381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2"/>
          <p:cNvSpPr/>
          <p:nvPr/>
        </p:nvSpPr>
        <p:spPr>
          <a:xfrm>
            <a:off x="548640" y="1097280"/>
            <a:ext cx="18288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5F9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POE 0.4</a:t>
            </a:r>
            <a:endParaRPr lang="en-US" sz="1800" dirty="0"/>
          </a:p>
        </p:txBody>
      </p:sp>
      <p:sp>
        <p:nvSpPr>
          <p:cNvPr id="8" name="Text 3"/>
          <p:cNvSpPr/>
          <p:nvPr/>
        </p:nvSpPr>
        <p:spPr>
          <a:xfrm>
            <a:off x="548640" y="1481328"/>
            <a:ext cx="498348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50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CubeSat</a:t>
            </a:r>
            <a:endParaRPr lang="en-US" sz="5000" dirty="0"/>
          </a:p>
          <a:p>
            <a:pPr marL="0" indent="0" algn="l">
              <a:buNone/>
            </a:pPr>
            <a:r>
              <a:rPr lang="en-US" sz="50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Challenge</a:t>
            </a:r>
            <a:endParaRPr lang="en-US" sz="5000" dirty="0"/>
          </a:p>
        </p:txBody>
      </p:sp>
      <p:sp>
        <p:nvSpPr>
          <p:cNvPr id="9" name="Text 4"/>
          <p:cNvSpPr/>
          <p:nvPr/>
        </p:nvSpPr>
        <p:spPr>
          <a:xfrm>
            <a:off x="566928" y="2971800"/>
            <a:ext cx="41148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&amp; Design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566928" y="3520440"/>
            <a:ext cx="5074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the lightest 4-inch CubeSat frame that survives final qualification testing.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585216" y="4572000"/>
            <a:ext cx="48920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Deliverable: design brief + three annotated concept sketches</a:t>
            </a:r>
            <a:endParaRPr lang="en-US" sz="1600" dirty="0"/>
          </a:p>
        </p:txBody>
      </p:sp>
      <p:sp>
        <p:nvSpPr>
          <p:cNvPr id="12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4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Manufacturing rules you need today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details belong in your design brief and sketches.</a:t>
            </a:r>
            <a:endParaRPr lang="en-US" sz="1450" dirty="0"/>
          </a:p>
        </p:txBody>
      </p:sp>
      <p:pic>
        <p:nvPicPr>
          <p:cNvPr id="6" name="Image 0" descr="/mnt/data/cubesat_folded_frame.jpg"/>
          <p:cNvPicPr>
            <a:picLocks noChangeAspect="1"/>
          </p:cNvPicPr>
          <p:nvPr/>
        </p:nvPicPr>
        <p:blipFill>
          <a:blip r:embed="rId3"/>
          <a:srcRect t="7088" b="7088"/>
          <a:stretch/>
        </p:blipFill>
        <p:spPr>
          <a:xfrm>
            <a:off x="7498080" y="1536192"/>
            <a:ext cx="3977640" cy="1920240"/>
          </a:xfrm>
          <a:prstGeom prst="rect">
            <a:avLst/>
          </a:prstGeom>
        </p:spPr>
      </p:pic>
      <p:pic>
        <p:nvPicPr>
          <p:cNvPr id="7" name="Image 1" descr="/mnt/data/cubesat_nasa_integration.jpg"/>
          <p:cNvPicPr>
            <a:picLocks noChangeAspect="1"/>
          </p:cNvPicPr>
          <p:nvPr/>
        </p:nvPicPr>
        <p:blipFill>
          <a:blip r:embed="rId4"/>
          <a:srcRect t="19820" b="19820"/>
          <a:stretch/>
        </p:blipFill>
        <p:spPr>
          <a:xfrm>
            <a:off x="7498080" y="3703320"/>
            <a:ext cx="3977640" cy="1920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77240" y="1417320"/>
            <a:ext cx="5303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materials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868680" y="1810512"/>
            <a:ext cx="6126480" cy="1874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filament type for every team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1/8 in acrylic for every team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4 in × 12 in acrylic allocation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hardware counts toward final mass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777240" y="4160520"/>
            <a:ext cx="5303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 settings must be documented later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868680" y="4553712"/>
            <a:ext cx="6126480" cy="1188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layer height, wall count, infill %, infill pattern
</a:t>
            </a:r>
            <a:endParaRPr lang="en-US" sz="1750" dirty="0"/>
          </a:p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 orientation, estimated print time, filament use
</a:t>
            </a:r>
            <a:endParaRPr lang="en-US" sz="1750" dirty="0"/>
          </a:p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wall count and infill are variables your team can optimize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Deliverable: design brief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concise. It is a launch document, not a full report.</a:t>
            </a:r>
            <a:endParaRPr lang="en-US" sz="1450" dirty="0"/>
          </a:p>
        </p:txBody>
      </p:sp>
      <p:pic>
        <p:nvPicPr>
          <p:cNvPr id="6" name="Image 0" descr="/mnt/data/nasa_mission_control.jpg"/>
          <p:cNvPicPr>
            <a:picLocks noChangeAspect="1"/>
          </p:cNvPicPr>
          <p:nvPr/>
        </p:nvPicPr>
        <p:blipFill>
          <a:blip r:embed="rId3"/>
          <a:srcRect l="11728" r="11728"/>
          <a:stretch/>
        </p:blipFill>
        <p:spPr>
          <a:xfrm>
            <a:off x="7360920" y="1481328"/>
            <a:ext cx="4251960" cy="3703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1417320"/>
            <a:ext cx="58521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design brief must include: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868680" y="1874520"/>
            <a:ext cx="6217920" cy="2788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 statement: what are we designing?
</a:t>
            </a:r>
            <a:endParaRPr lang="en-US" sz="1820" dirty="0"/>
          </a:p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Competition objective: how is success measured?
</a:t>
            </a:r>
            <a:endParaRPr lang="en-US" sz="1820" dirty="0"/>
          </a:p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Criteria: what should the design do well?
</a:t>
            </a:r>
            <a:endParaRPr lang="en-US" sz="1820" dirty="0"/>
          </a:p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Constraints: what rules cannot change?
</a:t>
            </a:r>
            <a:endParaRPr lang="en-US" sz="1820" dirty="0"/>
          </a:p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Predicted engineering challenges: what will be difficult?
</a:t>
            </a:r>
            <a:endParaRPr lang="en-US" sz="1820" dirty="0"/>
          </a:p>
          <a:p>
            <a:r>
              <a:rPr lang="en-US" sz="182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design priorities: what matters most to your team?</a:t>
            </a:r>
            <a:endParaRPr lang="en-US" sz="1820" dirty="0"/>
          </a:p>
        </p:txBody>
      </p:sp>
      <p:sp>
        <p:nvSpPr>
          <p:cNvPr id="9" name="Text 6"/>
          <p:cNvSpPr/>
          <p:nvPr/>
        </p:nvSpPr>
        <p:spPr>
          <a:xfrm>
            <a:off x="868680" y="5184648"/>
            <a:ext cx="62179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precise language. “Make it strong” is not as useful as “survive the vertical load test without fracture or separation.”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Deliverable: three concept sketches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Three variations of the same CubeSat architecture.</a:t>
            </a:r>
            <a:endParaRPr lang="en-US" sz="1450" dirty="0"/>
          </a:p>
        </p:txBody>
      </p:sp>
      <p:pic>
        <p:nvPicPr>
          <p:cNvPr id="6" name="Image 0" descr="/mnt/data/cubesat_pekk_frame.jpg"/>
          <p:cNvPicPr>
            <a:picLocks noChangeAspect="1"/>
          </p:cNvPicPr>
          <p:nvPr/>
        </p:nvPicPr>
        <p:blipFill>
          <a:blip r:embed="rId3"/>
          <a:srcRect t="2597" b="2597"/>
          <a:stretch/>
        </p:blipFill>
        <p:spPr>
          <a:xfrm>
            <a:off x="685800" y="1600200"/>
            <a:ext cx="3108960" cy="1965960"/>
          </a:xfrm>
          <a:prstGeom prst="rect">
            <a:avLst/>
          </a:prstGeom>
        </p:spPr>
      </p:pic>
      <p:pic>
        <p:nvPicPr>
          <p:cNvPr id="7" name="Image 1" descr="/mnt/data/cubesat_blue_frame.jpg"/>
          <p:cNvPicPr>
            <a:picLocks noChangeAspect="1"/>
          </p:cNvPicPr>
          <p:nvPr/>
        </p:nvPicPr>
        <p:blipFill>
          <a:blip r:embed="rId4"/>
          <a:srcRect t="12191" b="12191"/>
          <a:stretch/>
        </p:blipFill>
        <p:spPr>
          <a:xfrm>
            <a:off x="4160520" y="1600200"/>
            <a:ext cx="3108960" cy="1965960"/>
          </a:xfrm>
          <a:prstGeom prst="rect">
            <a:avLst/>
          </a:prstGeom>
        </p:spPr>
      </p:pic>
      <p:pic>
        <p:nvPicPr>
          <p:cNvPr id="8" name="Image 2" descr="/mnt/data/cubesat_folded_frame.jpg"/>
          <p:cNvPicPr>
            <a:picLocks noChangeAspect="1"/>
          </p:cNvPicPr>
          <p:nvPr/>
        </p:nvPicPr>
        <p:blipFill>
          <a:blip r:embed="rId5"/>
          <a:srcRect l="5523" r="5523"/>
          <a:stretch/>
        </p:blipFill>
        <p:spPr>
          <a:xfrm>
            <a:off x="7635240" y="1600200"/>
            <a:ext cx="3108960" cy="196596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31520" y="3886200"/>
            <a:ext cx="31089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A: strength-focused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73152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Heavier, more conservative, more reinforcement near load paths and fasteners.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4206240" y="3886200"/>
            <a:ext cx="31089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B: mass-focused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420624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removed aggressively; riskier geometry and more dependence on print settings.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7680960" y="3886200"/>
            <a:ext cx="31089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C: balanced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768096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compromise between mass, strength, interior space, and manufacturability.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097280" y="5623560"/>
            <a:ext cx="99669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sketch must include dimensions, M3 locations, plate geometry, frame geometry, and notes explaining the design logic.</a:t>
            </a:r>
            <a:endParaRPr lang="en-US" sz="1700" dirty="0"/>
          </a:p>
        </p:txBody>
      </p:sp>
      <p:sp>
        <p:nvSpPr>
          <p:cNvPr id="16" name="Shape 11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 good concept sketch shows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is an engineering communication tool.</a:t>
            </a:r>
            <a:endParaRPr lang="en-US" sz="1450" dirty="0"/>
          </a:p>
        </p:txBody>
      </p:sp>
      <p:pic>
        <p:nvPicPr>
          <p:cNvPr id="6" name="Image 0" descr="/mnt/data/cubesat_pekk_frame.jpg"/>
          <p:cNvPicPr>
            <a:picLocks noChangeAspect="1"/>
          </p:cNvPicPr>
          <p:nvPr/>
        </p:nvPicPr>
        <p:blipFill>
          <a:blip r:embed="rId3"/>
          <a:srcRect l="2755" r="2755"/>
          <a:stretch/>
        </p:blipFill>
        <p:spPr>
          <a:xfrm>
            <a:off x="7589520" y="1481328"/>
            <a:ext cx="3886200" cy="2743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1417320"/>
            <a:ext cx="61264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Required annotations: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868680" y="2148840"/>
            <a:ext cx="6309360" cy="2834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overall 4 in cube boundary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 and bottom acrylic plates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3D-printed frame geometry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screw locations and access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lightening holes or material-removal areas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reinforcement near likely stress points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structure can be assembled/disassembled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68680" y="5257800"/>
            <a:ext cx="6400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expectation: another team should understand your design without you standing there explaining it.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635240" y="4480560"/>
            <a:ext cx="36576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“mystery boxes.” Label why each major feature exists.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asa_mission_control.jpg"/>
          <p:cNvPicPr>
            <a:picLocks noChangeAspect="1"/>
          </p:cNvPicPr>
          <p:nvPr/>
        </p:nvPicPr>
        <p:blipFill>
          <a:blip r:embed="rId3"/>
          <a:srcRect l="14146" r="14146"/>
          <a:stretch/>
        </p:blipFill>
        <p:spPr>
          <a:xfrm>
            <a:off x="5852160" y="411480"/>
            <a:ext cx="5852160" cy="5440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57200"/>
            <a:ext cx="21945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200" dirty="0"/>
          </a:p>
        </p:txBody>
      </p:sp>
      <p:sp>
        <p:nvSpPr>
          <p:cNvPr id="4" name="Shape 1"/>
          <p:cNvSpPr/>
          <p:nvPr/>
        </p:nvSpPr>
        <p:spPr>
          <a:xfrm>
            <a:off x="502920" y="822960"/>
            <a:ext cx="4663440" cy="0"/>
          </a:xfrm>
          <a:prstGeom prst="line">
            <a:avLst/>
          </a:prstGeom>
          <a:noFill/>
          <a:ln w="381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4360" y="1325880"/>
            <a:ext cx="48463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check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40080" y="2194560"/>
            <a:ext cx="48463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you leave, your team should be able to answer: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94360" y="2926080"/>
            <a:ext cx="480060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main objective of the challenge?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constraints cannot change?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are the three concept directions your team will develop?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tradeoff seems hardest right now?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704088" y="53035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lesson: prove which concept deserves to move forward.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mission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students need to understand before they start designing.</a:t>
            </a:r>
            <a:endParaRPr lang="en-US" sz="1450" dirty="0"/>
          </a:p>
        </p:txBody>
      </p:sp>
      <p:pic>
        <p:nvPicPr>
          <p:cNvPr id="6" name="Image 0" descr="/mnt/data/nasa_mission_control.jpg"/>
          <p:cNvPicPr>
            <a:picLocks noChangeAspect="1"/>
          </p:cNvPicPr>
          <p:nvPr/>
        </p:nvPicPr>
        <p:blipFill>
          <a:blip r:embed="rId3"/>
          <a:srcRect t="6098" b="6098"/>
          <a:stretch/>
        </p:blipFill>
        <p:spPr>
          <a:xfrm>
            <a:off x="7909560" y="731520"/>
            <a:ext cx="3749040" cy="2194560"/>
          </a:xfrm>
          <a:prstGeom prst="rect">
            <a:avLst/>
          </a:prstGeom>
        </p:spPr>
      </p:pic>
      <p:pic>
        <p:nvPicPr>
          <p:cNvPr id="7" name="Image 1" descr="/mnt/data/nasa_joined_wing_wind_tunnel.jpg"/>
          <p:cNvPicPr>
            <a:picLocks noChangeAspect="1"/>
          </p:cNvPicPr>
          <p:nvPr/>
        </p:nvPicPr>
        <p:blipFill>
          <a:blip r:embed="rId4"/>
          <a:srcRect t="5299" b="5299"/>
          <a:stretch/>
        </p:blipFill>
        <p:spPr>
          <a:xfrm>
            <a:off x="7909560" y="3154680"/>
            <a:ext cx="3749040" cy="2514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5800" y="1481328"/>
            <a:ext cx="6126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 of today, your team will: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777240" y="1947672"/>
            <a:ext cx="6400800" cy="32461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CubeSat challenge objective and fixed constraints.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design criteria from design constraints.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 major structural and manufacturing challenges.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team design brief.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three concept paths: strong, light, balanced.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804672" y="5559552"/>
            <a:ext cx="649224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idea: aerospace structures are not designed to be as strong as possible. They are designed to be strong enough at the lowest practical mass.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Inspiration: lightweight spacecraft structures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3611880" y="13258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 the open frames, cutouts, repeated geometry, and careful interfaces.</a:t>
            </a:r>
            <a:endParaRPr lang="en-US" sz="1450" dirty="0"/>
          </a:p>
        </p:txBody>
      </p:sp>
      <p:pic>
        <p:nvPicPr>
          <p:cNvPr id="6" name="Image 0" descr="/mnt/data/cubesat_pekk_frame.jpg"/>
          <p:cNvPicPr>
            <a:picLocks noChangeAspect="1"/>
          </p:cNvPicPr>
          <p:nvPr/>
        </p:nvPicPr>
        <p:blipFill>
          <a:blip r:embed="rId3"/>
          <a:srcRect t="1274" b="1274"/>
          <a:stretch/>
        </p:blipFill>
        <p:spPr>
          <a:xfrm>
            <a:off x="640080" y="1600200"/>
            <a:ext cx="2743200" cy="1783080"/>
          </a:xfrm>
          <a:prstGeom prst="rect">
            <a:avLst/>
          </a:prstGeom>
        </p:spPr>
      </p:pic>
      <p:pic>
        <p:nvPicPr>
          <p:cNvPr id="7" name="Image 1" descr="/mnt/data/cubesat_folded_frame.jpg"/>
          <p:cNvPicPr>
            <a:picLocks noChangeAspect="1"/>
          </p:cNvPicPr>
          <p:nvPr/>
        </p:nvPicPr>
        <p:blipFill>
          <a:blip r:embed="rId4"/>
          <a:srcRect l="6731" r="6731"/>
          <a:stretch/>
        </p:blipFill>
        <p:spPr>
          <a:xfrm>
            <a:off x="3611880" y="1600200"/>
            <a:ext cx="2743200" cy="1783080"/>
          </a:xfrm>
          <a:prstGeom prst="rect">
            <a:avLst/>
          </a:prstGeom>
        </p:spPr>
      </p:pic>
      <p:pic>
        <p:nvPicPr>
          <p:cNvPr id="8" name="Image 2" descr="/mnt/data/cubesat_blue_frame.jpg"/>
          <p:cNvPicPr>
            <a:picLocks noChangeAspect="1"/>
          </p:cNvPicPr>
          <p:nvPr/>
        </p:nvPicPr>
        <p:blipFill>
          <a:blip r:embed="rId5"/>
          <a:srcRect t="6818" b="6818"/>
          <a:stretch/>
        </p:blipFill>
        <p:spPr>
          <a:xfrm>
            <a:off x="6583680" y="1600200"/>
            <a:ext cx="2468880" cy="1783080"/>
          </a:xfrm>
          <a:prstGeom prst="rect">
            <a:avLst/>
          </a:prstGeom>
        </p:spPr>
      </p:pic>
      <p:pic>
        <p:nvPicPr>
          <p:cNvPr id="9" name="Image 3" descr="/mnt/data/cubesat_nasa_integration.jpg"/>
          <p:cNvPicPr>
            <a:picLocks noChangeAspect="1"/>
          </p:cNvPicPr>
          <p:nvPr/>
        </p:nvPicPr>
        <p:blipFill>
          <a:blip r:embed="rId6"/>
          <a:srcRect t="1238" b="1238"/>
          <a:stretch/>
        </p:blipFill>
        <p:spPr>
          <a:xfrm>
            <a:off x="9281160" y="1600200"/>
            <a:ext cx="2286000" cy="178308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81299" y="3471772"/>
            <a:ext cx="5029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all of these designs have in common:</a:t>
            </a:r>
            <a:endParaRPr lang="en-US" sz="2100" dirty="0"/>
          </a:p>
        </p:txBody>
      </p:sp>
      <p:sp>
        <p:nvSpPr>
          <p:cNvPr id="11" name="Text 5"/>
          <p:cNvSpPr/>
          <p:nvPr/>
        </p:nvSpPr>
        <p:spPr>
          <a:xfrm>
            <a:off x="786384" y="4206240"/>
            <a:ext cx="5349240" cy="1600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is placed where loads need to travel.
</a:t>
            </a:r>
            <a:endParaRPr lang="en-US" sz="1750" dirty="0"/>
          </a:p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Large open regions preserve access and reduce mass.
</a:t>
            </a:r>
            <a:endParaRPr lang="en-US" sz="1750" dirty="0"/>
          </a:p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Fastener locations are reinforced and repeatable.
</a:t>
            </a:r>
            <a:endParaRPr lang="en-US" sz="1750" dirty="0"/>
          </a:p>
          <a:p>
            <a:r>
              <a:rPr lang="en-US" sz="17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constraints shape the final geometry.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6473952" y="3584448"/>
            <a:ext cx="4480560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CubeSat will be simpler, but the engineering tradeoff is the same: strength + access + low mass.</a:t>
            </a:r>
            <a:endParaRPr lang="en-US" sz="2300" dirty="0"/>
          </a:p>
        </p:txBody>
      </p:sp>
      <p:sp>
        <p:nvSpPr>
          <p:cNvPr id="13" name="Text 7"/>
          <p:cNvSpPr/>
          <p:nvPr/>
        </p:nvSpPr>
        <p:spPr>
          <a:xfrm>
            <a:off x="6519672" y="4379976"/>
            <a:ext cx="43891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for design patterns you can adapt—not copy.</a:t>
            </a:r>
            <a:endParaRPr lang="en-US" sz="1800" dirty="0"/>
          </a:p>
        </p:txBody>
      </p:sp>
      <p:sp>
        <p:nvSpPr>
          <p:cNvPr id="14" name="Shape 8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9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6" name="Text 10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challenge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competition is simple: qualifying structures are ranked by mass.</a:t>
            </a:r>
            <a:endParaRPr lang="en-US" sz="1450" dirty="0"/>
          </a:p>
        </p:txBody>
      </p:sp>
      <p:pic>
        <p:nvPicPr>
          <p:cNvPr id="6" name="Image 0" descr="/mnt/data/nasa_cadre_rover.jpg"/>
          <p:cNvPicPr>
            <a:picLocks noChangeAspect="1"/>
          </p:cNvPicPr>
          <p:nvPr/>
        </p:nvPicPr>
        <p:blipFill>
          <a:blip r:embed="rId3"/>
          <a:srcRect t="12869" b="12869"/>
          <a:stretch/>
        </p:blipFill>
        <p:spPr>
          <a:xfrm>
            <a:off x="8001000" y="1417320"/>
            <a:ext cx="3611880" cy="2011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14030" y="1650193"/>
            <a:ext cx="62636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and build the lightest CubeSat structure that passes every required qualification test.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749808" y="2743200"/>
            <a:ext cx="5897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Passing comes first. Mass only matters after the design qualifies.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749808" y="3520440"/>
            <a:ext cx="47548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qualifies if it…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3840480"/>
            <a:ext cx="457200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fits the 4-inch cube envelope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the required materials and hardware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survives the structural load test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remains functional after testing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669280" y="3520440"/>
            <a:ext cx="47548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loses if it…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760720" y="3840480"/>
            <a:ext cx="457200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light but breaks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unapproved materials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needs glue for structure
</a:t>
            </a:r>
            <a:endParaRPr lang="en-US" sz="1700" dirty="0"/>
          </a:p>
          <a:p>
            <a:r>
              <a:rPr lang="en-US" sz="17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cannot be assembled or inspected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Required architecture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Everyone builds the same type of system. Teams compete through better engineering decisions.</a:t>
            </a:r>
            <a:endParaRPr lang="en-US" sz="1450" dirty="0"/>
          </a:p>
        </p:txBody>
      </p:sp>
      <p:pic>
        <p:nvPicPr>
          <p:cNvPr id="6" name="Image 0" descr="/mnt/data/cubesat_blue_frame.jpg"/>
          <p:cNvPicPr>
            <a:picLocks noChangeAspect="1"/>
          </p:cNvPicPr>
          <p:nvPr/>
        </p:nvPicPr>
        <p:blipFill>
          <a:blip r:embed="rId3"/>
          <a:srcRect l="9646" r="9646"/>
          <a:stretch/>
        </p:blipFill>
        <p:spPr>
          <a:xfrm>
            <a:off x="640080" y="1536192"/>
            <a:ext cx="379476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892040" y="1518075"/>
            <a:ext cx="58521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CubeSat must include: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4983480" y="1930965"/>
            <a:ext cx="566928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Laser-cut top plate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Laser-cut bottom plate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3D-printed structural frame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sides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screws for primary structural connections
</a:t>
            </a:r>
            <a:endParaRPr lang="en-US" sz="2000" dirty="0"/>
          </a:p>
          <a:p>
            <a:r>
              <a:rPr lang="en-US" sz="20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Disassemblable construction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983480" y="4828032"/>
            <a:ext cx="585216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allowed: side panels, structural glue, hidden reinforcement, or alternate materials.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4983480" y="5532120"/>
            <a:ext cx="55778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question: What geometry gives the best strength-to-mass performance?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Non-negotiable constraints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rules cannot be changed by any team.</a:t>
            </a:r>
            <a:endParaRPr lang="en-US" sz="1450" dirty="0"/>
          </a:p>
        </p:txBody>
      </p:sp>
      <p:pic>
        <p:nvPicPr>
          <p:cNvPr id="6" name="Image 0" descr="/mnt/data/nasa_altair_sensor_payload.jpg"/>
          <p:cNvPicPr>
            <a:picLocks noChangeAspect="1"/>
          </p:cNvPicPr>
          <p:nvPr/>
        </p:nvPicPr>
        <p:blipFill>
          <a:blip r:embed="rId3"/>
          <a:srcRect t="13933" b="13933"/>
          <a:stretch/>
        </p:blipFill>
        <p:spPr>
          <a:xfrm>
            <a:off x="7680960" y="1481328"/>
            <a:ext cx="3886200" cy="4160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1417320"/>
            <a:ext cx="6537960" cy="2834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assembly fits inside 4 in × 4 in × 4 in.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 and bottom are laser cut from 1/8 in acrylic.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team gets one 4 in × 12 in acrylic sheet.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 is 3D printed using the class filament.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screws are used for primary structural assembly.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structural adhesive is permitted.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04672" y="4617720"/>
            <a:ext cx="63093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4-inch envelope includes screw heads, nuts, inserts, washers, plates, printed parts, and any other hardware.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04672" y="5532120"/>
            <a:ext cx="4389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it sticks out, it counts.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your team controls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constraints are fixed. The engineering choices are still wide open.</a:t>
            </a:r>
            <a:endParaRPr lang="en-US" sz="1450" dirty="0"/>
          </a:p>
        </p:txBody>
      </p:sp>
      <p:pic>
        <p:nvPicPr>
          <p:cNvPr id="6" name="Image 0" descr="/mnt/data/cubesat_pekk_frame.jpg"/>
          <p:cNvPicPr>
            <a:picLocks noChangeAspect="1"/>
          </p:cNvPicPr>
          <p:nvPr/>
        </p:nvPicPr>
        <p:blipFill>
          <a:blip r:embed="rId3"/>
          <a:srcRect l="17726" r="17726"/>
          <a:stretch/>
        </p:blipFill>
        <p:spPr>
          <a:xfrm>
            <a:off x="7452360" y="1481328"/>
            <a:ext cx="4114800" cy="4251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13232" y="1417320"/>
            <a:ext cx="59436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Optimize these variables: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822960" y="1921436"/>
            <a:ext cx="6217920" cy="32461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Corner-post cross section and wall thickness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Ribs, gussets, fillets, and reinforcement zones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Acrylic lightening-hole pattern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fastener locations and access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 orientation, wall count, infill, and pattern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Usable interior volume and open-side access
</a:t>
            </a:r>
            <a:endParaRPr lang="en-US" sz="1850" dirty="0"/>
          </a:p>
          <a:p>
            <a:r>
              <a:rPr lang="en-US" sz="185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mass of plates + frame + M3 hardware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22960" y="5532120"/>
            <a:ext cx="59436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8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winning design removes material only where it is not doing useful work.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like a structures engineer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sketching shapes, predict how forces travel through the system.</a:t>
            </a:r>
            <a:endParaRPr lang="en-US" sz="1450" dirty="0"/>
          </a:p>
        </p:txBody>
      </p:sp>
      <p:pic>
        <p:nvPicPr>
          <p:cNvPr id="6" name="Image 0" descr="/mnt/data/nasa_wing_test.jpg"/>
          <p:cNvPicPr>
            <a:picLocks noChangeAspect="1"/>
          </p:cNvPicPr>
          <p:nvPr/>
        </p:nvPicPr>
        <p:blipFill>
          <a:blip r:embed="rId3"/>
          <a:srcRect t="4032" b="4032"/>
          <a:stretch/>
        </p:blipFill>
        <p:spPr>
          <a:xfrm>
            <a:off x="7360920" y="1481328"/>
            <a:ext cx="4251960" cy="2606040"/>
          </a:xfrm>
          <a:prstGeom prst="rect">
            <a:avLst/>
          </a:prstGeom>
        </p:spPr>
      </p:pic>
      <p:pic>
        <p:nvPicPr>
          <p:cNvPr id="7" name="Image 1" descr="/mnt/data/nasa_joined_wing_wind_tunnel.jpg"/>
          <p:cNvPicPr>
            <a:picLocks noChangeAspect="1"/>
          </p:cNvPicPr>
          <p:nvPr/>
        </p:nvPicPr>
        <p:blipFill>
          <a:blip r:embed="rId4"/>
          <a:srcRect t="29648" b="29648"/>
          <a:stretch/>
        </p:blipFill>
        <p:spPr>
          <a:xfrm>
            <a:off x="7360920" y="4370832"/>
            <a:ext cx="4251960" cy="12984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13232" y="1463040"/>
            <a:ext cx="61264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the top is loaded, ask: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822960" y="2057998"/>
            <a:ext cx="6035040" cy="2788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the force enter the structure?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parts carry compression?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might bending occur?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are stress concentrations likely?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happens at the M3 connection points?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 can be removed safely?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822960" y="5120640"/>
            <a:ext cx="55778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load paths before you sketch decorative cutouts.</a:t>
            </a:r>
            <a:endParaRPr lang="en-US" sz="1950" dirty="0"/>
          </a:p>
        </p:txBody>
      </p:sp>
      <p:sp>
        <p:nvSpPr>
          <p:cNvPr id="11" name="Shape 7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21945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LOCKWOODSTEM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411480" y="475488"/>
            <a:ext cx="11384280" cy="0"/>
          </a:xfrm>
          <a:prstGeom prst="line">
            <a:avLst/>
          </a:prstGeom>
          <a:noFill/>
          <a:ln w="25400">
            <a:solidFill>
              <a:srgbClr val="F2C2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21792"/>
            <a:ext cx="6400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00336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brief: criteria vs. constraints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66928" y="1097280"/>
            <a:ext cx="649224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first deliverable begins by defining the problem clearly.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777240" y="1463040"/>
            <a:ext cx="49377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Criteria: goals you can optimize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868680" y="2412649"/>
            <a:ext cx="457200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85000" lnSpcReduction="20000"/>
          </a:bodyPr>
          <a:lstStyle/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total mass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stiffness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usable interior space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assembly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efficient material use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print reliability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400800" y="1463040"/>
            <a:ext cx="49377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0033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Constraints: rules you must satisfy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6492240" y="2212848"/>
            <a:ext cx="457200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85000" lnSpcReduction="20000"/>
          </a:bodyPr>
          <a:lstStyle/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in cube maximum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sides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3D-printed frame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1/8 in acrylic top and bottom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in × 12 in acrylic limit
</a:t>
            </a:r>
            <a:endParaRPr lang="en-US" sz="1900" dirty="0"/>
          </a:p>
          <a:p>
            <a:r>
              <a:rPr lang="en-US" sz="1900" dirty="0">
                <a:solidFill>
                  <a:srgbClr val="172B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 screws, no structural glue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2194560" y="5166360"/>
            <a:ext cx="7772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happens when criteria compete under fixed constraints.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6547104"/>
            <a:ext cx="6400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850" dirty="0">
                <a:solidFill>
                  <a:srgbClr val="5A66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1292840" y="6519672"/>
            <a:ext cx="4114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1F5F9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1672</Words>
  <Application>Microsoft Office PowerPoint</Application>
  <PresentationFormat>Widescreen</PresentationFormat>
  <Paragraphs>216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0.4 CubeSat Challenge: Define &amp; Design</dc:title>
  <dc:subject>POE Unit 0 Lesson 0.4 CubeSat Challenge</dc:subject>
  <dc:creator>LockwoodSTEM</dc:creator>
  <cp:lastModifiedBy>Jonathan Lockwood</cp:lastModifiedBy>
  <cp:revision>2</cp:revision>
  <dcterms:created xsi:type="dcterms:W3CDTF">2026-08-16T22:44:11Z</dcterms:created>
  <dcterms:modified xsi:type="dcterms:W3CDTF">2026-08-16T22:55:40Z</dcterms:modified>
</cp:coreProperties>
</file>