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poe_work/site/assets/img/course-icons/poe-course-icon.png">    </p:cNvPr>
          <p:cNvPicPr>
            <a:picLocks noChangeAspect="1"/>
          </p:cNvPicPr>
          <p:nvPr/>
        </p:nvPicPr>
        <p:blipFill>
          <a:blip r:embed="rId2">
            <a:alphaModFix amt="97000"/>
          </a:blip>
          <a:stretch>
            <a:fillRect/>
          </a:stretch>
        </p:blipFill>
        <p:spPr>
          <a:xfrm>
            <a:off x="9646920" y="384048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07008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0 • LESSON 0.3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863840" cy="10332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PPE and FabLab Safety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2990088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273552"/>
            <a:ext cx="804672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PPE, safe behavior, and emergency routines protect people, tools, materials, and project quality?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960120" y="4800600"/>
            <a:ext cx="132588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474720" y="4800600"/>
            <a:ext cx="1325880" cy="0"/>
          </a:xfrm>
          <a:prstGeom prst="line">
            <a:avLst/>
          </a:prstGeom>
          <a:noFill/>
          <a:ln w="12700">
            <a:solidFill>
              <a:srgbClr val="2ED3F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989320" y="4800600"/>
            <a:ext cx="132588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1828800"/>
            <a:ext cx="2971800" cy="2057400"/>
          </a:xfrm>
          <a:prstGeom prst="roundRect">
            <a:avLst>
              <a:gd name="adj" fmla="val 5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1993392"/>
            <a:ext cx="25694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359152"/>
            <a:ext cx="251460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tool, model, or prototype.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977640" y="2450592"/>
            <a:ext cx="45720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3200" dirty="0"/>
          </a:p>
        </p:txBody>
      </p:sp>
      <p:sp>
        <p:nvSpPr>
          <p:cNvPr id="11" name="Shape 8"/>
          <p:cNvSpPr/>
          <p:nvPr/>
        </p:nvSpPr>
        <p:spPr>
          <a:xfrm>
            <a:off x="4526280" y="1828800"/>
            <a:ext cx="2971800" cy="2057400"/>
          </a:xfrm>
          <a:prstGeom prst="roundRect">
            <a:avLst>
              <a:gd name="adj" fmla="val 5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727448" y="1993392"/>
            <a:ext cx="25694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54880" y="2359152"/>
            <a:ext cx="251460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proves, challenges, or clarifies the claim.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772400" y="2450592"/>
            <a:ext cx="45720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3200" dirty="0"/>
          </a:p>
        </p:txBody>
      </p:sp>
      <p:sp>
        <p:nvSpPr>
          <p:cNvPr id="15" name="Shape 12"/>
          <p:cNvSpPr/>
          <p:nvPr/>
        </p:nvSpPr>
        <p:spPr>
          <a:xfrm>
            <a:off x="8321040" y="1828800"/>
            <a:ext cx="2971800" cy="2057400"/>
          </a:xfrm>
          <a:prstGeom prst="roundRect">
            <a:avLst>
              <a:gd name="adj" fmla="val 5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522208" y="1993392"/>
            <a:ext cx="25694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8549640" y="2359152"/>
            <a:ext cx="251460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868680" y="4800600"/>
            <a:ext cx="1033272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measurements, screenshots, checklists, test data, observations, photos, and reflections.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49808" y="1572768"/>
            <a:ext cx="10378440" cy="777240"/>
          </a:xfrm>
          <a:prstGeom prst="roundRect">
            <a:avLst>
              <a:gd name="adj" fmla="val 1411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50976" y="1737360"/>
            <a:ext cx="99761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103120"/>
            <a:ext cx="9921240" cy="1188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ppe and fablab safety work is accurate and ready to move forward.”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68680" y="2743200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69848" y="290779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097280" y="3273552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sketch, screenshot, diagram, or model view that shows what was created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263640" y="2743200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64808" y="290779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492240" y="3273552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 or seems finished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68680" y="3584448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69848" y="3749040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097280" y="4114800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checklist results, test data, or observations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6263640" y="3584448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464808" y="3749040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6492240" y="4114800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lesson, unit, or task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868680" y="4425696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69848" y="4590288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1097280" y="4956048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short explanation connecting the evidence to the next decision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868680" y="5687568"/>
            <a:ext cx="85953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Evidence Pair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1417320"/>
            <a:ext cx="4892040" cy="2606040"/>
          </a:xfrm>
          <a:prstGeom prst="roundRect">
            <a:avLst>
              <a:gd name="adj" fmla="val 4211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1581912"/>
            <a:ext cx="44897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1947672"/>
            <a:ext cx="4434840" cy="19476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892040" cy="26060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0488" y="1581912"/>
            <a:ext cx="44897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Also useful: 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434840" cy="19476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short explanation connects the evidence to the next decision. Without that connection, evidence can be hard to interpret.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868680" y="4663440"/>
            <a:ext cx="1014984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confidence is not enough. Engineering evidence must be visible, specific, and tied to the requirement.</a:t>
            </a:r>
            <a:endParaRPr 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49808" y="1417320"/>
            <a:ext cx="10378440" cy="1024128"/>
          </a:xfrm>
          <a:prstGeom prst="roundRect">
            <a:avLst>
              <a:gd name="adj" fmla="val 1071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50976" y="1581912"/>
            <a:ext cx="99761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78408" y="1947672"/>
            <a:ext cx="99212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working on this lesson notices the result does not match the expected system behavior or requirement.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880360"/>
            <a:ext cx="4983480" cy="7315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9848" y="304495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097280" y="3410712"/>
            <a:ext cx="4526280" cy="731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263640" y="2880360"/>
            <a:ext cx="4983480" cy="7315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64808" y="304495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492240" y="3410712"/>
            <a:ext cx="4526280" cy="731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868680" y="3886200"/>
            <a:ext cx="4983480" cy="7315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69848" y="405079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1097280" y="4416552"/>
            <a:ext cx="4526280" cy="731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263640" y="3886200"/>
            <a:ext cx="4983480" cy="7315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64808" y="405079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6492240" y="4416552"/>
            <a:ext cx="4526280" cy="731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868680" y="5440680"/>
            <a:ext cx="85953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Next Step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371600"/>
            <a:ext cx="3703320" cy="2377440"/>
          </a:xfrm>
          <a:prstGeom prst="roundRect">
            <a:avLst>
              <a:gd name="adj" fmla="val 4615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24128" y="1536192"/>
            <a:ext cx="33009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01952"/>
            <a:ext cx="3246120" cy="17190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0060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367528" y="1490472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367528" y="1801368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using notes, screenshots, measurements, or observations.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800600" y="278892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00600" y="285292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367528" y="2770632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367528" y="3081528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 for the likely cause: setup, file, tool, data, material, or system behavior.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4800600" y="406908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00600" y="413308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367528" y="4050792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367528" y="4361688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smallest useful change and collect new evidence.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868680" y="5760720"/>
            <a:ext cx="100584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turn the problem into useful evidence instead of hiding it.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on each statement before revealing the answers.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1691640"/>
            <a:ext cx="10469880" cy="914400"/>
          </a:xfrm>
          <a:prstGeom prst="roundRect">
            <a:avLst>
              <a:gd name="adj" fmla="val 12000"/>
            </a:avLst>
          </a:prstGeom>
          <a:solidFill>
            <a:srgbClr val="FCFCFD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4128" y="1856232"/>
            <a:ext cx="100675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2221992"/>
            <a:ext cx="1001268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work is ready because it looks finished.”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822960" y="2788920"/>
            <a:ext cx="10469880" cy="914400"/>
          </a:xfrm>
          <a:prstGeom prst="roundRect">
            <a:avLst>
              <a:gd name="adj" fmla="val 12000"/>
            </a:avLst>
          </a:prstGeom>
          <a:solidFill>
            <a:srgbClr val="FCFCFD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24128" y="2953512"/>
            <a:ext cx="100675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51560" y="3319272"/>
            <a:ext cx="1001268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evidence shows the PPE/FabLab safety certification evidence meets the requirement because it includes labeled proof.”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822960" y="3886200"/>
            <a:ext cx="10469880" cy="914400"/>
          </a:xfrm>
          <a:prstGeom prst="roundRect">
            <a:avLst>
              <a:gd name="adj" fmla="val 12000"/>
            </a:avLst>
          </a:prstGeom>
          <a:solidFill>
            <a:srgbClr val="FCFCFD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24128" y="4050792"/>
            <a:ext cx="100675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51560" y="4416552"/>
            <a:ext cx="1001268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changed the setup after the first check showed a specific problem.”</a:t>
            </a:r>
            <a:endParaRPr lang="en-US" sz="1900" dirty="0"/>
          </a:p>
        </p:txBody>
      </p:sp>
      <p:sp>
        <p:nvSpPr>
          <p:cNvPr id="17" name="Text 14"/>
          <p:cNvSpPr/>
          <p:nvPr/>
        </p:nvSpPr>
        <p:spPr>
          <a:xfrm>
            <a:off x="868680" y="5440680"/>
            <a:ext cx="91440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statements are evidence-based?</a:t>
            </a:r>
            <a:endParaRPr lang="en-US" sz="1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1554480"/>
            <a:ext cx="324612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1719072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084832"/>
            <a:ext cx="2788920" cy="2267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visual judgment: “looks finished.”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4434840" y="1554480"/>
            <a:ext cx="3246120" cy="2926080"/>
          </a:xfrm>
          <a:prstGeom prst="roundRect">
            <a:avLst>
              <a:gd name="adj" fmla="val 3750"/>
            </a:avLst>
          </a:prstGeom>
          <a:solidFill>
            <a:srgbClr val="F2FBF8"/>
          </a:solidFill>
          <a:ln w="12700">
            <a:solidFill>
              <a:srgbClr val="B6E2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36008" y="1719072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2084832"/>
            <a:ext cx="2788920" cy="2267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task to labeled proof and a requirement.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8138160" y="1554480"/>
            <a:ext cx="3246120" cy="2926080"/>
          </a:xfrm>
          <a:prstGeom prst="roundRect">
            <a:avLst>
              <a:gd name="adj" fmla="val 3750"/>
            </a:avLst>
          </a:prstGeom>
          <a:solidFill>
            <a:srgbClr val="F2FBF8"/>
          </a:solidFill>
          <a:ln w="12700">
            <a:solidFill>
              <a:srgbClr val="B6E2D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39328" y="1719072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66760" y="2084832"/>
            <a:ext cx="2788920" cy="2267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design or setup change to an observed problem.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822960" y="5166360"/>
            <a:ext cx="10058400" cy="40233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next decision = stronger engineering communication.</a:t>
            </a:r>
            <a:endParaRPr lang="en-US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systems-thinking habit before moving on.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1627632"/>
            <a:ext cx="6400800" cy="3886200"/>
          </a:xfrm>
          <a:prstGeom prst="roundRect">
            <a:avLst>
              <a:gd name="adj" fmla="val 282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32688" y="1792224"/>
            <a:ext cx="59984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194560"/>
            <a:ext cx="5897880" cy="3191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from Lesson 0.3: PPE and FabLab Safety.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would support today’s work.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safety, documentation, CAD, system, or testing habit you need to remember.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543800" y="1627632"/>
            <a:ext cx="3611880" cy="3886200"/>
          </a:xfrm>
          <a:prstGeom prst="roundRect">
            <a:avLst>
              <a:gd name="adj" fmla="val 3038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744968" y="1792224"/>
            <a:ext cx="32095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772400" y="2157984"/>
            <a:ext cx="3154680" cy="32278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 — Hand Tool Certification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24712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systems-thinking habits for POE.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95528" y="1737360"/>
            <a:ext cx="34838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68680" y="2139696"/>
            <a:ext cx="3383280" cy="163677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PPE expectations and FabLab behavior standards.</a:t>
            </a:r>
            <a:endParaRPr lang="en-US" sz="1260" dirty="0"/>
          </a:p>
          <a:p>
            <a:pPr marL="177800" indent="-177800">
              <a:buSzPct val="100000"/>
              <a:buChar char="•"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safety is part of engineering quality.</a:t>
            </a:r>
            <a:endParaRPr lang="en-US" sz="1260" dirty="0"/>
          </a:p>
          <a:p>
            <a:pPr marL="177800" indent="-177800">
              <a:buSzPct val="100000"/>
              <a:buChar char="•"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Recognize unsafe situations and choose the correct response.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4706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0328" y="1737360"/>
            <a:ext cx="26609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and apply safety expectations before fabrication or tool use begins.</a:t>
            </a:r>
            <a:endParaRPr lang="en-US" sz="142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160520"/>
          </a:xfrm>
          <a:prstGeom prst="roundRect">
            <a:avLst>
              <a:gd name="adj" fmla="val 311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02168" y="1737360"/>
            <a:ext cx="31181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75320" y="2139696"/>
            <a:ext cx="3017520" cy="346557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POE systems connection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 focus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713232" y="4727448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PPE, safe behavior, and emergency routines protect people, tools, materials, and project quality?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148840"/>
            <a:ext cx="5166360" cy="2057400"/>
          </a:xfrm>
          <a:prstGeom prst="roundRect">
            <a:avLst>
              <a:gd name="adj" fmla="val 5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2313432"/>
            <a:ext cx="476402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679192"/>
            <a:ext cx="470916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system, tool, safety habit, model, or evidence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148840"/>
            <a:ext cx="4617720" cy="2057400"/>
          </a:xfrm>
          <a:prstGeom prst="roundRect">
            <a:avLst>
              <a:gd name="adj" fmla="val 5333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64808" y="2313432"/>
            <a:ext cx="42153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679192"/>
            <a:ext cx="41605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an action word from engineering practice.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498348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9091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463040"/>
            <a:ext cx="10314432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prepare, protect, report so a system can be designed, built, tested,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200400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PPE expectations and FabLab behavior standards.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200400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safety is part of engineering quality.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200400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Recognize unsafe situations and choose the correct response.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strong engineering work is organized, safe, testable, and supported by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ppe and fablab safety?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78408" y="2496312"/>
            <a:ext cx="4398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73368" y="2496312"/>
            <a:ext cx="4398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78408" y="3822192"/>
            <a:ext cx="4398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because it is fastest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73368" y="3822192"/>
            <a:ext cx="4398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finished before checking it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5333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24128" y="1581912"/>
            <a:ext cx="33009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is engineering control: identify the hazard, reduce the risk, and stop when something is unsafe.</a:t>
            </a:r>
            <a:endParaRPr lang="en-US" sz="164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01768" y="1581912"/>
            <a:ext cx="25237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safety checks, or system behavior instead of guessing.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02168" y="1581912"/>
            <a:ext cx="25237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POE, strong choices are safe, testable, and connected to a system goal.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combines mechanisms, energy, structures, controls, materials, data, and fabrication into working systems.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86968" y="1920240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 + safety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60120" y="2322576"/>
            <a:ext cx="2743200" cy="2048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PPE and lab routines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 readiness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Certification evidence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Cleanup and inspection</a:t>
            </a:r>
            <a:endParaRPr lang="en-US" sz="132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36008" y="1920240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Models + mechanisms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09160" y="2322576"/>
            <a:ext cx="2743200" cy="2048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Sketches and CAD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Components and assemblies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Motion and constraints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 subsystems</a:t>
            </a:r>
            <a:endParaRPr lang="en-US" sz="132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85048" y="1920240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58200" y="2322576"/>
            <a:ext cx="2743200" cy="2048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 and units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Trial results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diagrams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conclusions</a:t>
            </a:r>
            <a:endParaRPr lang="en-US" sz="132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explain and apply safety expectations before fabrication or tool use begins.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86968" y="1856232"/>
            <a:ext cx="3255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60120" y="2258568"/>
            <a:ext cx="3154680" cy="2596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checklist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 record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Fusion screenshot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diagram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18888" y="1856232"/>
            <a:ext cx="613562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prepare, protect, or report in this lesson?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77240" y="5321808"/>
            <a:ext cx="98755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engineering decision it supports.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vs. Engineering Readiness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2471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show readiness with evidence.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22960" y="1719072"/>
            <a:ext cx="5074920" cy="3520440"/>
          </a:xfrm>
          <a:prstGeom prst="roundRect">
            <a:avLst>
              <a:gd name="adj" fmla="val 3117"/>
            </a:avLst>
          </a:prstGeom>
          <a:solidFill>
            <a:srgbClr val="FCFCFD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4128" y="1883664"/>
            <a:ext cx="46725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97280" y="2286000"/>
            <a:ext cx="4572000" cy="28254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task looks done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file opens once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tool was used quickly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prototype appears complete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is missing or vague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263640" y="1719072"/>
            <a:ext cx="5074920" cy="3520440"/>
          </a:xfrm>
          <a:prstGeom prst="roundRect">
            <a:avLst>
              <a:gd name="adj" fmla="val 3117"/>
            </a:avLst>
          </a:prstGeom>
          <a:solidFill>
            <a:srgbClr val="F2FBF8"/>
          </a:solidFill>
          <a:ln w="12700">
            <a:solidFill>
              <a:srgbClr val="B6E2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64808" y="1883664"/>
            <a:ext cx="46725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readiness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537960" y="2286000"/>
            <a:ext cx="4572000" cy="28254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requirement is clear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and setup are checked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 is labeled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Results are recorded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next decision is justified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0 Lesson 0.3: PPE and FabLab Safety</dc:title>
  <dc:subject>POE Unit 0 Lesson 0.3</dc:subject>
  <dc:creator>LockwoodSTEM</dc:creator>
  <cp:lastModifiedBy>LockwoodSTEM</cp:lastModifiedBy>
  <cp:revision>1</cp:revision>
  <dcterms:created xsi:type="dcterms:W3CDTF">2026-07-17T18:48:47Z</dcterms:created>
  <dcterms:modified xsi:type="dcterms:W3CDTF">2026-07-17T18:48:47Z</dcterms:modified>
</cp:coreProperties>
</file>