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10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466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the lesson by framing POE as a systems course. Students are not learning isolated topics; they are learning how real engineering systems support mission success.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the D-E-R-N format. Tie it to notebooks, design reviews, and team accountability. Students should use this language throughout POE.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model response. Students can copy the structure, but they should create their own decision related to the mission 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final self-check. Tell students to improve vague branches before submission.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with a share-out. Ask for a few examples where a student can explain how a course unit connects to a mission need.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Preview the deliverable early so students know every discussion should feed into their course learning 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students two minutes individually and two minutes with a partner. Ask for evidence-based labels, not guesses.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Connect structures to the idea of supporting loads with minimal mass. Ask students what data engineers would need before trusting a new wing design.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diagrams to show that mechanisms are not just visible moving parts; they include actuators, sensors, and feedback loops that make motion usable.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the difference between raw data and engineering evidence. Data becomes evidence when it helps support or reject a decision.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scenario as the anchor for the worksheet. Students should think broadly: power, structure, mechanisms, controls, sensors, testing, and documentation.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models what their learning map should do: connect topics to mission needs. Students do not need to copy this layout, but every branch needs a clear relationship.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Move around the room and ask teams to make their connections more specific. For example, “power” is vague; “battery capacity for a 30-minute flight” is better.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nasa_certain_drone.jpg"/>
          <p:cNvPicPr>
            <a:picLocks noChangeAspect="1"/>
          </p:cNvPicPr>
          <p:nvPr/>
        </p:nvPicPr>
        <p:blipFill>
          <a:blip r:embed="rId3"/>
          <a:srcRect l="40266" r="40266"/>
          <a:stretch/>
        </p:blipFill>
        <p:spPr>
          <a:xfrm>
            <a:off x="6629400" y="0"/>
            <a:ext cx="1874520" cy="6446520"/>
          </a:xfrm>
          <a:prstGeom prst="rect">
            <a:avLst/>
          </a:prstGeom>
        </p:spPr>
      </p:pic>
      <p:pic>
        <p:nvPicPr>
          <p:cNvPr id="3" name="Image 1" descr="/mnt/data/nasa_joined_wing_wind_tunnel.jpg"/>
          <p:cNvPicPr>
            <a:picLocks noChangeAspect="1"/>
          </p:cNvPicPr>
          <p:nvPr/>
        </p:nvPicPr>
        <p:blipFill>
          <a:blip r:embed="rId4"/>
          <a:srcRect l="41221" r="41221"/>
          <a:stretch/>
        </p:blipFill>
        <p:spPr>
          <a:xfrm>
            <a:off x="8641080" y="0"/>
            <a:ext cx="1508760" cy="6446520"/>
          </a:xfrm>
          <a:prstGeom prst="rect">
            <a:avLst/>
          </a:prstGeom>
        </p:spPr>
      </p:pic>
      <p:pic>
        <p:nvPicPr>
          <p:cNvPr id="4" name="Image 2" descr="/mnt/data/nasa_mission_control.jpg"/>
          <p:cNvPicPr>
            <a:picLocks noChangeAspect="1"/>
          </p:cNvPicPr>
          <p:nvPr/>
        </p:nvPicPr>
        <p:blipFill>
          <a:blip r:embed="rId5"/>
          <a:srcRect l="40165" r="40165"/>
          <a:stretch/>
        </p:blipFill>
        <p:spPr>
          <a:xfrm>
            <a:off x="10287000" y="0"/>
            <a:ext cx="1901952" cy="6446520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6309360" y="0"/>
            <a:ext cx="118872" cy="6446520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1"/>
          <p:cNvSpPr/>
          <p:nvPr/>
        </p:nvSpPr>
        <p:spPr>
          <a:xfrm>
            <a:off x="402336" y="22860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1F3A"/>
                </a:solidFill>
              </a:rPr>
              <a:t>LOCKWOODSTEM</a:t>
            </a:r>
            <a:endParaRPr lang="en-US" sz="900" dirty="0"/>
          </a:p>
        </p:txBody>
      </p:sp>
      <p:sp>
        <p:nvSpPr>
          <p:cNvPr id="7" name="Shape 2"/>
          <p:cNvSpPr/>
          <p:nvPr/>
        </p:nvSpPr>
        <p:spPr>
          <a:xfrm>
            <a:off x="411480" y="512064"/>
            <a:ext cx="502920" cy="36576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3"/>
          <p:cNvSpPr/>
          <p:nvPr/>
        </p:nvSpPr>
        <p:spPr>
          <a:xfrm>
            <a:off x="411480" y="914400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E5A8A"/>
                </a:solidFill>
              </a:rPr>
              <a:t>POE 0.1</a:t>
            </a:r>
            <a:endParaRPr lang="en-US" sz="1200" dirty="0"/>
          </a:p>
        </p:txBody>
      </p:sp>
      <p:sp>
        <p:nvSpPr>
          <p:cNvPr id="9" name="Text 4"/>
          <p:cNvSpPr/>
          <p:nvPr/>
        </p:nvSpPr>
        <p:spPr>
          <a:xfrm>
            <a:off x="411480" y="1353312"/>
            <a:ext cx="53492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B1F3A"/>
                </a:solidFill>
              </a:rPr>
              <a:t>Engineering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0B1F3A"/>
                </a:solidFill>
              </a:rPr>
              <a:t>for the Mission</a:t>
            </a:r>
            <a:endParaRPr lang="en-US" sz="3600" dirty="0"/>
          </a:p>
        </p:txBody>
      </p:sp>
      <p:sp>
        <p:nvSpPr>
          <p:cNvPr id="10" name="Text 5"/>
          <p:cNvSpPr/>
          <p:nvPr/>
        </p:nvSpPr>
        <p:spPr>
          <a:xfrm>
            <a:off x="438912" y="2944368"/>
            <a:ext cx="5257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</a:rPr>
              <a:t>How do mechanisms, structures, controls, and data systems work together to make an aerospace mission successful?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438912" y="4069080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</a:rPr>
              <a:t>START  →  BUILD / ANALYZE  →  CLOSE</a:t>
            </a:r>
            <a:endParaRPr lang="en-US" sz="1250" dirty="0"/>
          </a:p>
        </p:txBody>
      </p:sp>
      <p:sp>
        <p:nvSpPr>
          <p:cNvPr id="12" name="Text 7"/>
          <p:cNvSpPr/>
          <p:nvPr/>
        </p:nvSpPr>
        <p:spPr>
          <a:xfrm>
            <a:off x="438912" y="4480560"/>
            <a:ext cx="4937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B7280"/>
                </a:solidFill>
              </a:rPr>
              <a:t>Analyze aerospace systems • Map POE to mission needs • Build a one-page course learning map</a:t>
            </a:r>
            <a:endParaRPr lang="en-US" sz="1250" dirty="0"/>
          </a:p>
        </p:txBody>
      </p:sp>
      <p:sp>
        <p:nvSpPr>
          <p:cNvPr id="13" name="Text 8"/>
          <p:cNvSpPr/>
          <p:nvPr/>
        </p:nvSpPr>
        <p:spPr>
          <a:xfrm>
            <a:off x="411480" y="6528816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750" dirty="0"/>
          </a:p>
        </p:txBody>
      </p:sp>
      <p:sp>
        <p:nvSpPr>
          <p:cNvPr id="14" name="Text 9"/>
          <p:cNvSpPr/>
          <p:nvPr/>
        </p:nvSpPr>
        <p:spPr>
          <a:xfrm>
            <a:off x="11475720" y="6473952"/>
            <a:ext cx="347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2336" y="22860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1F3A"/>
                </a:solidFill>
              </a:rPr>
              <a:t>LOCKWOODSTEM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411480" y="512064"/>
            <a:ext cx="502920" cy="36576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749808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</a:rPr>
              <a:t>Document and defend decisions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411480" y="1207008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</a:rPr>
              <a:t>Engineering decisions are stronger when another person can trace the reasoning.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11480" y="6528816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475720" y="6473952"/>
            <a:ext cx="347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50" dirty="0"/>
          </a:p>
        </p:txBody>
      </p:sp>
      <p:pic>
        <p:nvPicPr>
          <p:cNvPr id="8" name="Image 0" descr="/mnt/data/nasa_wing_test.jpg"/>
          <p:cNvPicPr>
            <a:picLocks noChangeAspect="1"/>
          </p:cNvPicPr>
          <p:nvPr/>
        </p:nvPicPr>
        <p:blipFill>
          <a:blip r:embed="rId3"/>
          <a:srcRect t="16739" b="16739"/>
          <a:stretch/>
        </p:blipFill>
        <p:spPr>
          <a:xfrm>
            <a:off x="6400800" y="1051560"/>
            <a:ext cx="5257800" cy="2331720"/>
          </a:xfrm>
          <a:prstGeom prst="rect">
            <a:avLst/>
          </a:prstGeom>
        </p:spPr>
      </p:pic>
      <p:pic>
        <p:nvPicPr>
          <p:cNvPr id="9" name="Image 1" descr="/mnt/data/nasa_mission_control.jpg"/>
          <p:cNvPicPr>
            <a:picLocks noChangeAspect="1"/>
          </p:cNvPicPr>
          <p:nvPr/>
        </p:nvPicPr>
        <p:blipFill>
          <a:blip r:embed="rId4"/>
          <a:srcRect l="10000" r="-101667"/>
          <a:stretch/>
        </p:blipFill>
        <p:spPr>
          <a:xfrm>
            <a:off x="6400800" y="3703320"/>
            <a:ext cx="5257800" cy="18288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02920" y="1627632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2C94C"/>
                </a:solidFill>
              </a:rPr>
              <a:t>DECISION CHAIN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02920" y="1947672"/>
            <a:ext cx="5349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0B1F3A"/>
                </a:solidFill>
              </a:rPr>
              <a:t>DECISION  →  EVIDENCE  →  REASONING  →  NEXT STEP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521208" y="2697480"/>
            <a:ext cx="5166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Engineering documentation should answer four questions: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658368" y="3127248"/>
            <a:ext cx="5029200" cy="1325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What did we decide?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What evidence supports the decision?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Why does that evidence matter?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What should we test or improve next?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530352" y="507492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2994A"/>
                </a:solidFill>
              </a:rPr>
              <a:t>A finished design without evidence is only a claim.</a:t>
            </a:r>
            <a:endParaRPr lang="en-US" sz="1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2336" y="22860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1F3A"/>
                </a:solidFill>
              </a:rPr>
              <a:t>LOCKWOODSTEM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411480" y="512064"/>
            <a:ext cx="502920" cy="36576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749808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</a:rPr>
              <a:t>Example: defend the choice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411480" y="1207008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</a:rPr>
              <a:t>The goal is not just to choose; the goal is to explain why the choice fits the mission.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11480" y="6528816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475720" y="6473952"/>
            <a:ext cx="347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50" dirty="0"/>
          </a:p>
        </p:txBody>
      </p:sp>
      <p:pic>
        <p:nvPicPr>
          <p:cNvPr id="8" name="Image 0" descr="/mnt/data/nasa_insight_solar_array.jpg"/>
          <p:cNvPicPr>
            <a:picLocks noChangeAspect="1"/>
          </p:cNvPicPr>
          <p:nvPr/>
        </p:nvPicPr>
        <p:blipFill>
          <a:blip r:embed="rId3"/>
          <a:srcRect t="2000" r="-12554" b="2000"/>
          <a:stretch/>
        </p:blipFill>
        <p:spPr>
          <a:xfrm>
            <a:off x="502920" y="1572768"/>
            <a:ext cx="4343400" cy="2468880"/>
          </a:xfrm>
          <a:prstGeom prst="rect">
            <a:avLst/>
          </a:prstGeom>
        </p:spPr>
      </p:pic>
      <p:pic>
        <p:nvPicPr>
          <p:cNvPr id="9" name="Image 1" descr="/mnt/data/nasa_sensor_computer_check.jpg"/>
          <p:cNvPicPr>
            <a:picLocks noChangeAspect="1"/>
          </p:cNvPicPr>
          <p:nvPr/>
        </p:nvPicPr>
        <p:blipFill>
          <a:blip r:embed="rId4"/>
          <a:srcRect t="32897" b="32897"/>
          <a:stretch/>
        </p:blipFill>
        <p:spPr>
          <a:xfrm>
            <a:off x="502920" y="4315968"/>
            <a:ext cx="4343400" cy="13258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486400" y="157276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2C94C"/>
                </a:solidFill>
              </a:rPr>
              <a:t>SAMPLE DECISION DEFENSE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486400" y="190195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E5A8A"/>
                </a:solidFill>
              </a:rPr>
              <a:t>Decision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7360920" y="1874520"/>
            <a:ext cx="4297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F2937"/>
                </a:solidFill>
              </a:rPr>
              <a:t>Use a deployable solar array for extended mission endurance.</a:t>
            </a:r>
            <a:endParaRPr lang="en-US" sz="1220" dirty="0"/>
          </a:p>
        </p:txBody>
      </p:sp>
      <p:sp>
        <p:nvSpPr>
          <p:cNvPr id="13" name="Text 9"/>
          <p:cNvSpPr/>
          <p:nvPr/>
        </p:nvSpPr>
        <p:spPr>
          <a:xfrm>
            <a:off x="5486400" y="254203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E5A8A"/>
                </a:solidFill>
              </a:rPr>
              <a:t>Evidence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7360920" y="2514600"/>
            <a:ext cx="4297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F2937"/>
                </a:solidFill>
              </a:rPr>
              <a:t>Mission duration is longer than onboard battery-only capacity.</a:t>
            </a:r>
            <a:endParaRPr lang="en-US" sz="1220" dirty="0"/>
          </a:p>
        </p:txBody>
      </p:sp>
      <p:sp>
        <p:nvSpPr>
          <p:cNvPr id="15" name="Text 11"/>
          <p:cNvSpPr/>
          <p:nvPr/>
        </p:nvSpPr>
        <p:spPr>
          <a:xfrm>
            <a:off x="5486400" y="318211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E5A8A"/>
                </a:solidFill>
              </a:rPr>
              <a:t>Reasoning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7360920" y="3154680"/>
            <a:ext cx="4297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F2937"/>
                </a:solidFill>
              </a:rPr>
              <a:t>Solar power reduces the risk of losing data before the mission ends.</a:t>
            </a:r>
            <a:endParaRPr lang="en-US" sz="1220" dirty="0"/>
          </a:p>
        </p:txBody>
      </p:sp>
      <p:sp>
        <p:nvSpPr>
          <p:cNvPr id="17" name="Text 13"/>
          <p:cNvSpPr/>
          <p:nvPr/>
        </p:nvSpPr>
        <p:spPr>
          <a:xfrm>
            <a:off x="5486400" y="382219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E5A8A"/>
                </a:solidFill>
              </a:rPr>
              <a:t>Next step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7360920" y="3794760"/>
            <a:ext cx="4297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F2937"/>
                </a:solidFill>
              </a:rPr>
              <a:t>Test deployment reliability, power output, mass, and control impact.</a:t>
            </a:r>
            <a:endParaRPr lang="en-US" sz="1220" dirty="0"/>
          </a:p>
        </p:txBody>
      </p:sp>
      <p:sp>
        <p:nvSpPr>
          <p:cNvPr id="19" name="Text 15"/>
          <p:cNvSpPr/>
          <p:nvPr/>
        </p:nvSpPr>
        <p:spPr>
          <a:xfrm>
            <a:off x="5486400" y="4663440"/>
            <a:ext cx="57150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B1F3A"/>
                </a:solidFill>
              </a:rPr>
              <a:t>Your turn: choose one mission decision and write a stronger explanation using this same pattern.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2336" y="22860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1F3A"/>
                </a:solidFill>
              </a:rPr>
              <a:t>LOCKWOODSTEM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411480" y="512064"/>
            <a:ext cx="502920" cy="36576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749808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</a:rPr>
              <a:t>Quality gate before submitting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411480" y="1207008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</a:rPr>
              <a:t>Check clarity before you turn in the learning map.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11480" y="6528816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475720" y="6473952"/>
            <a:ext cx="347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50" dirty="0"/>
          </a:p>
        </p:txBody>
      </p:sp>
      <p:pic>
        <p:nvPicPr>
          <p:cNvPr id="8" name="Image 0" descr="/mnt/data/nasa_cadre_rover.jpg"/>
          <p:cNvPicPr>
            <a:picLocks noChangeAspect="1"/>
          </p:cNvPicPr>
          <p:nvPr/>
        </p:nvPicPr>
        <p:blipFill>
          <a:blip r:embed="rId3"/>
          <a:srcRect l="2108" r="2108"/>
          <a:stretch/>
        </p:blipFill>
        <p:spPr>
          <a:xfrm>
            <a:off x="6583680" y="960120"/>
            <a:ext cx="4846320" cy="37947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583680" y="4919472"/>
            <a:ext cx="4846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60" i="1" dirty="0">
                <a:solidFill>
                  <a:srgbClr val="6B7280"/>
                </a:solidFill>
              </a:rPr>
              <a:t>NASA rover testing shows how evidence and mission requirements guide engineering confidence.</a:t>
            </a:r>
            <a:endParaRPr lang="en-US" sz="760" dirty="0"/>
          </a:p>
        </p:txBody>
      </p:sp>
      <p:sp>
        <p:nvSpPr>
          <p:cNvPr id="10" name="Text 7"/>
          <p:cNvSpPr/>
          <p:nvPr/>
        </p:nvSpPr>
        <p:spPr>
          <a:xfrm>
            <a:off x="502920" y="1627632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2C94C"/>
                </a:solidFill>
              </a:rPr>
              <a:t>SUBMIT WHEN YOUR MAP...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658368" y="1993392"/>
            <a:ext cx="5212080" cy="1691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1F2937"/>
                </a:solidFill>
              </a:rPr>
              <a:t>Includes all eight POE areas.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1F2937"/>
                </a:solidFill>
              </a:rPr>
              <a:t>Uses specific aerospace examples.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1F2937"/>
                </a:solidFill>
              </a:rPr>
              <a:t>Explains the mission need for each area.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1F2937"/>
                </a:solidFill>
              </a:rPr>
              <a:t>Asks an engineering question for each area.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1F2937"/>
                </a:solidFill>
              </a:rPr>
              <a:t>Is clear enough for another student to understand.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530352" y="4343400"/>
            <a:ext cx="5349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0B1F3A"/>
                </a:solidFill>
              </a:rPr>
              <a:t>Ask yourself: “Could someone use this map to understand what POE is really about?”</a:t>
            </a:r>
            <a:endParaRPr lang="en-US" sz="1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nasa_mission_control.jpg"/>
          <p:cNvPicPr>
            <a:picLocks noChangeAspect="1"/>
          </p:cNvPicPr>
          <p:nvPr/>
        </p:nvPicPr>
        <p:blipFill>
          <a:blip r:embed="rId3"/>
          <a:srcRect l="5000" r="833"/>
          <a:stretch/>
        </p:blipFill>
        <p:spPr>
          <a:xfrm>
            <a:off x="6492240" y="502920"/>
            <a:ext cx="5166360" cy="3657600"/>
          </a:xfrm>
          <a:prstGeom prst="rect">
            <a:avLst/>
          </a:prstGeom>
        </p:spPr>
      </p:pic>
      <p:pic>
        <p:nvPicPr>
          <p:cNvPr id="3" name="Image 1" descr="/mnt/data/nasa_wing_test.jpg"/>
          <p:cNvPicPr>
            <a:picLocks noChangeAspect="1"/>
          </p:cNvPicPr>
          <p:nvPr/>
        </p:nvPicPr>
        <p:blipFill>
          <a:blip r:embed="rId4"/>
          <a:srcRect l="5000" t="20000" r="-59958" b="15000"/>
          <a:stretch/>
        </p:blipFill>
        <p:spPr>
          <a:xfrm>
            <a:off x="6492240" y="4407408"/>
            <a:ext cx="5166360" cy="14447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02920" y="566928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2C94C"/>
                </a:solidFill>
              </a:rPr>
              <a:t>CLOSE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502920" y="1143000"/>
            <a:ext cx="53492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Engineering systems are connected.</a:t>
            </a:r>
            <a:endParaRPr lang="en-US" sz="2800" dirty="0"/>
          </a:p>
        </p:txBody>
      </p:sp>
      <p:sp>
        <p:nvSpPr>
          <p:cNvPr id="6" name="Text 2"/>
          <p:cNvSpPr/>
          <p:nvPr/>
        </p:nvSpPr>
        <p:spPr>
          <a:xfrm>
            <a:off x="530352" y="251460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2B8CF"/>
                </a:solidFill>
              </a:rPr>
              <a:t>Exit statement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530352" y="2907792"/>
            <a:ext cx="5257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A successful aerospace system depends on multiple engineering disciplines because…</a:t>
            </a:r>
            <a:endParaRPr lang="en-US" sz="2100" dirty="0"/>
          </a:p>
        </p:txBody>
      </p:sp>
      <p:sp>
        <p:nvSpPr>
          <p:cNvPr id="8" name="Text 4"/>
          <p:cNvSpPr/>
          <p:nvPr/>
        </p:nvSpPr>
        <p:spPr>
          <a:xfrm>
            <a:off x="530352" y="4572000"/>
            <a:ext cx="5257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DCEAF4"/>
                </a:solidFill>
              </a:rPr>
              <a:t>Share one branch from your learning map with a partner before turning it in.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411480" y="6528816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750" dirty="0"/>
          </a:p>
        </p:txBody>
      </p:sp>
      <p:sp>
        <p:nvSpPr>
          <p:cNvPr id="10" name="Text 6"/>
          <p:cNvSpPr/>
          <p:nvPr/>
        </p:nvSpPr>
        <p:spPr>
          <a:xfrm>
            <a:off x="11475720" y="6473952"/>
            <a:ext cx="347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2336" y="22860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1F3A"/>
                </a:solidFill>
              </a:rPr>
              <a:t>LOCKWOODSTEM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411480" y="512064"/>
            <a:ext cx="502920" cy="36576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749808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</a:rPr>
              <a:t>Lesson focus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411480" y="1207008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</a:rPr>
              <a:t>Use the aerospace mission lens to organize today’s work.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11480" y="6528816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475720" y="6473952"/>
            <a:ext cx="347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50" dirty="0"/>
          </a:p>
        </p:txBody>
      </p:sp>
      <p:pic>
        <p:nvPicPr>
          <p:cNvPr id="8" name="Image 0" descr="/mnt/data/nasa_wing_test.jpg"/>
          <p:cNvPicPr>
            <a:picLocks noChangeAspect="1"/>
          </p:cNvPicPr>
          <p:nvPr/>
        </p:nvPicPr>
        <p:blipFill>
          <a:blip r:embed="rId3"/>
          <a:srcRect l="8000" r="-14849"/>
          <a:stretch/>
        </p:blipFill>
        <p:spPr>
          <a:xfrm>
            <a:off x="6446520" y="685800"/>
            <a:ext cx="5349240" cy="33375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446520" y="4059936"/>
            <a:ext cx="534924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60" i="1" dirty="0">
                <a:solidFill>
                  <a:srgbClr val="6B7280"/>
                </a:solidFill>
              </a:rPr>
              <a:t>NASA wing calibration testing: structures + sensors + data</a:t>
            </a:r>
            <a:endParaRPr lang="en-US" sz="760" dirty="0"/>
          </a:p>
        </p:txBody>
      </p:sp>
      <p:sp>
        <p:nvSpPr>
          <p:cNvPr id="10" name="Text 7"/>
          <p:cNvSpPr/>
          <p:nvPr/>
        </p:nvSpPr>
        <p:spPr>
          <a:xfrm>
            <a:off x="438912" y="169164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2C94C"/>
                </a:solidFill>
              </a:rPr>
              <a:t>FOCUS QUESTION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438912" y="1984248"/>
            <a:ext cx="5349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0B1F3A"/>
                </a:solidFill>
              </a:rPr>
              <a:t>How do different engineering systems work together to make an aerospace mission successful?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438912" y="306324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22B8CF"/>
                </a:solidFill>
              </a:rPr>
              <a:t>BY THE END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566928" y="3401568"/>
            <a:ext cx="5257800" cy="1920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</a:rPr>
              <a:t>Classify aerospace examples as mechanisms, structures, controls, or data systems.</a:t>
            </a:r>
            <a:endParaRPr lang="en-US" sz="1350" dirty="0"/>
          </a:p>
          <a:p>
            <a:pPr marL="177800" indent="-177800"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</a:rPr>
              <a:t>Connect POE units to real mission needs.</a:t>
            </a:r>
            <a:endParaRPr lang="en-US" sz="1350" dirty="0"/>
          </a:p>
          <a:p>
            <a:pPr marL="177800" indent="-177800"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</a:rPr>
              <a:t>Explain how engineers document and defend decisions.</a:t>
            </a:r>
            <a:endParaRPr lang="en-US" sz="1350" dirty="0"/>
          </a:p>
          <a:p>
            <a:pPr marL="177800" indent="-177800">
              <a:buSzPct val="100000"/>
              <a:buChar char="•"/>
            </a:pPr>
            <a:r>
              <a:rPr lang="en-US" sz="1350" dirty="0">
                <a:solidFill>
                  <a:srgbClr val="1F2937"/>
                </a:solidFill>
              </a:rPr>
              <a:t>Create a one-page POE Course Learning Map.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2336" y="22860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1F3A"/>
                </a:solidFill>
              </a:rPr>
              <a:t>LOCKWOODSTEM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411480" y="512064"/>
            <a:ext cx="502920" cy="36576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749808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</a:rPr>
              <a:t>START: system hunt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411480" y="1207008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</a:rPr>
              <a:t>Look first. Label second. Defend your choices.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11480" y="6528816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475720" y="6473952"/>
            <a:ext cx="347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50" dirty="0"/>
          </a:p>
        </p:txBody>
      </p:sp>
      <p:pic>
        <p:nvPicPr>
          <p:cNvPr id="8" name="Image 0" descr="/mnt/data/nasa_insight_solar_array.jpg"/>
          <p:cNvPicPr>
            <a:picLocks noChangeAspect="1"/>
          </p:cNvPicPr>
          <p:nvPr/>
        </p:nvPicPr>
        <p:blipFill>
          <a:blip r:embed="rId3"/>
          <a:srcRect l="6076" r="6076"/>
          <a:stretch/>
        </p:blipFill>
        <p:spPr>
          <a:xfrm>
            <a:off x="6355080" y="777240"/>
            <a:ext cx="2651760" cy="2011680"/>
          </a:xfrm>
          <a:prstGeom prst="rect">
            <a:avLst/>
          </a:prstGeom>
        </p:spPr>
      </p:pic>
      <p:pic>
        <p:nvPicPr>
          <p:cNvPr id="9" name="Image 1" descr="/mnt/data/aerospace_motor_systems.jpg"/>
          <p:cNvPicPr>
            <a:picLocks noChangeAspect="1"/>
          </p:cNvPicPr>
          <p:nvPr/>
        </p:nvPicPr>
        <p:blipFill>
          <a:blip r:embed="rId4"/>
          <a:srcRect l="13582" r="13582"/>
          <a:stretch/>
        </p:blipFill>
        <p:spPr>
          <a:xfrm>
            <a:off x="9189720" y="777240"/>
            <a:ext cx="2606040" cy="2011680"/>
          </a:xfrm>
          <a:prstGeom prst="rect">
            <a:avLst/>
          </a:prstGeom>
        </p:spPr>
      </p:pic>
      <p:pic>
        <p:nvPicPr>
          <p:cNvPr id="10" name="Image 2" descr="/mnt/data/nasa_altair_sensor_payload.jpg"/>
          <p:cNvPicPr>
            <a:picLocks noChangeAspect="1"/>
          </p:cNvPicPr>
          <p:nvPr/>
        </p:nvPicPr>
        <p:blipFill>
          <a:blip r:embed="rId5"/>
          <a:srcRect t="24443" b="24443"/>
          <a:stretch/>
        </p:blipFill>
        <p:spPr>
          <a:xfrm>
            <a:off x="6355080" y="3090672"/>
            <a:ext cx="2651760" cy="2011680"/>
          </a:xfrm>
          <a:prstGeom prst="rect">
            <a:avLst/>
          </a:prstGeom>
        </p:spPr>
      </p:pic>
      <p:pic>
        <p:nvPicPr>
          <p:cNvPr id="11" name="Image 3" descr="/mnt/data/nasa_cadre_rover.jpg"/>
          <p:cNvPicPr>
            <a:picLocks noChangeAspect="1"/>
          </p:cNvPicPr>
          <p:nvPr/>
        </p:nvPicPr>
        <p:blipFill>
          <a:blip r:embed="rId6"/>
          <a:srcRect l="1420" r="1420"/>
          <a:stretch/>
        </p:blipFill>
        <p:spPr>
          <a:xfrm>
            <a:off x="9189720" y="3090672"/>
            <a:ext cx="2606040" cy="201168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400800" y="5230368"/>
            <a:ext cx="53035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60" i="1" dirty="0">
                <a:solidFill>
                  <a:srgbClr val="6B7280"/>
                </a:solidFill>
              </a:rPr>
              <a:t>Solar arrays, actuation, sensor payloads, and robotic exploration systems</a:t>
            </a:r>
            <a:endParaRPr lang="en-US" sz="760" dirty="0"/>
          </a:p>
        </p:txBody>
      </p:sp>
      <p:sp>
        <p:nvSpPr>
          <p:cNvPr id="13" name="Text 7"/>
          <p:cNvSpPr/>
          <p:nvPr/>
        </p:nvSpPr>
        <p:spPr>
          <a:xfrm>
            <a:off x="438912" y="150876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2C94C"/>
                </a:solidFill>
              </a:rPr>
              <a:t>THINK-PAIR-SHARE</a:t>
            </a:r>
            <a:endParaRPr lang="en-US" sz="850" dirty="0"/>
          </a:p>
        </p:txBody>
      </p:sp>
      <p:sp>
        <p:nvSpPr>
          <p:cNvPr id="14" name="Text 8"/>
          <p:cNvSpPr/>
          <p:nvPr/>
        </p:nvSpPr>
        <p:spPr>
          <a:xfrm>
            <a:off x="438912" y="1810512"/>
            <a:ext cx="5029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B1F3A"/>
                </a:solidFill>
              </a:rPr>
              <a:t>What has to work correctly for this mission to succeed?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457200" y="2743200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For each image, identify at least one:</a:t>
            </a:r>
            <a:endParaRPr lang="en-US" sz="1350" dirty="0"/>
          </a:p>
        </p:txBody>
      </p:sp>
      <p:sp>
        <p:nvSpPr>
          <p:cNvPr id="16" name="Text 10"/>
          <p:cNvSpPr/>
          <p:nvPr/>
        </p:nvSpPr>
        <p:spPr>
          <a:xfrm>
            <a:off x="594360" y="3127248"/>
            <a:ext cx="283464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1F2937"/>
                </a:solidFill>
              </a:rPr>
              <a:t>Structure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1F2937"/>
                </a:solidFill>
              </a:rPr>
              <a:t>Mechanism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1F2937"/>
                </a:solidFill>
              </a:rPr>
              <a:t>Control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1F2937"/>
                </a:solidFill>
              </a:rPr>
              <a:t>Data system</a:t>
            </a:r>
            <a:endParaRPr lang="en-US" sz="1700" dirty="0"/>
          </a:p>
        </p:txBody>
      </p:sp>
      <p:sp>
        <p:nvSpPr>
          <p:cNvPr id="17" name="Text 11"/>
          <p:cNvSpPr/>
          <p:nvPr/>
        </p:nvSpPr>
        <p:spPr>
          <a:xfrm>
            <a:off x="457200" y="4791456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0E5A8A"/>
                </a:solidFill>
              </a:rPr>
              <a:t>Be ready to explain what you saw that supports your label.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2336" y="22860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1F3A"/>
                </a:solidFill>
              </a:rPr>
              <a:t>LOCKWOODSTEM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411480" y="512064"/>
            <a:ext cx="502920" cy="36576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749808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</a:rPr>
              <a:t>Structures carry mission loads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411480" y="1207008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</a:rPr>
              <a:t>Every aerospace mission starts with forces that must be survived.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11480" y="6528816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475720" y="6473952"/>
            <a:ext cx="347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50" dirty="0"/>
          </a:p>
        </p:txBody>
      </p:sp>
      <p:pic>
        <p:nvPicPr>
          <p:cNvPr id="8" name="Image 0" descr="/mnt/data/nasa_joined_wing_wind_tunnel.jpg"/>
          <p:cNvPicPr>
            <a:picLocks noChangeAspect="1"/>
          </p:cNvPicPr>
          <p:nvPr/>
        </p:nvPicPr>
        <p:blipFill>
          <a:blip r:embed="rId3"/>
          <a:srcRect t="9557" b="9557"/>
          <a:stretch/>
        </p:blipFill>
        <p:spPr>
          <a:xfrm>
            <a:off x="502920" y="1600200"/>
            <a:ext cx="5349240" cy="3246120"/>
          </a:xfrm>
          <a:prstGeom prst="rect">
            <a:avLst/>
          </a:prstGeom>
        </p:spPr>
      </p:pic>
      <p:pic>
        <p:nvPicPr>
          <p:cNvPr id="9" name="Image 1" descr="/mnt/data/nasa_wind_tunnel_model.jpg"/>
          <p:cNvPicPr>
            <a:picLocks noChangeAspect="1"/>
          </p:cNvPicPr>
          <p:nvPr/>
        </p:nvPicPr>
        <p:blipFill>
          <a:blip r:embed="rId4"/>
          <a:srcRect t="5252" b="5252"/>
          <a:stretch/>
        </p:blipFill>
        <p:spPr>
          <a:xfrm>
            <a:off x="6199632" y="1600200"/>
            <a:ext cx="5440680" cy="32461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02920" y="5074920"/>
            <a:ext cx="11137392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60" i="1" dirty="0">
                <a:solidFill>
                  <a:srgbClr val="6B7280"/>
                </a:solidFill>
              </a:rPr>
              <a:t>Wind tunnel models let engineers measure performance before full-scale flight.</a:t>
            </a:r>
            <a:endParaRPr lang="en-US" sz="760" dirty="0"/>
          </a:p>
        </p:txBody>
      </p:sp>
      <p:sp>
        <p:nvSpPr>
          <p:cNvPr id="11" name="Text 7"/>
          <p:cNvSpPr/>
          <p:nvPr/>
        </p:nvSpPr>
        <p:spPr>
          <a:xfrm>
            <a:off x="512064" y="5486400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1F3A"/>
                </a:solidFill>
              </a:rPr>
              <a:t>What forces might act on these designs?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4389120" y="5468112"/>
            <a:ext cx="7223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</a:rPr>
              <a:t>Lift • drag • weight • vibration • bending • impact • fatigue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2336" y="22860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1F3A"/>
                </a:solidFill>
              </a:rPr>
              <a:t>LOCKWOODSTEM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411480" y="512064"/>
            <a:ext cx="502920" cy="36576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749808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</a:rPr>
              <a:t>Mechanisms create motion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411480" y="1207008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</a:rPr>
              <a:t>Moving parts must be predictable, controlled, and reliable.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11480" y="6528816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475720" y="6473952"/>
            <a:ext cx="347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50" dirty="0"/>
          </a:p>
        </p:txBody>
      </p:sp>
      <p:pic>
        <p:nvPicPr>
          <p:cNvPr id="8" name="Image 0" descr="/mnt/data/aerospace_motor_systems.jpg"/>
          <p:cNvPicPr>
            <a:picLocks noChangeAspect="1"/>
          </p:cNvPicPr>
          <p:nvPr/>
        </p:nvPicPr>
        <p:blipFill>
          <a:blip r:embed="rId3"/>
          <a:srcRect t="7468" b="7468"/>
          <a:stretch/>
        </p:blipFill>
        <p:spPr>
          <a:xfrm>
            <a:off x="6446520" y="768096"/>
            <a:ext cx="5257800" cy="2514600"/>
          </a:xfrm>
          <a:prstGeom prst="rect">
            <a:avLst/>
          </a:prstGeom>
        </p:spPr>
      </p:pic>
      <p:pic>
        <p:nvPicPr>
          <p:cNvPr id="9" name="Image 1" descr="/mnt/data/flight_control_diagram.jpg"/>
          <p:cNvPicPr>
            <a:picLocks noChangeAspect="1"/>
          </p:cNvPicPr>
          <p:nvPr/>
        </p:nvPicPr>
        <p:blipFill>
          <a:blip r:embed="rId4"/>
          <a:srcRect t="5000" r="-113843" b="5000"/>
          <a:stretch/>
        </p:blipFill>
        <p:spPr>
          <a:xfrm>
            <a:off x="6446520" y="3611880"/>
            <a:ext cx="5257800" cy="221284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02920" y="1627632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2C94C"/>
                </a:solidFill>
              </a:rPr>
              <a:t>MECHANISM EXAMPLES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658368" y="1956816"/>
            <a:ext cx="5029200" cy="1645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1F2937"/>
                </a:solidFill>
              </a:rPr>
              <a:t>Landing gear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1F2937"/>
                </a:solidFill>
              </a:rPr>
              <a:t>Flaps, slats, ailerons, elevators, rudders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1F2937"/>
                </a:solidFill>
              </a:rPr>
              <a:t>Solar array deployment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1F2937"/>
                </a:solidFill>
              </a:rPr>
              <a:t>Camera gimbals and robotic arms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1F2937"/>
                </a:solidFill>
              </a:rPr>
              <a:t>Payload doors, latches, and linkages</a:t>
            </a:r>
            <a:endParaRPr lang="en-US" sz="1450" dirty="0"/>
          </a:p>
        </p:txBody>
      </p:sp>
      <p:sp>
        <p:nvSpPr>
          <p:cNvPr id="12" name="Text 8"/>
          <p:cNvSpPr/>
          <p:nvPr/>
        </p:nvSpPr>
        <p:spPr>
          <a:xfrm>
            <a:off x="502920" y="416052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22B8CF"/>
                </a:solidFill>
              </a:rPr>
              <a:t>ANALYSIS PROMPT</a:t>
            </a:r>
            <a:endParaRPr lang="en-US" sz="850" dirty="0"/>
          </a:p>
        </p:txBody>
      </p:sp>
      <p:sp>
        <p:nvSpPr>
          <p:cNvPr id="13" name="Text 9"/>
          <p:cNvSpPr/>
          <p:nvPr/>
        </p:nvSpPr>
        <p:spPr>
          <a:xfrm>
            <a:off x="530352" y="4462272"/>
            <a:ext cx="489204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B1F3A"/>
                </a:solidFill>
              </a:rPr>
              <a:t>A mechanism is only useful if engineers can predict the motion, forces, and failure points.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2336" y="22860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1F3A"/>
                </a:solidFill>
              </a:rPr>
              <a:t>LOCKWOODSTEM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411480" y="512064"/>
            <a:ext cx="502920" cy="36576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749808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</a:rPr>
              <a:t>Controls and data guide decisions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411480" y="1207008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</a:rPr>
              <a:t>Modern missions depend on signals moving to the right place at the right time.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11480" y="6528816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475720" y="6473952"/>
            <a:ext cx="347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50" dirty="0"/>
          </a:p>
        </p:txBody>
      </p:sp>
      <p:pic>
        <p:nvPicPr>
          <p:cNvPr id="8" name="Image 0" descr="/mnt/data/nasa_mission_control.jpg"/>
          <p:cNvPicPr>
            <a:picLocks noChangeAspect="1"/>
          </p:cNvPicPr>
          <p:nvPr/>
        </p:nvPicPr>
        <p:blipFill>
          <a:blip r:embed="rId3"/>
          <a:srcRect l="2000" r="-38842"/>
          <a:stretch/>
        </p:blipFill>
        <p:spPr>
          <a:xfrm>
            <a:off x="502920" y="1572768"/>
            <a:ext cx="5349240" cy="2606040"/>
          </a:xfrm>
          <a:prstGeom prst="rect">
            <a:avLst/>
          </a:prstGeom>
        </p:spPr>
      </p:pic>
      <p:pic>
        <p:nvPicPr>
          <p:cNvPr id="9" name="Image 1" descr="/mnt/data/nasa_sensor_computer_check.jpg"/>
          <p:cNvPicPr>
            <a:picLocks noChangeAspect="1"/>
          </p:cNvPicPr>
          <p:nvPr/>
        </p:nvPicPr>
        <p:blipFill>
          <a:blip r:embed="rId4"/>
          <a:srcRect l="4597" r="4597"/>
          <a:stretch/>
        </p:blipFill>
        <p:spPr>
          <a:xfrm>
            <a:off x="6172200" y="1572768"/>
            <a:ext cx="2651760" cy="2606040"/>
          </a:xfrm>
          <a:prstGeom prst="rect">
            <a:avLst/>
          </a:prstGeom>
        </p:spPr>
      </p:pic>
      <p:pic>
        <p:nvPicPr>
          <p:cNvPr id="10" name="Image 2" descr="/mnt/data/nasa_altair_sensor_payload.jpg"/>
          <p:cNvPicPr>
            <a:picLocks noChangeAspect="1"/>
          </p:cNvPicPr>
          <p:nvPr/>
        </p:nvPicPr>
        <p:blipFill>
          <a:blip r:embed="rId5"/>
          <a:srcRect t="16892" b="16892"/>
          <a:stretch/>
        </p:blipFill>
        <p:spPr>
          <a:xfrm>
            <a:off x="8979408" y="1572768"/>
            <a:ext cx="2651760" cy="260604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02920" y="4343400"/>
            <a:ext cx="11128248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60" i="1" dirty="0">
                <a:solidFill>
                  <a:srgbClr val="6B7280"/>
                </a:solidFill>
              </a:rPr>
              <a:t>Mission control, sensor check, and remote sensing payload examples</a:t>
            </a:r>
            <a:endParaRPr lang="en-US" sz="760" dirty="0"/>
          </a:p>
        </p:txBody>
      </p:sp>
      <p:sp>
        <p:nvSpPr>
          <p:cNvPr id="12" name="Text 7"/>
          <p:cNvSpPr/>
          <p:nvPr/>
        </p:nvSpPr>
        <p:spPr>
          <a:xfrm>
            <a:off x="530352" y="4956048"/>
            <a:ext cx="2926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1F3A"/>
                </a:solidFill>
              </a:rPr>
              <a:t>Control system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530352" y="5285232"/>
            <a:ext cx="3337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80" dirty="0">
                <a:solidFill>
                  <a:srgbClr val="1F2937"/>
                </a:solidFill>
              </a:rPr>
              <a:t>Uses inputs, logic, and outputs to regulate behavior.</a:t>
            </a:r>
            <a:endParaRPr lang="en-US" sz="1180" dirty="0"/>
          </a:p>
        </p:txBody>
      </p:sp>
      <p:sp>
        <p:nvSpPr>
          <p:cNvPr id="14" name="Text 9"/>
          <p:cNvSpPr/>
          <p:nvPr/>
        </p:nvSpPr>
        <p:spPr>
          <a:xfrm>
            <a:off x="4343400" y="4956048"/>
            <a:ext cx="2926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1F3A"/>
                </a:solidFill>
              </a:rPr>
              <a:t>Data system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4343400" y="5285232"/>
            <a:ext cx="3337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80" dirty="0">
                <a:solidFill>
                  <a:srgbClr val="1F2937"/>
                </a:solidFill>
              </a:rPr>
              <a:t>Collects, processes, communicates, and stores information.</a:t>
            </a:r>
            <a:endParaRPr lang="en-US" sz="1180" dirty="0"/>
          </a:p>
        </p:txBody>
      </p:sp>
      <p:sp>
        <p:nvSpPr>
          <p:cNvPr id="16" name="Text 11"/>
          <p:cNvSpPr/>
          <p:nvPr/>
        </p:nvSpPr>
        <p:spPr>
          <a:xfrm>
            <a:off x="8183880" y="4956048"/>
            <a:ext cx="2926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1F3A"/>
                </a:solidFill>
              </a:rPr>
              <a:t>Engineering question</a:t>
            </a:r>
            <a:endParaRPr lang="en-US" sz="1450" dirty="0"/>
          </a:p>
        </p:txBody>
      </p:sp>
      <p:sp>
        <p:nvSpPr>
          <p:cNvPr id="17" name="Text 12"/>
          <p:cNvSpPr/>
          <p:nvPr/>
        </p:nvSpPr>
        <p:spPr>
          <a:xfrm>
            <a:off x="8183880" y="5285232"/>
            <a:ext cx="3337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80" dirty="0">
                <a:solidFill>
                  <a:srgbClr val="1F2937"/>
                </a:solidFill>
              </a:rPr>
              <a:t>What data would prove the system is doing the right thing?</a:t>
            </a:r>
            <a:endParaRPr lang="en-US" sz="11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2336" y="22860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1F3A"/>
                </a:solidFill>
              </a:rPr>
              <a:t>LOCKWOODSTEM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411480" y="512064"/>
            <a:ext cx="502920" cy="36576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749808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</a:rPr>
              <a:t>Mission brief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411480" y="1207008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</a:rPr>
              <a:t>Your team is planning an unmanned environmental monitoring aircraft.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11480" y="6528816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475720" y="6473952"/>
            <a:ext cx="347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50" dirty="0"/>
          </a:p>
        </p:txBody>
      </p:sp>
      <p:pic>
        <p:nvPicPr>
          <p:cNvPr id="8" name="Image 0" descr="/mnt/data/nasa_certain_drone.jpg"/>
          <p:cNvPicPr>
            <a:picLocks noChangeAspect="1"/>
          </p:cNvPicPr>
          <p:nvPr/>
        </p:nvPicPr>
        <p:blipFill>
          <a:blip r:embed="rId3"/>
          <a:srcRect t="6150" b="6150"/>
          <a:stretch/>
        </p:blipFill>
        <p:spPr>
          <a:xfrm>
            <a:off x="502920" y="1572768"/>
            <a:ext cx="4983480" cy="2926080"/>
          </a:xfrm>
          <a:prstGeom prst="rect">
            <a:avLst/>
          </a:prstGeom>
        </p:spPr>
      </p:pic>
      <p:pic>
        <p:nvPicPr>
          <p:cNvPr id="9" name="Image 1" descr="/mnt/data/nasa_altair_sensor_payload.jpg"/>
          <p:cNvPicPr>
            <a:picLocks noChangeAspect="1"/>
          </p:cNvPicPr>
          <p:nvPr/>
        </p:nvPicPr>
        <p:blipFill>
          <a:blip r:embed="rId4"/>
          <a:srcRect t="14065" b="14065"/>
          <a:stretch/>
        </p:blipFill>
        <p:spPr>
          <a:xfrm>
            <a:off x="5715000" y="1572768"/>
            <a:ext cx="2743200" cy="2926080"/>
          </a:xfrm>
          <a:prstGeom prst="rect">
            <a:avLst/>
          </a:prstGeom>
        </p:spPr>
      </p:pic>
      <p:pic>
        <p:nvPicPr>
          <p:cNvPr id="10" name="Image 2" descr="/mnt/data/nasa_mission_control.jpg"/>
          <p:cNvPicPr>
            <a:picLocks noChangeAspect="1"/>
          </p:cNvPicPr>
          <p:nvPr/>
        </p:nvPicPr>
        <p:blipFill>
          <a:blip r:embed="rId5"/>
          <a:srcRect l="16146" r="16146"/>
          <a:stretch/>
        </p:blipFill>
        <p:spPr>
          <a:xfrm>
            <a:off x="8668512" y="1572768"/>
            <a:ext cx="2971800" cy="292608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02920" y="4645152"/>
            <a:ext cx="11137392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60" i="1" dirty="0">
                <a:solidFill>
                  <a:srgbClr val="6B7280"/>
                </a:solidFill>
              </a:rPr>
              <a:t>Aerospace mission systems: aircraft platform, sensing payload, mission operations</a:t>
            </a:r>
            <a:endParaRPr lang="en-US" sz="760" dirty="0"/>
          </a:p>
        </p:txBody>
      </p:sp>
      <p:sp>
        <p:nvSpPr>
          <p:cNvPr id="12" name="Text 7"/>
          <p:cNvSpPr/>
          <p:nvPr/>
        </p:nvSpPr>
        <p:spPr>
          <a:xfrm>
            <a:off x="502920" y="5157216"/>
            <a:ext cx="5440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60" b="1" dirty="0">
                <a:solidFill>
                  <a:srgbClr val="0B1F3A"/>
                </a:solidFill>
              </a:rPr>
              <a:t>Mission need: Monitor a remote area and return useful data without losing the aircraft.</a:t>
            </a:r>
            <a:endParaRPr lang="en-US" sz="1360" dirty="0"/>
          </a:p>
        </p:txBody>
      </p:sp>
      <p:sp>
        <p:nvSpPr>
          <p:cNvPr id="13" name="Text 8"/>
          <p:cNvSpPr/>
          <p:nvPr/>
        </p:nvSpPr>
        <p:spPr>
          <a:xfrm>
            <a:off x="6446520" y="5157216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60" b="1" dirty="0">
                <a:solidFill>
                  <a:srgbClr val="0B1F3A"/>
                </a:solidFill>
              </a:rPr>
              <a:t>Team target: Map each POE unit to one mission need it could support.</a:t>
            </a:r>
            <a:endParaRPr lang="en-US" sz="13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2336" y="22860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1F3A"/>
                </a:solidFill>
              </a:rPr>
              <a:t>LOCKWOODSTEM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411480" y="512064"/>
            <a:ext cx="502920" cy="36576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749808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</a:rPr>
              <a:t>POE units support mission needs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411480" y="1207008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</a:rPr>
              <a:t>Connect course concepts to real engineering work.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11480" y="6528816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475720" y="6473952"/>
            <a:ext cx="347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645152" y="2944368"/>
            <a:ext cx="2834640" cy="1234440"/>
          </a:xfrm>
          <a:prstGeom prst="rect">
            <a:avLst/>
          </a:prstGeom>
          <a:solidFill>
            <a:srgbClr val="0B1F3A"/>
          </a:solidFill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SUCCESSFUL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AEROSPACE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MISSION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" y="1783080"/>
            <a:ext cx="21488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60" b="1" dirty="0">
                <a:solidFill>
                  <a:srgbClr val="0B1F3A"/>
                </a:solidFill>
              </a:rPr>
              <a:t>Energy &amp; Power</a:t>
            </a:r>
            <a:endParaRPr lang="en-US" sz="1260" dirty="0"/>
          </a:p>
        </p:txBody>
      </p:sp>
      <p:sp>
        <p:nvSpPr>
          <p:cNvPr id="10" name="Text 8"/>
          <p:cNvSpPr/>
          <p:nvPr/>
        </p:nvSpPr>
        <p:spPr>
          <a:xfrm>
            <a:off x="640080" y="2130552"/>
            <a:ext cx="21488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B7280"/>
                </a:solidFill>
              </a:rPr>
              <a:t>Provide, store, transfer energy</a:t>
            </a:r>
            <a:endParaRPr lang="en-US" sz="870" dirty="0"/>
          </a:p>
        </p:txBody>
      </p:sp>
      <p:sp>
        <p:nvSpPr>
          <p:cNvPr id="11" name="Text 9"/>
          <p:cNvSpPr/>
          <p:nvPr/>
        </p:nvSpPr>
        <p:spPr>
          <a:xfrm>
            <a:off x="3337560" y="1783080"/>
            <a:ext cx="21488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60" b="1" dirty="0">
                <a:solidFill>
                  <a:srgbClr val="0B1F3A"/>
                </a:solidFill>
              </a:rPr>
              <a:t>Mechanisms</a:t>
            </a:r>
            <a:endParaRPr lang="en-US" sz="1260" dirty="0"/>
          </a:p>
        </p:txBody>
      </p:sp>
      <p:sp>
        <p:nvSpPr>
          <p:cNvPr id="12" name="Text 10"/>
          <p:cNvSpPr/>
          <p:nvPr/>
        </p:nvSpPr>
        <p:spPr>
          <a:xfrm>
            <a:off x="3337560" y="2130552"/>
            <a:ext cx="21488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B7280"/>
                </a:solidFill>
              </a:rPr>
              <a:t>Create or transfer motion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6035040" y="1783080"/>
            <a:ext cx="21488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60" b="1" dirty="0">
                <a:solidFill>
                  <a:srgbClr val="0B1F3A"/>
                </a:solidFill>
              </a:rPr>
              <a:t>Structures</a:t>
            </a:r>
            <a:endParaRPr lang="en-US" sz="1260" dirty="0"/>
          </a:p>
        </p:txBody>
      </p:sp>
      <p:sp>
        <p:nvSpPr>
          <p:cNvPr id="14" name="Text 12"/>
          <p:cNvSpPr/>
          <p:nvPr/>
        </p:nvSpPr>
        <p:spPr>
          <a:xfrm>
            <a:off x="6035040" y="2130552"/>
            <a:ext cx="21488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B7280"/>
                </a:solidFill>
              </a:rPr>
              <a:t>Survive forces with low mass</a:t>
            </a:r>
            <a:endParaRPr lang="en-US" sz="870" dirty="0"/>
          </a:p>
        </p:txBody>
      </p:sp>
      <p:sp>
        <p:nvSpPr>
          <p:cNvPr id="15" name="Text 13"/>
          <p:cNvSpPr/>
          <p:nvPr/>
        </p:nvSpPr>
        <p:spPr>
          <a:xfrm>
            <a:off x="8732520" y="1783080"/>
            <a:ext cx="21488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60" b="1" dirty="0">
                <a:solidFill>
                  <a:srgbClr val="0B1F3A"/>
                </a:solidFill>
              </a:rPr>
              <a:t>Controls</a:t>
            </a:r>
            <a:endParaRPr lang="en-US" sz="1260" dirty="0"/>
          </a:p>
        </p:txBody>
      </p:sp>
      <p:sp>
        <p:nvSpPr>
          <p:cNvPr id="16" name="Text 14"/>
          <p:cNvSpPr/>
          <p:nvPr/>
        </p:nvSpPr>
        <p:spPr>
          <a:xfrm>
            <a:off x="8732520" y="2130552"/>
            <a:ext cx="21488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B7280"/>
                </a:solidFill>
              </a:rPr>
              <a:t>Regulate behavior automatically</a:t>
            </a:r>
            <a:endParaRPr lang="en-US" sz="870" dirty="0"/>
          </a:p>
        </p:txBody>
      </p:sp>
      <p:sp>
        <p:nvSpPr>
          <p:cNvPr id="17" name="Text 15"/>
          <p:cNvSpPr/>
          <p:nvPr/>
        </p:nvSpPr>
        <p:spPr>
          <a:xfrm>
            <a:off x="8732520" y="4800600"/>
            <a:ext cx="21488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60" b="1" dirty="0">
                <a:solidFill>
                  <a:srgbClr val="0B1F3A"/>
                </a:solidFill>
              </a:rPr>
              <a:t>Sensors &amp; Data</a:t>
            </a:r>
            <a:endParaRPr lang="en-US" sz="1260" dirty="0"/>
          </a:p>
        </p:txBody>
      </p:sp>
      <p:sp>
        <p:nvSpPr>
          <p:cNvPr id="18" name="Text 16"/>
          <p:cNvSpPr/>
          <p:nvPr/>
        </p:nvSpPr>
        <p:spPr>
          <a:xfrm>
            <a:off x="8732520" y="5148072"/>
            <a:ext cx="21488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B7280"/>
                </a:solidFill>
              </a:rPr>
              <a:t>Measure and communicate</a:t>
            </a:r>
            <a:endParaRPr lang="en-US" sz="870" dirty="0"/>
          </a:p>
        </p:txBody>
      </p:sp>
      <p:sp>
        <p:nvSpPr>
          <p:cNvPr id="19" name="Text 17"/>
          <p:cNvSpPr/>
          <p:nvPr/>
        </p:nvSpPr>
        <p:spPr>
          <a:xfrm>
            <a:off x="6035040" y="4800600"/>
            <a:ext cx="21488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60" b="1" dirty="0">
                <a:solidFill>
                  <a:srgbClr val="0B1F3A"/>
                </a:solidFill>
              </a:rPr>
              <a:t>Robotics / Automation</a:t>
            </a:r>
            <a:endParaRPr lang="en-US" sz="1260" dirty="0"/>
          </a:p>
        </p:txBody>
      </p:sp>
      <p:sp>
        <p:nvSpPr>
          <p:cNvPr id="20" name="Text 18"/>
          <p:cNvSpPr/>
          <p:nvPr/>
        </p:nvSpPr>
        <p:spPr>
          <a:xfrm>
            <a:off x="6035040" y="5148072"/>
            <a:ext cx="21488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B7280"/>
                </a:solidFill>
              </a:rPr>
              <a:t>Operate with limited human input</a:t>
            </a:r>
            <a:endParaRPr lang="en-US" sz="870" dirty="0"/>
          </a:p>
        </p:txBody>
      </p:sp>
      <p:sp>
        <p:nvSpPr>
          <p:cNvPr id="21" name="Text 19"/>
          <p:cNvSpPr/>
          <p:nvPr/>
        </p:nvSpPr>
        <p:spPr>
          <a:xfrm>
            <a:off x="3337560" y="4800600"/>
            <a:ext cx="21488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60" b="1" dirty="0">
                <a:solidFill>
                  <a:srgbClr val="0B1F3A"/>
                </a:solidFill>
              </a:rPr>
              <a:t>Design &amp; Testing</a:t>
            </a:r>
            <a:endParaRPr lang="en-US" sz="1260" dirty="0"/>
          </a:p>
        </p:txBody>
      </p:sp>
      <p:sp>
        <p:nvSpPr>
          <p:cNvPr id="22" name="Text 20"/>
          <p:cNvSpPr/>
          <p:nvPr/>
        </p:nvSpPr>
        <p:spPr>
          <a:xfrm>
            <a:off x="3337560" y="5148072"/>
            <a:ext cx="21488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B7280"/>
                </a:solidFill>
              </a:rPr>
              <a:t>Improve through evidence</a:t>
            </a:r>
            <a:endParaRPr lang="en-US" sz="870" dirty="0"/>
          </a:p>
        </p:txBody>
      </p:sp>
      <p:sp>
        <p:nvSpPr>
          <p:cNvPr id="23" name="Text 21"/>
          <p:cNvSpPr/>
          <p:nvPr/>
        </p:nvSpPr>
        <p:spPr>
          <a:xfrm>
            <a:off x="640080" y="4800600"/>
            <a:ext cx="21488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60" b="1" dirty="0">
                <a:solidFill>
                  <a:srgbClr val="0B1F3A"/>
                </a:solidFill>
              </a:rPr>
              <a:t>Engineering Analysis</a:t>
            </a:r>
            <a:endParaRPr lang="en-US" sz="1260" dirty="0"/>
          </a:p>
        </p:txBody>
      </p:sp>
      <p:sp>
        <p:nvSpPr>
          <p:cNvPr id="24" name="Text 22"/>
          <p:cNvSpPr/>
          <p:nvPr/>
        </p:nvSpPr>
        <p:spPr>
          <a:xfrm>
            <a:off x="640080" y="5148072"/>
            <a:ext cx="21488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70" dirty="0">
                <a:solidFill>
                  <a:srgbClr val="6B7280"/>
                </a:solidFill>
              </a:rPr>
              <a:t>Predict and justify choices</a:t>
            </a:r>
            <a:endParaRPr lang="en-US" sz="870" dirty="0"/>
          </a:p>
        </p:txBody>
      </p:sp>
      <p:sp>
        <p:nvSpPr>
          <p:cNvPr id="25" name="Text 23"/>
          <p:cNvSpPr/>
          <p:nvPr/>
        </p:nvSpPr>
        <p:spPr>
          <a:xfrm>
            <a:off x="685800" y="5989320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E5A8A"/>
                </a:solidFill>
              </a:rPr>
              <a:t>Learning map rule: every branch connects a POE concept to a specific mission need.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2336" y="22860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B1F3A"/>
                </a:solidFill>
              </a:rPr>
              <a:t>LOCKWOODSTEM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411480" y="512064"/>
            <a:ext cx="502920" cy="36576"/>
          </a:xfrm>
          <a:prstGeom prst="rect">
            <a:avLst/>
          </a:prstGeom>
          <a:solidFill>
            <a:srgbClr val="F2C9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749808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</a:rPr>
              <a:t>BUILD / ANALYZE: team mapping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411480" y="1207008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B7280"/>
                </a:solidFill>
              </a:rPr>
              <a:t>Use the worksheet to turn the mission into POE connections.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11480" y="6528816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475720" y="6473952"/>
            <a:ext cx="3474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50" dirty="0"/>
          </a:p>
        </p:txBody>
      </p:sp>
      <p:pic>
        <p:nvPicPr>
          <p:cNvPr id="8" name="Image 0" descr="/mnt/data/poe01_revised_render/page-1.png"/>
          <p:cNvPicPr>
            <a:picLocks noChangeAspect="1"/>
          </p:cNvPicPr>
          <p:nvPr/>
        </p:nvPicPr>
        <p:blipFill>
          <a:blip r:embed="rId3"/>
          <a:srcRect l="21795" r="21795"/>
          <a:stretch/>
        </p:blipFill>
        <p:spPr>
          <a:xfrm>
            <a:off x="6729984" y="777240"/>
            <a:ext cx="2331720" cy="5349240"/>
          </a:xfrm>
          <a:prstGeom prst="rect">
            <a:avLst/>
          </a:prstGeom>
        </p:spPr>
      </p:pic>
      <p:pic>
        <p:nvPicPr>
          <p:cNvPr id="9" name="Image 1" descr="/mnt/data/poe01_revised_render/page-2.png"/>
          <p:cNvPicPr>
            <a:picLocks noChangeAspect="1"/>
          </p:cNvPicPr>
          <p:nvPr/>
        </p:nvPicPr>
        <p:blipFill>
          <a:blip r:embed="rId4"/>
          <a:srcRect l="21795" r="21795"/>
          <a:stretch/>
        </p:blipFill>
        <p:spPr>
          <a:xfrm>
            <a:off x="9345168" y="777240"/>
            <a:ext cx="2331720" cy="53492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720840" y="6254496"/>
            <a:ext cx="4956048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760" i="1" dirty="0">
                <a:solidFill>
                  <a:srgbClr val="6B7280"/>
                </a:solidFill>
              </a:rPr>
              <a:t>Worksheet pages guide the system analysis before the final learning map.</a:t>
            </a:r>
            <a:endParaRPr lang="en-US" sz="760" dirty="0"/>
          </a:p>
        </p:txBody>
      </p:sp>
      <p:sp>
        <p:nvSpPr>
          <p:cNvPr id="11" name="Text 7"/>
          <p:cNvSpPr/>
          <p:nvPr/>
        </p:nvSpPr>
        <p:spPr>
          <a:xfrm>
            <a:off x="502920" y="1627632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2C94C"/>
                </a:solidFill>
              </a:rPr>
              <a:t>TEAM WORKFLOW</a:t>
            </a:r>
            <a:endParaRPr lang="en-US" sz="850" dirty="0"/>
          </a:p>
        </p:txBody>
      </p:sp>
      <p:sp>
        <p:nvSpPr>
          <p:cNvPr id="12" name="Text 8"/>
          <p:cNvSpPr/>
          <p:nvPr/>
        </p:nvSpPr>
        <p:spPr>
          <a:xfrm>
            <a:off x="502920" y="192024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1F3A"/>
                </a:solidFill>
              </a:rPr>
              <a:t>For each major POE area, decide: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40080" y="2331720"/>
            <a:ext cx="5257800" cy="1371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What mission need does it support?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What aerospace example shows that idea?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What question would an engineer need to answer?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F2937"/>
                </a:solidFill>
              </a:rPr>
              <a:t>What evidence would help defend the decision?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521208" y="4251960"/>
            <a:ext cx="512064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E5A8A"/>
                </a:solidFill>
              </a:rPr>
              <a:t>Write enough that a teammate could continue your thinking without asking you to explain everything verbally.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1350</Words>
  <Application>Microsoft Office PowerPoint</Application>
  <PresentationFormat>Widescreen</PresentationFormat>
  <Paragraphs>189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Lesson 0.1 — Engineering for the Mission</dc:title>
  <dc:subject>POE Lesson 0.1 — Engineering for the Mission</dc:subject>
  <dc:creator>LockwoodSTEM</dc:creator>
  <cp:lastModifiedBy>Jonathan Lockwood</cp:lastModifiedBy>
  <cp:revision>2</cp:revision>
  <dcterms:created xsi:type="dcterms:W3CDTF">2026-08-12T23:46:45Z</dcterms:created>
  <dcterms:modified xsi:type="dcterms:W3CDTF">2026-08-12T23:48:35Z</dcterms:modified>
</cp:coreProperties>
</file>