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</p:sldIdLst>
  <p:notesMasterIdLst>
    <p:notesMasterId r:id="rId77"/>
  </p:notesMasterIdLst>
  <p:sldSz cx="12191695" cy="6858000"/>
  <p:notesSz cx="6858000" cy="1219169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notesMaster" Target="notesMasters/notesMaster1.xml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80" Type="http://schemas.openxmlformats.org/officeDocument/2006/relationships/theme" Target="theme/theme1.xml"/><Relationship Id="rId81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-1-2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-1-2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-1-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-1-2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-1-2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-1-2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-1-2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-1-2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-1-2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-1-2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Relationship Id="rId4" Type="http://schemas.openxmlformats.org/officeDocument/2006/relationships/image" Target="../media/image-1-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image" Target="../media/image-20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-1-2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-1-2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-1-2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image" Target="../media/image-23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3.xml"/><Relationship Id="rId5" Type="http://schemas.openxmlformats.org/officeDocument/2006/relationships/image" Target="../media/image-1-2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image" Target="../media/image-24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4.xml"/><Relationship Id="rId5" Type="http://schemas.openxmlformats.org/officeDocument/2006/relationships/image" Target="../media/image-1-2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image" Target="../media/image-25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-1-2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image" Target="../media/image-26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-1-2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image" Target="../media/image-27-1.png"/><Relationship Id="rId2" Type="http://schemas.openxmlformats.org/officeDocument/2006/relationships/image" Target="../media/image-27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7.xml"/><Relationship Id="rId5" Type="http://schemas.openxmlformats.org/officeDocument/2006/relationships/image" Target="../media/image-1-2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image" Target="../media/image-28-1.png"/><Relationship Id="rId2" Type="http://schemas.openxmlformats.org/officeDocument/2006/relationships/image" Target="../media/image-28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8.xml"/><Relationship Id="rId5" Type="http://schemas.openxmlformats.org/officeDocument/2006/relationships/image" Target="../media/image-1-2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image" Target="../media/image-29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-1-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-1-2.pn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image" Target="../media/image-30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-1-2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image" Target="../media/image-31-1.png"/><Relationship Id="rId2" Type="http://schemas.openxmlformats.org/officeDocument/2006/relationships/image" Target="../media/image-3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1.xml"/><Relationship Id="rId5" Type="http://schemas.openxmlformats.org/officeDocument/2006/relationships/image" Target="../media/image-1-2.pn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image" Target="../media/image-32-1.png"/><Relationship Id="rId2" Type="http://schemas.openxmlformats.org/officeDocument/2006/relationships/image" Target="../media/image-32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2.xml"/><Relationship Id="rId5" Type="http://schemas.openxmlformats.org/officeDocument/2006/relationships/image" Target="../media/image-1-2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image" Target="../media/image-33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-1-2.pn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image" Target="../media/image-34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4.xml"/><Relationship Id="rId4" Type="http://schemas.openxmlformats.org/officeDocument/2006/relationships/image" Target="../media/image-1-2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image" Target="../media/image-35-1.png"/><Relationship Id="rId2" Type="http://schemas.openxmlformats.org/officeDocument/2006/relationships/image" Target="../media/image-35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5.xml"/><Relationship Id="rId5" Type="http://schemas.openxmlformats.org/officeDocument/2006/relationships/image" Target="../media/image-1-2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image" Target="../media/image-36-1.png"/><Relationship Id="rId2" Type="http://schemas.openxmlformats.org/officeDocument/2006/relationships/image" Target="../media/image-36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6.xml"/><Relationship Id="rId5" Type="http://schemas.openxmlformats.org/officeDocument/2006/relationships/image" Target="../media/image-1-2.pn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image" Target="../media/image-37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7.xml"/><Relationship Id="rId4" Type="http://schemas.openxmlformats.org/officeDocument/2006/relationships/image" Target="../media/image-1-2.pn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image" Target="../media/image-38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-1-2.pn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image" Target="../media/image-39-1.png"/><Relationship Id="rId2" Type="http://schemas.openxmlformats.org/officeDocument/2006/relationships/image" Target="../media/image-39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9.xml"/><Relationship Id="rId5" Type="http://schemas.openxmlformats.org/officeDocument/2006/relationships/image" Target="../media/image-1-2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-1-2.pn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image" Target="../media/image-40-1.png"/><Relationship Id="rId2" Type="http://schemas.openxmlformats.org/officeDocument/2006/relationships/image" Target="../media/image-40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0.xml"/><Relationship Id="rId5" Type="http://schemas.openxmlformats.org/officeDocument/2006/relationships/image" Target="../media/image-1-2.pn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image" Target="../media/image-4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1.xml"/><Relationship Id="rId4" Type="http://schemas.openxmlformats.org/officeDocument/2006/relationships/image" Target="../media/image-1-2.pn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image" Target="../media/image-42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2.xml"/><Relationship Id="rId4" Type="http://schemas.openxmlformats.org/officeDocument/2006/relationships/image" Target="../media/image-1-2.pn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image" Target="../media/image-43-1.png"/><Relationship Id="rId2" Type="http://schemas.openxmlformats.org/officeDocument/2006/relationships/image" Target="../media/image-43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3.xml"/><Relationship Id="rId5" Type="http://schemas.openxmlformats.org/officeDocument/2006/relationships/image" Target="../media/image-1-2.png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image" Target="../media/image-44-1.png"/><Relationship Id="rId2" Type="http://schemas.openxmlformats.org/officeDocument/2006/relationships/image" Target="../media/image-44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4.xml"/><Relationship Id="rId5" Type="http://schemas.openxmlformats.org/officeDocument/2006/relationships/image" Target="../media/image-1-2.png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image" Target="../media/image-45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5.xml"/><Relationship Id="rId4" Type="http://schemas.openxmlformats.org/officeDocument/2006/relationships/image" Target="../media/image-1-2.png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image" Target="../media/image-46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6.xml"/><Relationship Id="rId4" Type="http://schemas.openxmlformats.org/officeDocument/2006/relationships/image" Target="../media/image-1-2.png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image" Target="../media/image-47-1.png"/><Relationship Id="rId2" Type="http://schemas.openxmlformats.org/officeDocument/2006/relationships/image" Target="../media/image-47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7.xml"/><Relationship Id="rId5" Type="http://schemas.openxmlformats.org/officeDocument/2006/relationships/image" Target="../media/image-1-2.pn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image" Target="../media/image-48-1.png"/><Relationship Id="rId2" Type="http://schemas.openxmlformats.org/officeDocument/2006/relationships/image" Target="../media/image-48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8.xml"/><Relationship Id="rId5" Type="http://schemas.openxmlformats.org/officeDocument/2006/relationships/image" Target="../media/image-1-2.pn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image" Target="../media/image-49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9.xml"/><Relationship Id="rId4" Type="http://schemas.openxmlformats.org/officeDocument/2006/relationships/image" Target="../media/image-1-2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Relationship Id="rId4" Type="http://schemas.openxmlformats.org/officeDocument/2006/relationships/image" Target="../media/image-1-2.png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image" Target="../media/image-50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0.xml"/><Relationship Id="rId4" Type="http://schemas.openxmlformats.org/officeDocument/2006/relationships/image" Target="../media/image-1-2.png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image" Target="../media/image-51-1.png"/><Relationship Id="rId2" Type="http://schemas.openxmlformats.org/officeDocument/2006/relationships/image" Target="../media/image-5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1.xml"/><Relationship Id="rId5" Type="http://schemas.openxmlformats.org/officeDocument/2006/relationships/image" Target="../media/image-1-2.png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image" Target="../media/image-52-1.png"/><Relationship Id="rId2" Type="http://schemas.openxmlformats.org/officeDocument/2006/relationships/image" Target="../media/image-52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2.xml"/><Relationship Id="rId5" Type="http://schemas.openxmlformats.org/officeDocument/2006/relationships/image" Target="../media/image-1-2.png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image" Target="../media/image-53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3.xml"/><Relationship Id="rId4" Type="http://schemas.openxmlformats.org/officeDocument/2006/relationships/image" Target="../media/image-1-2.png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image" Target="../media/image-54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4.xml"/><Relationship Id="rId4" Type="http://schemas.openxmlformats.org/officeDocument/2006/relationships/image" Target="../media/image-1-2.png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image" Target="../media/image-55-1.png"/><Relationship Id="rId2" Type="http://schemas.openxmlformats.org/officeDocument/2006/relationships/image" Target="../media/image-55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5.xml"/><Relationship Id="rId5" Type="http://schemas.openxmlformats.org/officeDocument/2006/relationships/image" Target="../media/image-1-2.png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image" Target="../media/image-56-1.png"/><Relationship Id="rId2" Type="http://schemas.openxmlformats.org/officeDocument/2006/relationships/image" Target="../media/image-56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6.xml"/><Relationship Id="rId5" Type="http://schemas.openxmlformats.org/officeDocument/2006/relationships/image" Target="../media/image-1-2.png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image" Target="../media/image-57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7.xml"/><Relationship Id="rId4" Type="http://schemas.openxmlformats.org/officeDocument/2006/relationships/image" Target="../media/image-1-2.png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image" Target="../media/image-58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8.xml"/><Relationship Id="rId4" Type="http://schemas.openxmlformats.org/officeDocument/2006/relationships/image" Target="../media/image-1-2.png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image" Target="../media/image-59-1.png"/><Relationship Id="rId2" Type="http://schemas.openxmlformats.org/officeDocument/2006/relationships/image" Target="../media/image-59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9.xml"/><Relationship Id="rId5" Type="http://schemas.openxmlformats.org/officeDocument/2006/relationships/image" Target="../media/image-1-2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Relationship Id="rId4" Type="http://schemas.openxmlformats.org/officeDocument/2006/relationships/image" Target="../media/image-1-2.png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image" Target="../media/image-60-1.png"/><Relationship Id="rId2" Type="http://schemas.openxmlformats.org/officeDocument/2006/relationships/image" Target="../media/image-60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0.xml"/><Relationship Id="rId5" Type="http://schemas.openxmlformats.org/officeDocument/2006/relationships/image" Target="../media/image-1-2.png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image" Target="../media/image-6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1.xml"/><Relationship Id="rId4" Type="http://schemas.openxmlformats.org/officeDocument/2006/relationships/image" Target="../media/image-1-2.png"/></Relationships>
</file>

<file path=ppt/slides/_rels/slide62.xml.rels><?xml version='1.0' encoding='UTF-8' standalone='yes'?>
<Relationships xmlns="http://schemas.openxmlformats.org/package/2006/relationships"><Relationship Id="rId1" Type="http://schemas.openxmlformats.org/officeDocument/2006/relationships/image" Target="../media/image-62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2.xml"/><Relationship Id="rId4" Type="http://schemas.openxmlformats.org/officeDocument/2006/relationships/image" Target="../media/image-1-2.png"/></Relationships>
</file>

<file path=ppt/slides/_rels/slide63.xml.rels><?xml version='1.0' encoding='UTF-8' standalone='yes'?>
<Relationships xmlns="http://schemas.openxmlformats.org/package/2006/relationships"><Relationship Id="rId1" Type="http://schemas.openxmlformats.org/officeDocument/2006/relationships/image" Target="../media/image-63-1.png"/><Relationship Id="rId2" Type="http://schemas.openxmlformats.org/officeDocument/2006/relationships/image" Target="../media/image-63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3.xml"/><Relationship Id="rId5" Type="http://schemas.openxmlformats.org/officeDocument/2006/relationships/image" Target="../media/image-1-2.png"/></Relationships>
</file>

<file path=ppt/slides/_rels/slide64.xml.rels><?xml version='1.0' encoding='UTF-8' standalone='yes'?>
<Relationships xmlns="http://schemas.openxmlformats.org/package/2006/relationships"><Relationship Id="rId1" Type="http://schemas.openxmlformats.org/officeDocument/2006/relationships/image" Target="../media/image-64-1.png"/><Relationship Id="rId2" Type="http://schemas.openxmlformats.org/officeDocument/2006/relationships/image" Target="../media/image-64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4.xml"/><Relationship Id="rId5" Type="http://schemas.openxmlformats.org/officeDocument/2006/relationships/image" Target="../media/image-1-2.png"/></Relationships>
</file>

<file path=ppt/slides/_rels/slide65.xml.rels><?xml version='1.0' encoding='UTF-8' standalone='yes'?>
<Relationships xmlns="http://schemas.openxmlformats.org/package/2006/relationships"><Relationship Id="rId1" Type="http://schemas.openxmlformats.org/officeDocument/2006/relationships/image" Target="../media/image-65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5.xml"/><Relationship Id="rId4" Type="http://schemas.openxmlformats.org/officeDocument/2006/relationships/image" Target="../media/image-1-2.png"/></Relationships>
</file>

<file path=ppt/slides/_rels/slide66.xml.rels><?xml version='1.0' encoding='UTF-8' standalone='yes'?>
<Relationships xmlns="http://schemas.openxmlformats.org/package/2006/relationships"><Relationship Id="rId1" Type="http://schemas.openxmlformats.org/officeDocument/2006/relationships/image" Target="../media/image-66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6.xml"/><Relationship Id="rId4" Type="http://schemas.openxmlformats.org/officeDocument/2006/relationships/image" Target="../media/image-1-2.png"/></Relationships>
</file>

<file path=ppt/slides/_rels/slide67.xml.rels><?xml version='1.0' encoding='UTF-8' standalone='yes'?>
<Relationships xmlns="http://schemas.openxmlformats.org/package/2006/relationships"><Relationship Id="rId1" Type="http://schemas.openxmlformats.org/officeDocument/2006/relationships/image" Target="../media/image-67-1.png"/><Relationship Id="rId2" Type="http://schemas.openxmlformats.org/officeDocument/2006/relationships/image" Target="../media/image-67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7.xml"/><Relationship Id="rId5" Type="http://schemas.openxmlformats.org/officeDocument/2006/relationships/image" Target="../media/image-1-2.png"/></Relationships>
</file>

<file path=ppt/slides/_rels/slide68.xml.rels><?xml version='1.0' encoding='UTF-8' standalone='yes'?>
<Relationships xmlns="http://schemas.openxmlformats.org/package/2006/relationships"><Relationship Id="rId1" Type="http://schemas.openxmlformats.org/officeDocument/2006/relationships/image" Target="../media/image-68-1.png"/><Relationship Id="rId2" Type="http://schemas.openxmlformats.org/officeDocument/2006/relationships/image" Target="../media/image-68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8.xml"/><Relationship Id="rId5" Type="http://schemas.openxmlformats.org/officeDocument/2006/relationships/image" Target="../media/image-1-2.png"/></Relationships>
</file>

<file path=ppt/slides/_rels/slide69.xml.rels><?xml version='1.0' encoding='UTF-8' standalone='yes'?>
<Relationships xmlns="http://schemas.openxmlformats.org/package/2006/relationships"><Relationship Id="rId1" Type="http://schemas.openxmlformats.org/officeDocument/2006/relationships/image" Target="../media/image-69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9.xml"/><Relationship Id="rId4" Type="http://schemas.openxmlformats.org/officeDocument/2006/relationships/image" Target="../media/image-1-2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-1-2.png"/></Relationships>
</file>

<file path=ppt/slides/_rels/slide70.xml.rels><?xml version='1.0' encoding='UTF-8' standalone='yes'?>
<Relationships xmlns="http://schemas.openxmlformats.org/package/2006/relationships"><Relationship Id="rId1" Type="http://schemas.openxmlformats.org/officeDocument/2006/relationships/image" Target="../media/image-70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0.xml"/><Relationship Id="rId4" Type="http://schemas.openxmlformats.org/officeDocument/2006/relationships/image" Target="../media/image-1-2.png"/></Relationships>
</file>

<file path=ppt/slides/_rels/slide71.xml.rels><?xml version='1.0' encoding='UTF-8' standalone='yes'?>
<Relationships xmlns="http://schemas.openxmlformats.org/package/2006/relationships"><Relationship Id="rId1" Type="http://schemas.openxmlformats.org/officeDocument/2006/relationships/image" Target="../media/image-71-1.png"/><Relationship Id="rId2" Type="http://schemas.openxmlformats.org/officeDocument/2006/relationships/image" Target="../media/image-7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1.xml"/><Relationship Id="rId5" Type="http://schemas.openxmlformats.org/officeDocument/2006/relationships/image" Target="../media/image-1-2.png"/></Relationships>
</file>

<file path=ppt/slides/_rels/slide72.xml.rels><?xml version='1.0' encoding='UTF-8' standalone='yes'?>
<Relationships xmlns="http://schemas.openxmlformats.org/package/2006/relationships"><Relationship Id="rId1" Type="http://schemas.openxmlformats.org/officeDocument/2006/relationships/image" Target="../media/image-72-1.png"/><Relationship Id="rId2" Type="http://schemas.openxmlformats.org/officeDocument/2006/relationships/image" Target="../media/image-72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2.xml"/><Relationship Id="rId5" Type="http://schemas.openxmlformats.org/officeDocument/2006/relationships/image" Target="../media/image-1-2.png"/></Relationships>
</file>

<file path=ppt/slides/_rels/slide73.xml.rels><?xml version='1.0' encoding='UTF-8' standalone='yes'?>
<Relationships xmlns="http://schemas.openxmlformats.org/package/2006/relationships"><Relationship Id="rId1" Type="http://schemas.openxmlformats.org/officeDocument/2006/relationships/image" Target="../media/image-73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3.xml"/><Relationship Id="rId4" Type="http://schemas.openxmlformats.org/officeDocument/2006/relationships/image" Target="../media/image-1-2.png"/></Relationships>
</file>

<file path=ppt/slides/_rels/slide74.xml.rels><?xml version='1.0' encoding='UTF-8' standalone='yes'?>
<Relationships xmlns="http://schemas.openxmlformats.org/package/2006/relationships"><Relationship Id="rId1" Type="http://schemas.openxmlformats.org/officeDocument/2006/relationships/image" Target="../media/image-74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4.xml"/><Relationship Id="rId4" Type="http://schemas.openxmlformats.org/officeDocument/2006/relationships/image" Target="../media/image-1-2.png"/></Relationships>
</file>

<file path=ppt/slides/_rels/slide75.xml.rels><?xml version='1.0' encoding='UTF-8' standalone='yes'?>
<Relationships xmlns="http://schemas.openxmlformats.org/package/2006/relationships"><Relationship Id="rId1" Type="http://schemas.openxmlformats.org/officeDocument/2006/relationships/image" Target="../media/image-75-1.png"/><Relationship Id="rId2" Type="http://schemas.openxmlformats.org/officeDocument/2006/relationships/image" Target="../media/image-75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5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-1-2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Relationship Id="rId4" Type="http://schemas.openxmlformats.org/officeDocument/2006/relationships/image" Target="../media/image-1-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B1F3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bright_clean_studio_office_worktable_scene_phot.png">    </p:cNvPr>
          <p:cNvPicPr>
            <a:picLocks noChangeAspect="1"/>
          </p:cNvPicPr>
          <p:nvPr/>
        </p:nvPicPr>
        <p:blipFill>
          <a:blip r:embed="rId1"/>
          <a:srcRect l="24561" r="24561" t="0" b="0"/>
          <a:stretch/>
        </p:blipFill>
        <p:spPr>
          <a:xfrm>
            <a:off x="5989320" y="0"/>
            <a:ext cx="6199632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446520" cy="685800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5" name="Text 1"/>
          <p:cNvSpPr/>
          <p:nvPr/>
        </p:nvSpPr>
        <p:spPr>
          <a:xfrm>
            <a:off x="548640" y="1417320"/>
            <a:ext cx="49377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</a:rPr>
              <a:t>INTRODUCTION TO ENGINEERING DESIGN</a:t>
            </a:r>
            <a:endParaRPr lang="en-US" sz="1300" dirty="0"/>
          </a:p>
        </p:txBody>
      </p:sp>
      <p:sp>
        <p:nvSpPr>
          <p:cNvPr id="6" name="Text 2"/>
          <p:cNvSpPr/>
          <p:nvPr/>
        </p:nvSpPr>
        <p:spPr>
          <a:xfrm>
            <a:off x="548640" y="1874520"/>
            <a:ext cx="23774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FFFFFF"/>
                </a:solidFill>
              </a:rPr>
              <a:t>Unit 5</a:t>
            </a:r>
            <a:endParaRPr lang="en-US" sz="2500" dirty="0"/>
          </a:p>
        </p:txBody>
      </p:sp>
      <p:sp>
        <p:nvSpPr>
          <p:cNvPr id="7" name="Text 3"/>
          <p:cNvSpPr/>
          <p:nvPr/>
        </p:nvSpPr>
        <p:spPr>
          <a:xfrm>
            <a:off x="548640" y="2331720"/>
            <a:ext cx="5166360" cy="11430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900" b="1" dirty="0">
                <a:solidFill>
                  <a:srgbClr val="FFFFFF"/>
                </a:solidFill>
              </a:rPr>
              <a:t>Human-Centered Aerospace Design</a:t>
            </a:r>
            <a:endParaRPr lang="en-US" sz="3900" dirty="0"/>
          </a:p>
        </p:txBody>
      </p:sp>
      <p:sp>
        <p:nvSpPr>
          <p:cNvPr id="8" name="Shape 4"/>
          <p:cNvSpPr/>
          <p:nvPr/>
        </p:nvSpPr>
        <p:spPr>
          <a:xfrm>
            <a:off x="566928" y="3584448"/>
            <a:ext cx="1188720" cy="82296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566928" y="3895344"/>
            <a:ext cx="4937760" cy="9601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50" dirty="0">
                <a:solidFill>
                  <a:srgbClr val="DCE8F6"/>
                </a:solidFill>
              </a:rPr>
              <a:t>Use user research, ethics, sustainability, project planning, testing, and presentation skills to complete a meaningful aerospace design challenge.</a:t>
            </a:r>
            <a:endParaRPr lang="en-US" sz="1750" dirty="0"/>
          </a:p>
        </p:txBody>
      </p:sp>
      <p:sp>
        <p:nvSpPr>
          <p:cNvPr id="10" name="Shape 6"/>
          <p:cNvSpPr/>
          <p:nvPr/>
        </p:nvSpPr>
        <p:spPr>
          <a:xfrm>
            <a:off x="566928" y="5285232"/>
            <a:ext cx="2560320" cy="749808"/>
          </a:xfrm>
          <a:prstGeom prst="roundRect">
            <a:avLst>
              <a:gd name="adj" fmla="val 9756"/>
            </a:avLst>
          </a:prstGeom>
          <a:solidFill>
            <a:srgbClr val="0F2B50"/>
          </a:solidFill>
          <a:ln w="12700">
            <a:solidFill>
              <a:srgbClr val="284B73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731520" y="5431536"/>
            <a:ext cx="22311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Student goal</a:t>
            </a:r>
            <a:endParaRPr lang="en-US" sz="1200" dirty="0"/>
          </a:p>
        </p:txBody>
      </p:sp>
      <p:sp>
        <p:nvSpPr>
          <p:cNvPr id="12" name="Text 8"/>
          <p:cNvSpPr/>
          <p:nvPr/>
        </p:nvSpPr>
        <p:spPr>
          <a:xfrm>
            <a:off x="731520" y="5760720"/>
            <a:ext cx="2231136" cy="1828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Design with people, evidence, and impact in mind.</a:t>
            </a:r>
            <a:endParaRPr lang="en-US" sz="1150" dirty="0"/>
          </a:p>
        </p:txBody>
      </p:sp>
      <p:sp>
        <p:nvSpPr>
          <p:cNvPr id="13" name="Shape 9"/>
          <p:cNvSpPr/>
          <p:nvPr/>
        </p:nvSpPr>
        <p:spPr>
          <a:xfrm>
            <a:off x="3310128" y="5285232"/>
            <a:ext cx="2331720" cy="749808"/>
          </a:xfrm>
          <a:prstGeom prst="roundRect">
            <a:avLst>
              <a:gd name="adj" fmla="val 9756"/>
            </a:avLst>
          </a:prstGeom>
          <a:solidFill>
            <a:srgbClr val="0F2B50"/>
          </a:solidFill>
          <a:ln w="12700">
            <a:solidFill>
              <a:srgbClr val="284B73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3474720" y="5431536"/>
            <a:ext cx="20025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Capstone focus</a:t>
            </a:r>
            <a:endParaRPr lang="en-US" sz="1200" dirty="0"/>
          </a:p>
        </p:txBody>
      </p:sp>
      <p:sp>
        <p:nvSpPr>
          <p:cNvPr id="15" name="Text 11"/>
          <p:cNvSpPr/>
          <p:nvPr/>
        </p:nvSpPr>
        <p:spPr>
          <a:xfrm>
            <a:off x="3474720" y="5760720"/>
            <a:ext cx="2002536" cy="1828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From need finding to portfolio reflection.</a:t>
            </a:r>
            <a:endParaRPr lang="en-US" sz="1150" dirty="0"/>
          </a:p>
        </p:txBody>
      </p:sp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5.2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Apply It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your work should show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this lesson to produce: Stakeholder map for a client problem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395728"/>
            <a:ext cx="5303520" cy="3310128"/>
          </a:xfrm>
          <a:prstGeom prst="roundRect">
            <a:avLst>
              <a:gd name="adj" fmla="val 2210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0392" y="2542032"/>
            <a:ext cx="49743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Evidence checklist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4400" y="279806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1161288" y="277977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Create a stakeholder map.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914400" y="369722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1161288" y="367893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Label users, stakeholders, and client.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914400" y="459638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1161288" y="457809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List at least two conflicting needs.</a:t>
            </a:r>
            <a:endParaRPr lang="en-US" sz="1650" dirty="0"/>
          </a:p>
        </p:txBody>
      </p:sp>
      <p:sp>
        <p:nvSpPr>
          <p:cNvPr id="17" name="Shape 14"/>
          <p:cNvSpPr/>
          <p:nvPr/>
        </p:nvSpPr>
        <p:spPr>
          <a:xfrm>
            <a:off x="6355080" y="2395728"/>
            <a:ext cx="4983480" cy="1170432"/>
          </a:xfrm>
          <a:prstGeom prst="roundRect">
            <a:avLst>
              <a:gd name="adj" fmla="val 6250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6519672" y="2542032"/>
            <a:ext cx="465429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Quality check</a:t>
            </a:r>
            <a:endParaRPr lang="en-US" sz="1500" dirty="0"/>
          </a:p>
        </p:txBody>
      </p:sp>
      <p:sp>
        <p:nvSpPr>
          <p:cNvPr id="19" name="Text 16"/>
          <p:cNvSpPr/>
          <p:nvPr/>
        </p:nvSpPr>
        <p:spPr>
          <a:xfrm>
            <a:off x="6519672" y="2871216"/>
            <a:ext cx="4654296" cy="60350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Can another person understand what you decided, why it matters, and what evidence supports it?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6355080" y="3794760"/>
            <a:ext cx="4983480" cy="1911096"/>
          </a:xfrm>
          <a:prstGeom prst="roundRect">
            <a:avLst>
              <a:gd name="adj" fmla="val 3828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6519672" y="3941064"/>
            <a:ext cx="465429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Notebook / portfolio connection</a:t>
            </a:r>
            <a:endParaRPr lang="en-US" sz="1500" dirty="0"/>
          </a:p>
        </p:txBody>
      </p:sp>
      <p:sp>
        <p:nvSpPr>
          <p:cNvPr id="22" name="Text 19"/>
          <p:cNvSpPr/>
          <p:nvPr/>
        </p:nvSpPr>
        <p:spPr>
          <a:xfrm>
            <a:off x="6519672" y="4270248"/>
            <a:ext cx="4654296" cy="13441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Capture sketches, notes, tables, test results, photos, CAD screenshots, and reflections. Your final portfolio depends on evidence collected throughout the unit.</a:t>
            </a:r>
            <a:endParaRPr lang="en-US" sz="1420" dirty="0"/>
          </a:p>
        </p:txBody>
      </p:sp>
      <p:sp>
        <p:nvSpPr>
          <p:cNvPr id="23" name="Shape 20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5.2</a:t>
            </a:r>
            <a:endParaRPr lang="en-US" sz="750" dirty="0"/>
          </a:p>
        </p:txBody>
      </p:sp>
      <p:sp>
        <p:nvSpPr>
          <p:cNvPr id="25" name="Text 22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B1F3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bright_clean_studio_office_worktable_scene_phot.png">    </p:cNvPr>
          <p:cNvPicPr>
            <a:picLocks noChangeAspect="1"/>
          </p:cNvPicPr>
          <p:nvPr/>
        </p:nvPicPr>
        <p:blipFill>
          <a:blip r:embed="rId1"/>
          <a:srcRect l="25687" r="25687" t="0" b="0"/>
          <a:stretch/>
        </p:blipFill>
        <p:spPr>
          <a:xfrm>
            <a:off x="6263640" y="0"/>
            <a:ext cx="5925312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583680" cy="685800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5" name="Text 1"/>
          <p:cNvSpPr/>
          <p:nvPr/>
        </p:nvSpPr>
        <p:spPr>
          <a:xfrm>
            <a:off x="640080" y="1371600"/>
            <a:ext cx="21945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</a:rPr>
              <a:t>LESSON 5.3</a:t>
            </a:r>
            <a:endParaRPr lang="en-US" sz="1300" dirty="0"/>
          </a:p>
        </p:txBody>
      </p:sp>
      <p:sp>
        <p:nvSpPr>
          <p:cNvPr id="6" name="Text 2"/>
          <p:cNvSpPr/>
          <p:nvPr/>
        </p:nvSpPr>
        <p:spPr>
          <a:xfrm>
            <a:off x="640080" y="1783080"/>
            <a:ext cx="5120640" cy="1005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400" b="1" dirty="0">
                <a:solidFill>
                  <a:srgbClr val="FFFFFF"/>
                </a:solidFill>
              </a:rPr>
              <a:t>User Research &amp; Empathy Interviews</a:t>
            </a:r>
            <a:endParaRPr lang="en-US" sz="3400" dirty="0"/>
          </a:p>
        </p:txBody>
      </p:sp>
      <p:sp>
        <p:nvSpPr>
          <p:cNvPr id="7" name="Shape 3"/>
          <p:cNvSpPr/>
          <p:nvPr/>
        </p:nvSpPr>
        <p:spPr>
          <a:xfrm>
            <a:off x="658368" y="2926080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8" name="Shape 4"/>
          <p:cNvSpPr/>
          <p:nvPr/>
        </p:nvSpPr>
        <p:spPr>
          <a:xfrm>
            <a:off x="658368" y="3337560"/>
            <a:ext cx="5166360" cy="987552"/>
          </a:xfrm>
          <a:prstGeom prst="roundRect">
            <a:avLst>
              <a:gd name="adj" fmla="val 7407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822960" y="348386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Essential question</a:t>
            </a:r>
            <a:endParaRPr lang="en-US" sz="1300" dirty="0"/>
          </a:p>
        </p:txBody>
      </p:sp>
      <p:sp>
        <p:nvSpPr>
          <p:cNvPr id="10" name="Text 6"/>
          <p:cNvSpPr/>
          <p:nvPr/>
        </p:nvSpPr>
        <p:spPr>
          <a:xfrm>
            <a:off x="822960" y="3813048"/>
            <a:ext cx="4837176" cy="42062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How can you learn what users actually need before designing a solution?</a:t>
            </a:r>
            <a:endParaRPr lang="en-US" sz="1350" dirty="0"/>
          </a:p>
        </p:txBody>
      </p:sp>
      <p:sp>
        <p:nvSpPr>
          <p:cNvPr id="11" name="Shape 7"/>
          <p:cNvSpPr/>
          <p:nvPr/>
        </p:nvSpPr>
        <p:spPr>
          <a:xfrm>
            <a:off x="658368" y="4526280"/>
            <a:ext cx="5166360" cy="786384"/>
          </a:xfrm>
          <a:prstGeom prst="roundRect">
            <a:avLst>
              <a:gd name="adj" fmla="val 9302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822960" y="467258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 will create</a:t>
            </a:r>
            <a:endParaRPr lang="en-US" sz="1300" dirty="0"/>
          </a:p>
        </p:txBody>
      </p:sp>
      <p:sp>
        <p:nvSpPr>
          <p:cNvPr id="13" name="Text 9"/>
          <p:cNvSpPr/>
          <p:nvPr/>
        </p:nvSpPr>
        <p:spPr>
          <a:xfrm>
            <a:off x="822960" y="5001768"/>
            <a:ext cx="4837176" cy="21945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Interview or observation plan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640080" y="6309360"/>
            <a:ext cx="43891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C9D9EA"/>
                </a:solidFill>
              </a:rPr>
              <a:t>Unit 5 • Human-Centered Aerospace Design</a:t>
            </a:r>
            <a:endParaRPr lang="en-US" sz="900" dirty="0"/>
          </a:p>
        </p:txBody>
      </p:sp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5.3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Core Ideas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 need to understand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How can you learn what users actually need before designing a solution?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514600"/>
            <a:ext cx="5074920" cy="3246120"/>
          </a:xfrm>
          <a:prstGeom prst="roundRect">
            <a:avLst>
              <a:gd name="adj" fmla="val 2254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0392" y="2660904"/>
            <a:ext cx="47457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Big ideas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4400" y="290779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2" name="Text 9"/>
          <p:cNvSpPr/>
          <p:nvPr/>
        </p:nvSpPr>
        <p:spPr>
          <a:xfrm>
            <a:off x="1161288" y="288950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User research is evidence gathering, not opinion collecting.</a:t>
            </a:r>
            <a:endParaRPr lang="en-US" sz="1720" dirty="0"/>
          </a:p>
        </p:txBody>
      </p:sp>
      <p:sp>
        <p:nvSpPr>
          <p:cNvPr id="13" name="Text 10"/>
          <p:cNvSpPr/>
          <p:nvPr/>
        </p:nvSpPr>
        <p:spPr>
          <a:xfrm>
            <a:off x="914400" y="380695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4" name="Text 11"/>
          <p:cNvSpPr/>
          <p:nvPr/>
        </p:nvSpPr>
        <p:spPr>
          <a:xfrm>
            <a:off x="1161288" y="378866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Open-ended questions reveal context, frustrations, and priorities.</a:t>
            </a:r>
            <a:endParaRPr lang="en-US" sz="1720" dirty="0"/>
          </a:p>
        </p:txBody>
      </p:sp>
      <p:sp>
        <p:nvSpPr>
          <p:cNvPr id="15" name="Text 12"/>
          <p:cNvSpPr/>
          <p:nvPr/>
        </p:nvSpPr>
        <p:spPr>
          <a:xfrm>
            <a:off x="914400" y="470611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6" name="Text 13"/>
          <p:cNvSpPr/>
          <p:nvPr/>
        </p:nvSpPr>
        <p:spPr>
          <a:xfrm>
            <a:off x="1161288" y="468782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Observations can show problems users may not mention in an interview.</a:t>
            </a:r>
            <a:endParaRPr lang="en-US" sz="1720" dirty="0"/>
          </a:p>
        </p:txBody>
      </p:sp>
      <p:sp>
        <p:nvSpPr>
          <p:cNvPr id="17" name="Shape 14"/>
          <p:cNvSpPr/>
          <p:nvPr/>
        </p:nvSpPr>
        <p:spPr>
          <a:xfrm>
            <a:off x="6172200" y="2423160"/>
            <a:ext cx="5038344" cy="2843784"/>
          </a:xfrm>
          <a:prstGeom prst="roundRect">
            <a:avLst>
              <a:gd name="adj" fmla="val 2572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pic>
        <p:nvPicPr>
          <p:cNvPr id="18" name="Image 1" descr="/mnt/data/a_bright_clean_studio_office_worktable_scene_phot.png">    </p:cNvPr>
          <p:cNvPicPr>
            <a:picLocks noChangeAspect="1"/>
          </p:cNvPicPr>
          <p:nvPr/>
        </p:nvPicPr>
        <p:blipFill>
          <a:blip r:embed="rId2"/>
          <a:srcRect l="0" r="0" t="281" b="281"/>
          <a:stretch/>
        </p:blipFill>
        <p:spPr>
          <a:xfrm>
            <a:off x="6199632" y="2450592"/>
            <a:ext cx="4983480" cy="2788920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6199632" y="5294376"/>
            <a:ext cx="4983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50" i="1" dirty="0">
                <a:solidFill>
                  <a:srgbClr val="5D6B7A"/>
                </a:solidFill>
              </a:rPr>
              <a:t>Use visuals as evidence and inspiration, not as a final answer.</a:t>
            </a:r>
            <a:endParaRPr lang="en-US" sz="850" dirty="0"/>
          </a:p>
        </p:txBody>
      </p:sp>
      <p:sp>
        <p:nvSpPr>
          <p:cNvPr id="20" name="Shape 16"/>
          <p:cNvSpPr/>
          <p:nvPr/>
        </p:nvSpPr>
        <p:spPr>
          <a:xfrm>
            <a:off x="685800" y="5989320"/>
            <a:ext cx="10561320" cy="438912"/>
          </a:xfrm>
          <a:prstGeom prst="roundRect">
            <a:avLst>
              <a:gd name="adj" fmla="val 16667"/>
            </a:avLst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21" name="Text 17"/>
          <p:cNvSpPr/>
          <p:nvPr/>
        </p:nvSpPr>
        <p:spPr>
          <a:xfrm>
            <a:off x="850392" y="6099048"/>
            <a:ext cx="4114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400" b="1" dirty="0">
                <a:solidFill>
                  <a:srgbClr val="F4B942"/>
                </a:solidFill>
              </a:rPr>
              <a:t>“</a:t>
            </a:r>
            <a:endParaRPr lang="en-US" sz="3400" dirty="0"/>
          </a:p>
        </p:txBody>
      </p:sp>
      <p:sp>
        <p:nvSpPr>
          <p:cNvPr id="22" name="Text 18"/>
          <p:cNvSpPr/>
          <p:nvPr/>
        </p:nvSpPr>
        <p:spPr>
          <a:xfrm>
            <a:off x="1325880" y="6172200"/>
            <a:ext cx="9738360" cy="731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FFFFFF"/>
                </a:solidFill>
              </a:rPr>
              <a:t>Strong designs start with a clear understanding of people, requirements, and evidence.</a:t>
            </a:r>
            <a:endParaRPr lang="en-US" sz="1650" dirty="0"/>
          </a:p>
        </p:txBody>
      </p:sp>
      <p:sp>
        <p:nvSpPr>
          <p:cNvPr id="23" name="Shape 19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24" name="Text 20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5.3</a:t>
            </a:r>
            <a:endParaRPr lang="en-US" sz="750" dirty="0"/>
          </a:p>
        </p:txBody>
      </p:sp>
      <p:sp>
        <p:nvSpPr>
          <p:cNvPr id="25" name="Text 21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5.3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Process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How to approach the work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a repeatable process so your design decisions are clear and defensible.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377440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822960" y="2523744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22960" y="2569464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1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1280160" y="2487168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Ask open questions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1280160" y="2770632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Use prompts such as “Tell me about…” and “What makes this difficult?”</a:t>
            </a:r>
            <a:endParaRPr lang="en-US" sz="1150" dirty="0"/>
          </a:p>
        </p:txBody>
      </p:sp>
      <p:sp>
        <p:nvSpPr>
          <p:cNvPr id="14" name="Shape 11"/>
          <p:cNvSpPr/>
          <p:nvPr/>
        </p:nvSpPr>
        <p:spPr>
          <a:xfrm>
            <a:off x="685800" y="3605784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822960" y="3752088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822960" y="3797808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2</a:t>
            </a:r>
            <a:endParaRPr lang="en-US" sz="1050" dirty="0"/>
          </a:p>
        </p:txBody>
      </p:sp>
      <p:sp>
        <p:nvSpPr>
          <p:cNvPr id="17" name="Text 14"/>
          <p:cNvSpPr/>
          <p:nvPr/>
        </p:nvSpPr>
        <p:spPr>
          <a:xfrm>
            <a:off x="1280160" y="3715512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Avoid leading questions</a:t>
            </a:r>
            <a:endParaRPr lang="en-US" sz="1450" dirty="0"/>
          </a:p>
        </p:txBody>
      </p:sp>
      <p:sp>
        <p:nvSpPr>
          <p:cNvPr id="18" name="Text 15"/>
          <p:cNvSpPr/>
          <p:nvPr/>
        </p:nvSpPr>
        <p:spPr>
          <a:xfrm>
            <a:off x="1280160" y="3998976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Do not ask questions that push users toward your preferred solution.</a:t>
            </a:r>
            <a:endParaRPr lang="en-US" sz="1150" dirty="0"/>
          </a:p>
        </p:txBody>
      </p:sp>
      <p:sp>
        <p:nvSpPr>
          <p:cNvPr id="19" name="Shape 16"/>
          <p:cNvSpPr/>
          <p:nvPr/>
        </p:nvSpPr>
        <p:spPr>
          <a:xfrm>
            <a:off x="685800" y="4834128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822960" y="4980432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822960" y="5026152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3</a:t>
            </a:r>
            <a:endParaRPr lang="en-US" sz="1050" dirty="0"/>
          </a:p>
        </p:txBody>
      </p:sp>
      <p:sp>
        <p:nvSpPr>
          <p:cNvPr id="22" name="Text 19"/>
          <p:cNvSpPr/>
          <p:nvPr/>
        </p:nvSpPr>
        <p:spPr>
          <a:xfrm>
            <a:off x="1280160" y="4943856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Capture evidence</a:t>
            </a:r>
            <a:endParaRPr lang="en-US" sz="1450" dirty="0"/>
          </a:p>
        </p:txBody>
      </p:sp>
      <p:sp>
        <p:nvSpPr>
          <p:cNvPr id="23" name="Text 20"/>
          <p:cNvSpPr/>
          <p:nvPr/>
        </p:nvSpPr>
        <p:spPr>
          <a:xfrm>
            <a:off x="1280160" y="5227320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Record quotes, actions, pain points, and repeated patterns.</a:t>
            </a:r>
            <a:endParaRPr lang="en-US" sz="1150" dirty="0"/>
          </a:p>
        </p:txBody>
      </p:sp>
      <p:sp>
        <p:nvSpPr>
          <p:cNvPr id="24" name="Shape 21"/>
          <p:cNvSpPr/>
          <p:nvPr/>
        </p:nvSpPr>
        <p:spPr>
          <a:xfrm>
            <a:off x="6400800" y="2377440"/>
            <a:ext cx="5029200" cy="3520440"/>
          </a:xfrm>
          <a:prstGeom prst="roundRect">
            <a:avLst>
              <a:gd name="adj" fmla="val 2078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5" name="Text 22"/>
          <p:cNvSpPr/>
          <p:nvPr/>
        </p:nvSpPr>
        <p:spPr>
          <a:xfrm>
            <a:off x="6565392" y="2523744"/>
            <a:ext cx="470001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Engineering habit</a:t>
            </a:r>
            <a:endParaRPr lang="en-US" sz="1400" dirty="0"/>
          </a:p>
        </p:txBody>
      </p:sp>
      <p:sp>
        <p:nvSpPr>
          <p:cNvPr id="26" name="Shape 23"/>
          <p:cNvSpPr/>
          <p:nvPr/>
        </p:nvSpPr>
        <p:spPr>
          <a:xfrm>
            <a:off x="6720840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27" name="Text 24"/>
          <p:cNvSpPr/>
          <p:nvPr/>
        </p:nvSpPr>
        <p:spPr>
          <a:xfrm>
            <a:off x="6793992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Ask</a:t>
            </a:r>
            <a:endParaRPr lang="en-US" sz="1070" dirty="0"/>
          </a:p>
        </p:txBody>
      </p:sp>
      <p:sp>
        <p:nvSpPr>
          <p:cNvPr id="28" name="Shape 25"/>
          <p:cNvSpPr/>
          <p:nvPr/>
        </p:nvSpPr>
        <p:spPr>
          <a:xfrm>
            <a:off x="7430414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9" name="Shape 26"/>
          <p:cNvSpPr/>
          <p:nvPr/>
        </p:nvSpPr>
        <p:spPr>
          <a:xfrm>
            <a:off x="7640726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0" name="Text 27"/>
          <p:cNvSpPr/>
          <p:nvPr/>
        </p:nvSpPr>
        <p:spPr>
          <a:xfrm>
            <a:off x="7713878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Gather</a:t>
            </a:r>
            <a:endParaRPr lang="en-US" sz="1070" dirty="0"/>
          </a:p>
        </p:txBody>
      </p:sp>
      <p:sp>
        <p:nvSpPr>
          <p:cNvPr id="31" name="Shape 28"/>
          <p:cNvSpPr/>
          <p:nvPr/>
        </p:nvSpPr>
        <p:spPr>
          <a:xfrm>
            <a:off x="8350301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2" name="Shape 29"/>
          <p:cNvSpPr/>
          <p:nvPr/>
        </p:nvSpPr>
        <p:spPr>
          <a:xfrm>
            <a:off x="8560613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3" name="Text 30"/>
          <p:cNvSpPr/>
          <p:nvPr/>
        </p:nvSpPr>
        <p:spPr>
          <a:xfrm>
            <a:off x="8633765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Decide</a:t>
            </a:r>
            <a:endParaRPr lang="en-US" sz="1070" dirty="0"/>
          </a:p>
        </p:txBody>
      </p:sp>
      <p:sp>
        <p:nvSpPr>
          <p:cNvPr id="34" name="Shape 31"/>
          <p:cNvSpPr/>
          <p:nvPr/>
        </p:nvSpPr>
        <p:spPr>
          <a:xfrm>
            <a:off x="9270187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5" name="Shape 32"/>
          <p:cNvSpPr/>
          <p:nvPr/>
        </p:nvSpPr>
        <p:spPr>
          <a:xfrm>
            <a:off x="9480499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9553651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Test</a:t>
            </a:r>
            <a:endParaRPr lang="en-US" sz="1070" dirty="0"/>
          </a:p>
        </p:txBody>
      </p:sp>
      <p:sp>
        <p:nvSpPr>
          <p:cNvPr id="37" name="Shape 34"/>
          <p:cNvSpPr/>
          <p:nvPr/>
        </p:nvSpPr>
        <p:spPr>
          <a:xfrm>
            <a:off x="10190074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8" name="Shape 35"/>
          <p:cNvSpPr/>
          <p:nvPr/>
        </p:nvSpPr>
        <p:spPr>
          <a:xfrm>
            <a:off x="10400386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9" name="Text 36"/>
          <p:cNvSpPr/>
          <p:nvPr/>
        </p:nvSpPr>
        <p:spPr>
          <a:xfrm>
            <a:off x="10473538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Iterate</a:t>
            </a:r>
            <a:endParaRPr lang="en-US" sz="1070" dirty="0"/>
          </a:p>
        </p:txBody>
      </p:sp>
      <p:sp>
        <p:nvSpPr>
          <p:cNvPr id="40" name="Shape 37"/>
          <p:cNvSpPr/>
          <p:nvPr/>
        </p:nvSpPr>
        <p:spPr>
          <a:xfrm>
            <a:off x="7498080" y="4069080"/>
            <a:ext cx="2880360" cy="1005840"/>
          </a:xfrm>
          <a:prstGeom prst="arc">
            <a:avLst/>
          </a:prstGeom>
          <a:noFill/>
          <a:ln w="25400">
            <a:solidFill>
              <a:srgbClr val="F28C28"/>
            </a:solidFill>
            <a:prstDash val="solid"/>
            <a:headEnd type="none"/>
            <a:tailEnd type="triangle"/>
          </a:ln>
        </p:spPr>
      </p:sp>
      <p:sp>
        <p:nvSpPr>
          <p:cNvPr id="41" name="Text 38"/>
          <p:cNvSpPr/>
          <p:nvPr/>
        </p:nvSpPr>
        <p:spPr>
          <a:xfrm>
            <a:off x="6903720" y="4983480"/>
            <a:ext cx="402336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B1F3A"/>
                </a:solidFill>
              </a:rPr>
              <a:t>Evidence loops back into the next decision.</a:t>
            </a:r>
            <a:endParaRPr lang="en-US" sz="1600" dirty="0"/>
          </a:p>
        </p:txBody>
      </p:sp>
      <p:sp>
        <p:nvSpPr>
          <p:cNvPr id="42" name="Text 39"/>
          <p:cNvSpPr/>
          <p:nvPr/>
        </p:nvSpPr>
        <p:spPr>
          <a:xfrm>
            <a:off x="6858000" y="5440680"/>
            <a:ext cx="4114800" cy="3474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150" dirty="0">
                <a:solidFill>
                  <a:srgbClr val="5D6B7A"/>
                </a:solidFill>
              </a:rPr>
              <a:t>When you cannot explain why a design changed, you may be iterating randomly instead of engineering intentionally.</a:t>
            </a:r>
            <a:endParaRPr lang="en-US" sz="1150" dirty="0"/>
          </a:p>
        </p:txBody>
      </p:sp>
      <p:sp>
        <p:nvSpPr>
          <p:cNvPr id="43" name="Shape 40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44" name="Text 41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5.3</a:t>
            </a:r>
            <a:endParaRPr lang="en-US" sz="750" dirty="0"/>
          </a:p>
        </p:txBody>
      </p:sp>
      <p:sp>
        <p:nvSpPr>
          <p:cNvPr id="45" name="Text 42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46" name="Picture 4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5.3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Apply It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your work should show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this lesson to produce: Interview or observation plan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395728"/>
            <a:ext cx="5303520" cy="3310128"/>
          </a:xfrm>
          <a:prstGeom prst="roundRect">
            <a:avLst>
              <a:gd name="adj" fmla="val 2210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0392" y="2542032"/>
            <a:ext cx="49743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Evidence checklist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4400" y="279806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1161288" y="277977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Write 6–8 interview questions.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914400" y="369722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1161288" y="367893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Identify what evidence each question should reveal.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914400" y="459638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1161288" y="457809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Plan how notes will be documented.</a:t>
            </a:r>
            <a:endParaRPr lang="en-US" sz="1650" dirty="0"/>
          </a:p>
        </p:txBody>
      </p:sp>
      <p:sp>
        <p:nvSpPr>
          <p:cNvPr id="17" name="Shape 14"/>
          <p:cNvSpPr/>
          <p:nvPr/>
        </p:nvSpPr>
        <p:spPr>
          <a:xfrm>
            <a:off x="6355080" y="2395728"/>
            <a:ext cx="4983480" cy="1170432"/>
          </a:xfrm>
          <a:prstGeom prst="roundRect">
            <a:avLst>
              <a:gd name="adj" fmla="val 6250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6519672" y="2542032"/>
            <a:ext cx="465429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Quality check</a:t>
            </a:r>
            <a:endParaRPr lang="en-US" sz="1500" dirty="0"/>
          </a:p>
        </p:txBody>
      </p:sp>
      <p:sp>
        <p:nvSpPr>
          <p:cNvPr id="19" name="Text 16"/>
          <p:cNvSpPr/>
          <p:nvPr/>
        </p:nvSpPr>
        <p:spPr>
          <a:xfrm>
            <a:off x="6519672" y="2871216"/>
            <a:ext cx="4654296" cy="60350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Can another person understand what you decided, why it matters, and what evidence supports it?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6355080" y="3794760"/>
            <a:ext cx="4983480" cy="1911096"/>
          </a:xfrm>
          <a:prstGeom prst="roundRect">
            <a:avLst>
              <a:gd name="adj" fmla="val 3828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6519672" y="3941064"/>
            <a:ext cx="465429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Notebook / portfolio connection</a:t>
            </a:r>
            <a:endParaRPr lang="en-US" sz="1500" dirty="0"/>
          </a:p>
        </p:txBody>
      </p:sp>
      <p:sp>
        <p:nvSpPr>
          <p:cNvPr id="22" name="Text 19"/>
          <p:cNvSpPr/>
          <p:nvPr/>
        </p:nvSpPr>
        <p:spPr>
          <a:xfrm>
            <a:off x="6519672" y="4270248"/>
            <a:ext cx="4654296" cy="13441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Capture sketches, notes, tables, test results, photos, CAD screenshots, and reflections. Your final portfolio depends on evidence collected throughout the unit.</a:t>
            </a:r>
            <a:endParaRPr lang="en-US" sz="1420" dirty="0"/>
          </a:p>
        </p:txBody>
      </p:sp>
      <p:sp>
        <p:nvSpPr>
          <p:cNvPr id="23" name="Shape 20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5.3</a:t>
            </a:r>
            <a:endParaRPr lang="en-US" sz="750" dirty="0"/>
          </a:p>
        </p:txBody>
      </p:sp>
      <p:sp>
        <p:nvSpPr>
          <p:cNvPr id="25" name="Text 22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0B1F3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lean_high_resolution_product_visualization_tec.png">    </p:cNvPr>
          <p:cNvPicPr>
            <a:picLocks noChangeAspect="1"/>
          </p:cNvPicPr>
          <p:nvPr/>
        </p:nvPicPr>
        <p:blipFill>
          <a:blip r:embed="rId1"/>
          <a:srcRect l="25687" r="25687" t="0" b="0"/>
          <a:stretch/>
        </p:blipFill>
        <p:spPr>
          <a:xfrm>
            <a:off x="6263640" y="0"/>
            <a:ext cx="5925312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583680" cy="685800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5" name="Text 1"/>
          <p:cNvSpPr/>
          <p:nvPr/>
        </p:nvSpPr>
        <p:spPr>
          <a:xfrm>
            <a:off x="640080" y="1371600"/>
            <a:ext cx="21945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</a:rPr>
              <a:t>LESSON 5.4</a:t>
            </a:r>
            <a:endParaRPr lang="en-US" sz="1300" dirty="0"/>
          </a:p>
        </p:txBody>
      </p:sp>
      <p:sp>
        <p:nvSpPr>
          <p:cNvPr id="6" name="Text 2"/>
          <p:cNvSpPr/>
          <p:nvPr/>
        </p:nvSpPr>
        <p:spPr>
          <a:xfrm>
            <a:off x="640080" y="1783080"/>
            <a:ext cx="5120640" cy="1005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400" b="1" dirty="0">
                <a:solidFill>
                  <a:srgbClr val="FFFFFF"/>
                </a:solidFill>
              </a:rPr>
              <a:t>Problem Statements &amp; Design Briefs</a:t>
            </a:r>
            <a:endParaRPr lang="en-US" sz="3400" dirty="0"/>
          </a:p>
        </p:txBody>
      </p:sp>
      <p:sp>
        <p:nvSpPr>
          <p:cNvPr id="7" name="Shape 3"/>
          <p:cNvSpPr/>
          <p:nvPr/>
        </p:nvSpPr>
        <p:spPr>
          <a:xfrm>
            <a:off x="658368" y="2926080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8" name="Shape 4"/>
          <p:cNvSpPr/>
          <p:nvPr/>
        </p:nvSpPr>
        <p:spPr>
          <a:xfrm>
            <a:off x="658368" y="3337560"/>
            <a:ext cx="5166360" cy="987552"/>
          </a:xfrm>
          <a:prstGeom prst="roundRect">
            <a:avLst>
              <a:gd name="adj" fmla="val 7407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822960" y="348386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Essential question</a:t>
            </a:r>
            <a:endParaRPr lang="en-US" sz="1300" dirty="0"/>
          </a:p>
        </p:txBody>
      </p:sp>
      <p:sp>
        <p:nvSpPr>
          <p:cNvPr id="10" name="Text 6"/>
          <p:cNvSpPr/>
          <p:nvPr/>
        </p:nvSpPr>
        <p:spPr>
          <a:xfrm>
            <a:off x="822960" y="3813048"/>
            <a:ext cx="4837176" cy="42062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How do you turn user research into a clear engineering problem?</a:t>
            </a:r>
            <a:endParaRPr lang="en-US" sz="1350" dirty="0"/>
          </a:p>
        </p:txBody>
      </p:sp>
      <p:sp>
        <p:nvSpPr>
          <p:cNvPr id="11" name="Shape 7"/>
          <p:cNvSpPr/>
          <p:nvPr/>
        </p:nvSpPr>
        <p:spPr>
          <a:xfrm>
            <a:off x="658368" y="4526280"/>
            <a:ext cx="5166360" cy="786384"/>
          </a:xfrm>
          <a:prstGeom prst="roundRect">
            <a:avLst>
              <a:gd name="adj" fmla="val 9302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822960" y="467258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 will create</a:t>
            </a:r>
            <a:endParaRPr lang="en-US" sz="1300" dirty="0"/>
          </a:p>
        </p:txBody>
      </p:sp>
      <p:sp>
        <p:nvSpPr>
          <p:cNvPr id="13" name="Text 9"/>
          <p:cNvSpPr/>
          <p:nvPr/>
        </p:nvSpPr>
        <p:spPr>
          <a:xfrm>
            <a:off x="822960" y="5001768"/>
            <a:ext cx="4837176" cy="21945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Draft design brief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640080" y="6309360"/>
            <a:ext cx="43891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C9D9EA"/>
                </a:solidFill>
              </a:rPr>
              <a:t>Unit 5 • Human-Centered Aerospace Design</a:t>
            </a:r>
            <a:endParaRPr lang="en-US" sz="900" dirty="0"/>
          </a:p>
        </p:txBody>
      </p:sp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5.4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Core Ideas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 need to understand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How do you turn user research into a clear engineering problem?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514600"/>
            <a:ext cx="5074920" cy="3246120"/>
          </a:xfrm>
          <a:prstGeom prst="roundRect">
            <a:avLst>
              <a:gd name="adj" fmla="val 2254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0392" y="2660904"/>
            <a:ext cx="47457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Big ideas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4400" y="290779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2" name="Text 9"/>
          <p:cNvSpPr/>
          <p:nvPr/>
        </p:nvSpPr>
        <p:spPr>
          <a:xfrm>
            <a:off x="1161288" y="288950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 strong problem statement names the user, need, and context.</a:t>
            </a:r>
            <a:endParaRPr lang="en-US" sz="1720" dirty="0"/>
          </a:p>
        </p:txBody>
      </p:sp>
      <p:sp>
        <p:nvSpPr>
          <p:cNvPr id="13" name="Text 10"/>
          <p:cNvSpPr/>
          <p:nvPr/>
        </p:nvSpPr>
        <p:spPr>
          <a:xfrm>
            <a:off x="914400" y="380695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4" name="Text 11"/>
          <p:cNvSpPr/>
          <p:nvPr/>
        </p:nvSpPr>
        <p:spPr>
          <a:xfrm>
            <a:off x="1161288" y="378866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 design brief explains what the solution must accomplish without naming the final design too early.</a:t>
            </a:r>
            <a:endParaRPr lang="en-US" sz="1720" dirty="0"/>
          </a:p>
        </p:txBody>
      </p:sp>
      <p:sp>
        <p:nvSpPr>
          <p:cNvPr id="15" name="Text 12"/>
          <p:cNvSpPr/>
          <p:nvPr/>
        </p:nvSpPr>
        <p:spPr>
          <a:xfrm>
            <a:off x="914400" y="470611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6" name="Text 13"/>
          <p:cNvSpPr/>
          <p:nvPr/>
        </p:nvSpPr>
        <p:spPr>
          <a:xfrm>
            <a:off x="1161288" y="468782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Clear problem framing prevents teams from solving the wrong problem.</a:t>
            </a:r>
            <a:endParaRPr lang="en-US" sz="1720" dirty="0"/>
          </a:p>
        </p:txBody>
      </p:sp>
      <p:sp>
        <p:nvSpPr>
          <p:cNvPr id="17" name="Shape 14"/>
          <p:cNvSpPr/>
          <p:nvPr/>
        </p:nvSpPr>
        <p:spPr>
          <a:xfrm>
            <a:off x="6172200" y="2423160"/>
            <a:ext cx="5038344" cy="2843784"/>
          </a:xfrm>
          <a:prstGeom prst="roundRect">
            <a:avLst>
              <a:gd name="adj" fmla="val 2572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pic>
        <p:nvPicPr>
          <p:cNvPr id="18" name="Image 1" descr="/mnt/data/a_clean_high_resolution_product_visualization_tec.png">    </p:cNvPr>
          <p:cNvPicPr>
            <a:picLocks noChangeAspect="1"/>
          </p:cNvPicPr>
          <p:nvPr/>
        </p:nvPicPr>
        <p:blipFill>
          <a:blip r:embed="rId2"/>
          <a:srcRect l="0" r="0" t="281" b="281"/>
          <a:stretch/>
        </p:blipFill>
        <p:spPr>
          <a:xfrm>
            <a:off x="6199632" y="2450592"/>
            <a:ext cx="4983480" cy="2788920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6199632" y="5294376"/>
            <a:ext cx="4983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50" i="1" dirty="0">
                <a:solidFill>
                  <a:srgbClr val="5D6B7A"/>
                </a:solidFill>
              </a:rPr>
              <a:t>Use visuals as evidence and inspiration, not as a final answer.</a:t>
            </a:r>
            <a:endParaRPr lang="en-US" sz="850" dirty="0"/>
          </a:p>
        </p:txBody>
      </p:sp>
      <p:sp>
        <p:nvSpPr>
          <p:cNvPr id="20" name="Shape 16"/>
          <p:cNvSpPr/>
          <p:nvPr/>
        </p:nvSpPr>
        <p:spPr>
          <a:xfrm>
            <a:off x="685800" y="5989320"/>
            <a:ext cx="10561320" cy="438912"/>
          </a:xfrm>
          <a:prstGeom prst="roundRect">
            <a:avLst>
              <a:gd name="adj" fmla="val 16667"/>
            </a:avLst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21" name="Text 17"/>
          <p:cNvSpPr/>
          <p:nvPr/>
        </p:nvSpPr>
        <p:spPr>
          <a:xfrm>
            <a:off x="850392" y="6099048"/>
            <a:ext cx="4114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400" b="1" dirty="0">
                <a:solidFill>
                  <a:srgbClr val="F4B942"/>
                </a:solidFill>
              </a:rPr>
              <a:t>“</a:t>
            </a:r>
            <a:endParaRPr lang="en-US" sz="3400" dirty="0"/>
          </a:p>
        </p:txBody>
      </p:sp>
      <p:sp>
        <p:nvSpPr>
          <p:cNvPr id="22" name="Text 18"/>
          <p:cNvSpPr/>
          <p:nvPr/>
        </p:nvSpPr>
        <p:spPr>
          <a:xfrm>
            <a:off x="1325880" y="6172200"/>
            <a:ext cx="9738360" cy="731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FFFFFF"/>
                </a:solidFill>
              </a:rPr>
              <a:t>Strong designs start with a clear understanding of people, requirements, and evidence.</a:t>
            </a:r>
            <a:endParaRPr lang="en-US" sz="1650" dirty="0"/>
          </a:p>
        </p:txBody>
      </p:sp>
      <p:sp>
        <p:nvSpPr>
          <p:cNvPr id="23" name="Shape 19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24" name="Text 20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5.4</a:t>
            </a:r>
            <a:endParaRPr lang="en-US" sz="750" dirty="0"/>
          </a:p>
        </p:txBody>
      </p:sp>
      <p:sp>
        <p:nvSpPr>
          <p:cNvPr id="25" name="Text 21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5.4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Process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How to approach the work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a repeatable process so your design decisions are clear and defensible.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377440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822960" y="2523744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22960" y="2569464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1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1280160" y="2487168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Use a problem frame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1280160" y="2770632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User + need + context + reason the problem matters.</a:t>
            </a:r>
            <a:endParaRPr lang="en-US" sz="1150" dirty="0"/>
          </a:p>
        </p:txBody>
      </p:sp>
      <p:sp>
        <p:nvSpPr>
          <p:cNvPr id="14" name="Shape 11"/>
          <p:cNvSpPr/>
          <p:nvPr/>
        </p:nvSpPr>
        <p:spPr>
          <a:xfrm>
            <a:off x="685800" y="3605784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822960" y="3752088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822960" y="3797808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2</a:t>
            </a:r>
            <a:endParaRPr lang="en-US" sz="1050" dirty="0"/>
          </a:p>
        </p:txBody>
      </p:sp>
      <p:sp>
        <p:nvSpPr>
          <p:cNvPr id="17" name="Text 14"/>
          <p:cNvSpPr/>
          <p:nvPr/>
        </p:nvSpPr>
        <p:spPr>
          <a:xfrm>
            <a:off x="1280160" y="3715512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Avoid solution language</a:t>
            </a:r>
            <a:endParaRPr lang="en-US" sz="1450" dirty="0"/>
          </a:p>
        </p:txBody>
      </p:sp>
      <p:sp>
        <p:nvSpPr>
          <p:cNvPr id="18" name="Text 15"/>
          <p:cNvSpPr/>
          <p:nvPr/>
        </p:nvSpPr>
        <p:spPr>
          <a:xfrm>
            <a:off x="1280160" y="3998976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Do not write “build a bracket” if the real need is alignment, safety, or repeatability.</a:t>
            </a:r>
            <a:endParaRPr lang="en-US" sz="1150" dirty="0"/>
          </a:p>
        </p:txBody>
      </p:sp>
      <p:sp>
        <p:nvSpPr>
          <p:cNvPr id="19" name="Shape 16"/>
          <p:cNvSpPr/>
          <p:nvPr/>
        </p:nvSpPr>
        <p:spPr>
          <a:xfrm>
            <a:off x="685800" y="4834128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822960" y="4980432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822960" y="5026152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3</a:t>
            </a:r>
            <a:endParaRPr lang="en-US" sz="1050" dirty="0"/>
          </a:p>
        </p:txBody>
      </p:sp>
      <p:sp>
        <p:nvSpPr>
          <p:cNvPr id="22" name="Text 19"/>
          <p:cNvSpPr/>
          <p:nvPr/>
        </p:nvSpPr>
        <p:spPr>
          <a:xfrm>
            <a:off x="1280160" y="4943856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Check the scope</a:t>
            </a:r>
            <a:endParaRPr lang="en-US" sz="1450" dirty="0"/>
          </a:p>
        </p:txBody>
      </p:sp>
      <p:sp>
        <p:nvSpPr>
          <p:cNvPr id="23" name="Text 20"/>
          <p:cNvSpPr/>
          <p:nvPr/>
        </p:nvSpPr>
        <p:spPr>
          <a:xfrm>
            <a:off x="1280160" y="5227320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The problem must be large enough to matter and small enough to solve.</a:t>
            </a:r>
            <a:endParaRPr lang="en-US" sz="1150" dirty="0"/>
          </a:p>
        </p:txBody>
      </p:sp>
      <p:sp>
        <p:nvSpPr>
          <p:cNvPr id="24" name="Shape 21"/>
          <p:cNvSpPr/>
          <p:nvPr/>
        </p:nvSpPr>
        <p:spPr>
          <a:xfrm>
            <a:off x="6400800" y="2377440"/>
            <a:ext cx="5029200" cy="3520440"/>
          </a:xfrm>
          <a:prstGeom prst="roundRect">
            <a:avLst>
              <a:gd name="adj" fmla="val 2078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5" name="Text 22"/>
          <p:cNvSpPr/>
          <p:nvPr/>
        </p:nvSpPr>
        <p:spPr>
          <a:xfrm>
            <a:off x="6565392" y="2523744"/>
            <a:ext cx="470001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Engineering habit</a:t>
            </a:r>
            <a:endParaRPr lang="en-US" sz="1400" dirty="0"/>
          </a:p>
        </p:txBody>
      </p:sp>
      <p:sp>
        <p:nvSpPr>
          <p:cNvPr id="26" name="Shape 23"/>
          <p:cNvSpPr/>
          <p:nvPr/>
        </p:nvSpPr>
        <p:spPr>
          <a:xfrm>
            <a:off x="6720840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27" name="Text 24"/>
          <p:cNvSpPr/>
          <p:nvPr/>
        </p:nvSpPr>
        <p:spPr>
          <a:xfrm>
            <a:off x="6793992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Ask</a:t>
            </a:r>
            <a:endParaRPr lang="en-US" sz="1070" dirty="0"/>
          </a:p>
        </p:txBody>
      </p:sp>
      <p:sp>
        <p:nvSpPr>
          <p:cNvPr id="28" name="Shape 25"/>
          <p:cNvSpPr/>
          <p:nvPr/>
        </p:nvSpPr>
        <p:spPr>
          <a:xfrm>
            <a:off x="7430414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9" name="Shape 26"/>
          <p:cNvSpPr/>
          <p:nvPr/>
        </p:nvSpPr>
        <p:spPr>
          <a:xfrm>
            <a:off x="7640726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0" name="Text 27"/>
          <p:cNvSpPr/>
          <p:nvPr/>
        </p:nvSpPr>
        <p:spPr>
          <a:xfrm>
            <a:off x="7713878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Gather</a:t>
            </a:r>
            <a:endParaRPr lang="en-US" sz="1070" dirty="0"/>
          </a:p>
        </p:txBody>
      </p:sp>
      <p:sp>
        <p:nvSpPr>
          <p:cNvPr id="31" name="Shape 28"/>
          <p:cNvSpPr/>
          <p:nvPr/>
        </p:nvSpPr>
        <p:spPr>
          <a:xfrm>
            <a:off x="8350301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2" name="Shape 29"/>
          <p:cNvSpPr/>
          <p:nvPr/>
        </p:nvSpPr>
        <p:spPr>
          <a:xfrm>
            <a:off x="8560613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3" name="Text 30"/>
          <p:cNvSpPr/>
          <p:nvPr/>
        </p:nvSpPr>
        <p:spPr>
          <a:xfrm>
            <a:off x="8633765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Decide</a:t>
            </a:r>
            <a:endParaRPr lang="en-US" sz="1070" dirty="0"/>
          </a:p>
        </p:txBody>
      </p:sp>
      <p:sp>
        <p:nvSpPr>
          <p:cNvPr id="34" name="Shape 31"/>
          <p:cNvSpPr/>
          <p:nvPr/>
        </p:nvSpPr>
        <p:spPr>
          <a:xfrm>
            <a:off x="9270187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5" name="Shape 32"/>
          <p:cNvSpPr/>
          <p:nvPr/>
        </p:nvSpPr>
        <p:spPr>
          <a:xfrm>
            <a:off x="9480499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9553651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Test</a:t>
            </a:r>
            <a:endParaRPr lang="en-US" sz="1070" dirty="0"/>
          </a:p>
        </p:txBody>
      </p:sp>
      <p:sp>
        <p:nvSpPr>
          <p:cNvPr id="37" name="Shape 34"/>
          <p:cNvSpPr/>
          <p:nvPr/>
        </p:nvSpPr>
        <p:spPr>
          <a:xfrm>
            <a:off x="10190074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8" name="Shape 35"/>
          <p:cNvSpPr/>
          <p:nvPr/>
        </p:nvSpPr>
        <p:spPr>
          <a:xfrm>
            <a:off x="10400386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9" name="Text 36"/>
          <p:cNvSpPr/>
          <p:nvPr/>
        </p:nvSpPr>
        <p:spPr>
          <a:xfrm>
            <a:off x="10473538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Iterate</a:t>
            </a:r>
            <a:endParaRPr lang="en-US" sz="1070" dirty="0"/>
          </a:p>
        </p:txBody>
      </p:sp>
      <p:sp>
        <p:nvSpPr>
          <p:cNvPr id="40" name="Shape 37"/>
          <p:cNvSpPr/>
          <p:nvPr/>
        </p:nvSpPr>
        <p:spPr>
          <a:xfrm>
            <a:off x="7498080" y="4069080"/>
            <a:ext cx="2880360" cy="1005840"/>
          </a:xfrm>
          <a:prstGeom prst="arc">
            <a:avLst/>
          </a:prstGeom>
          <a:noFill/>
          <a:ln w="25400">
            <a:solidFill>
              <a:srgbClr val="F28C28"/>
            </a:solidFill>
            <a:prstDash val="solid"/>
            <a:headEnd type="none"/>
            <a:tailEnd type="triangle"/>
          </a:ln>
        </p:spPr>
      </p:sp>
      <p:sp>
        <p:nvSpPr>
          <p:cNvPr id="41" name="Text 38"/>
          <p:cNvSpPr/>
          <p:nvPr/>
        </p:nvSpPr>
        <p:spPr>
          <a:xfrm>
            <a:off x="6903720" y="4983480"/>
            <a:ext cx="402336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B1F3A"/>
                </a:solidFill>
              </a:rPr>
              <a:t>Evidence loops back into the next decision.</a:t>
            </a:r>
            <a:endParaRPr lang="en-US" sz="1600" dirty="0"/>
          </a:p>
        </p:txBody>
      </p:sp>
      <p:sp>
        <p:nvSpPr>
          <p:cNvPr id="42" name="Text 39"/>
          <p:cNvSpPr/>
          <p:nvPr/>
        </p:nvSpPr>
        <p:spPr>
          <a:xfrm>
            <a:off x="6858000" y="5440680"/>
            <a:ext cx="4114800" cy="3474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150" dirty="0">
                <a:solidFill>
                  <a:srgbClr val="5D6B7A"/>
                </a:solidFill>
              </a:rPr>
              <a:t>When you cannot explain why a design changed, you may be iterating randomly instead of engineering intentionally.</a:t>
            </a:r>
            <a:endParaRPr lang="en-US" sz="1150" dirty="0"/>
          </a:p>
        </p:txBody>
      </p:sp>
      <p:sp>
        <p:nvSpPr>
          <p:cNvPr id="43" name="Shape 40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44" name="Text 41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5.4</a:t>
            </a:r>
            <a:endParaRPr lang="en-US" sz="750" dirty="0"/>
          </a:p>
        </p:txBody>
      </p:sp>
      <p:sp>
        <p:nvSpPr>
          <p:cNvPr id="45" name="Text 42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46" name="Picture 4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5.4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Apply It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your work should show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this lesson to produce: Draft design brief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395728"/>
            <a:ext cx="5303520" cy="3310128"/>
          </a:xfrm>
          <a:prstGeom prst="roundRect">
            <a:avLst>
              <a:gd name="adj" fmla="val 2210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0392" y="2542032"/>
            <a:ext cx="49743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Evidence checklist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4400" y="279806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1161288" y="277977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Write a first draft problem statement.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914400" y="369722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1161288" y="367893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List the client or stakeholder need.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914400" y="459638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1161288" y="457809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Identify what success would look like.</a:t>
            </a:r>
            <a:endParaRPr lang="en-US" sz="1650" dirty="0"/>
          </a:p>
        </p:txBody>
      </p:sp>
      <p:sp>
        <p:nvSpPr>
          <p:cNvPr id="17" name="Shape 14"/>
          <p:cNvSpPr/>
          <p:nvPr/>
        </p:nvSpPr>
        <p:spPr>
          <a:xfrm>
            <a:off x="6355080" y="2395728"/>
            <a:ext cx="4983480" cy="1170432"/>
          </a:xfrm>
          <a:prstGeom prst="roundRect">
            <a:avLst>
              <a:gd name="adj" fmla="val 6250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6519672" y="2542032"/>
            <a:ext cx="465429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Quality check</a:t>
            </a:r>
            <a:endParaRPr lang="en-US" sz="1500" dirty="0"/>
          </a:p>
        </p:txBody>
      </p:sp>
      <p:sp>
        <p:nvSpPr>
          <p:cNvPr id="19" name="Text 16"/>
          <p:cNvSpPr/>
          <p:nvPr/>
        </p:nvSpPr>
        <p:spPr>
          <a:xfrm>
            <a:off x="6519672" y="2871216"/>
            <a:ext cx="4654296" cy="60350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Can another person understand what you decided, why it matters, and what evidence supports it?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6355080" y="3794760"/>
            <a:ext cx="4983480" cy="1911096"/>
          </a:xfrm>
          <a:prstGeom prst="roundRect">
            <a:avLst>
              <a:gd name="adj" fmla="val 3828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6519672" y="3941064"/>
            <a:ext cx="465429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Notebook / portfolio connection</a:t>
            </a:r>
            <a:endParaRPr lang="en-US" sz="1500" dirty="0"/>
          </a:p>
        </p:txBody>
      </p:sp>
      <p:sp>
        <p:nvSpPr>
          <p:cNvPr id="22" name="Text 19"/>
          <p:cNvSpPr/>
          <p:nvPr/>
        </p:nvSpPr>
        <p:spPr>
          <a:xfrm>
            <a:off x="6519672" y="4270248"/>
            <a:ext cx="4654296" cy="13441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Capture sketches, notes, tables, test results, photos, CAD screenshots, and reflections. Your final portfolio depends on evidence collected throughout the unit.</a:t>
            </a:r>
            <a:endParaRPr lang="en-US" sz="1420" dirty="0"/>
          </a:p>
        </p:txBody>
      </p:sp>
      <p:sp>
        <p:nvSpPr>
          <p:cNvPr id="23" name="Shape 20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5.4</a:t>
            </a:r>
            <a:endParaRPr lang="en-US" sz="750" dirty="0"/>
          </a:p>
        </p:txBody>
      </p:sp>
      <p:sp>
        <p:nvSpPr>
          <p:cNvPr id="25" name="Text 22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0B1F3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lean_white_background_technical_infographic_dia.png">    </p:cNvPr>
          <p:cNvPicPr>
            <a:picLocks noChangeAspect="1"/>
          </p:cNvPicPr>
          <p:nvPr/>
        </p:nvPicPr>
        <p:blipFill>
          <a:blip r:embed="rId1"/>
          <a:srcRect l="25687" r="25687" t="0" b="0"/>
          <a:stretch/>
        </p:blipFill>
        <p:spPr>
          <a:xfrm>
            <a:off x="6263640" y="0"/>
            <a:ext cx="5925312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583680" cy="685800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5" name="Text 1"/>
          <p:cNvSpPr/>
          <p:nvPr/>
        </p:nvSpPr>
        <p:spPr>
          <a:xfrm>
            <a:off x="640080" y="1371600"/>
            <a:ext cx="21945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</a:rPr>
              <a:t>LESSON 5.5</a:t>
            </a:r>
            <a:endParaRPr lang="en-US" sz="1300" dirty="0"/>
          </a:p>
        </p:txBody>
      </p:sp>
      <p:sp>
        <p:nvSpPr>
          <p:cNvPr id="6" name="Text 2"/>
          <p:cNvSpPr/>
          <p:nvPr/>
        </p:nvSpPr>
        <p:spPr>
          <a:xfrm>
            <a:off x="640080" y="1783080"/>
            <a:ext cx="5120640" cy="1005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400" b="1" dirty="0">
                <a:solidFill>
                  <a:srgbClr val="FFFFFF"/>
                </a:solidFill>
              </a:rPr>
              <a:t>Criteria, Constraints &amp; Success Metrics</a:t>
            </a:r>
            <a:endParaRPr lang="en-US" sz="3400" dirty="0"/>
          </a:p>
        </p:txBody>
      </p:sp>
      <p:sp>
        <p:nvSpPr>
          <p:cNvPr id="7" name="Shape 3"/>
          <p:cNvSpPr/>
          <p:nvPr/>
        </p:nvSpPr>
        <p:spPr>
          <a:xfrm>
            <a:off x="658368" y="2926080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8" name="Shape 4"/>
          <p:cNvSpPr/>
          <p:nvPr/>
        </p:nvSpPr>
        <p:spPr>
          <a:xfrm>
            <a:off x="658368" y="3337560"/>
            <a:ext cx="5166360" cy="987552"/>
          </a:xfrm>
          <a:prstGeom prst="roundRect">
            <a:avLst>
              <a:gd name="adj" fmla="val 7407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822960" y="348386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Essential question</a:t>
            </a:r>
            <a:endParaRPr lang="en-US" sz="1300" dirty="0"/>
          </a:p>
        </p:txBody>
      </p:sp>
      <p:sp>
        <p:nvSpPr>
          <p:cNvPr id="10" name="Text 6"/>
          <p:cNvSpPr/>
          <p:nvPr/>
        </p:nvSpPr>
        <p:spPr>
          <a:xfrm>
            <a:off x="822960" y="3813048"/>
            <a:ext cx="4837176" cy="42062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How can design requirements be written so a solution can be tested fairly?</a:t>
            </a:r>
            <a:endParaRPr lang="en-US" sz="1350" dirty="0"/>
          </a:p>
        </p:txBody>
      </p:sp>
      <p:sp>
        <p:nvSpPr>
          <p:cNvPr id="11" name="Shape 7"/>
          <p:cNvSpPr/>
          <p:nvPr/>
        </p:nvSpPr>
        <p:spPr>
          <a:xfrm>
            <a:off x="658368" y="4526280"/>
            <a:ext cx="5166360" cy="786384"/>
          </a:xfrm>
          <a:prstGeom prst="roundRect">
            <a:avLst>
              <a:gd name="adj" fmla="val 9302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822960" y="467258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 will create</a:t>
            </a:r>
            <a:endParaRPr lang="en-US" sz="1300" dirty="0"/>
          </a:p>
        </p:txBody>
      </p:sp>
      <p:sp>
        <p:nvSpPr>
          <p:cNvPr id="13" name="Text 9"/>
          <p:cNvSpPr/>
          <p:nvPr/>
        </p:nvSpPr>
        <p:spPr>
          <a:xfrm>
            <a:off x="822960" y="5001768"/>
            <a:ext cx="4837176" cy="21945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Requirements table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640080" y="6309360"/>
            <a:ext cx="43891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C9D9EA"/>
                </a:solidFill>
              </a:rPr>
              <a:t>Unit 5 • Human-Centered Aerospace Design</a:t>
            </a:r>
            <a:endParaRPr lang="en-US" sz="900" dirty="0"/>
          </a:p>
        </p:txBody>
      </p:sp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Roadmap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Unit 5 Learning Arc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This unit turns your engineering skills into a complete human-centered capstone story.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743200"/>
            <a:ext cx="2423160" cy="2057400"/>
          </a:xfrm>
          <a:prstGeom prst="roundRect">
            <a:avLst>
              <a:gd name="adj" fmla="val 3556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1508760" y="2971800"/>
            <a:ext cx="713232" cy="713232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508760" y="3108960"/>
            <a:ext cx="713232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1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868680" y="3840480"/>
            <a:ext cx="20574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50" b="1" dirty="0">
                <a:solidFill>
                  <a:srgbClr val="0B1F3A"/>
                </a:solidFill>
              </a:rPr>
              <a:t>Understand people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886968" y="4279392"/>
            <a:ext cx="2011680" cy="4297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080" dirty="0">
                <a:solidFill>
                  <a:srgbClr val="172033"/>
                </a:solidFill>
              </a:rPr>
              <a:t>Stakeholders, users, interviews, and problem statements</a:t>
            </a:r>
            <a:endParaRPr lang="en-US" sz="1080" dirty="0"/>
          </a:p>
        </p:txBody>
      </p:sp>
      <p:sp>
        <p:nvSpPr>
          <p:cNvPr id="14" name="Shape 11"/>
          <p:cNvSpPr/>
          <p:nvPr/>
        </p:nvSpPr>
        <p:spPr>
          <a:xfrm>
            <a:off x="3474720" y="2743200"/>
            <a:ext cx="2423160" cy="2057400"/>
          </a:xfrm>
          <a:prstGeom prst="roundRect">
            <a:avLst>
              <a:gd name="adj" fmla="val 3556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4297680" y="2971800"/>
            <a:ext cx="713232" cy="713232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4297680" y="3108960"/>
            <a:ext cx="713232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2</a:t>
            </a:r>
            <a:endParaRPr lang="en-US" sz="1800" dirty="0"/>
          </a:p>
        </p:txBody>
      </p:sp>
      <p:sp>
        <p:nvSpPr>
          <p:cNvPr id="17" name="Text 14"/>
          <p:cNvSpPr/>
          <p:nvPr/>
        </p:nvSpPr>
        <p:spPr>
          <a:xfrm>
            <a:off x="3657600" y="3840480"/>
            <a:ext cx="20574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50" b="1" dirty="0">
                <a:solidFill>
                  <a:srgbClr val="0B1F3A"/>
                </a:solidFill>
              </a:rPr>
              <a:t>Define requirements</a:t>
            </a:r>
            <a:endParaRPr lang="en-US" sz="1550" dirty="0"/>
          </a:p>
        </p:txBody>
      </p:sp>
      <p:sp>
        <p:nvSpPr>
          <p:cNvPr id="18" name="Text 15"/>
          <p:cNvSpPr/>
          <p:nvPr/>
        </p:nvSpPr>
        <p:spPr>
          <a:xfrm>
            <a:off x="3675888" y="4279392"/>
            <a:ext cx="2011680" cy="4297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080" dirty="0">
                <a:solidFill>
                  <a:srgbClr val="172033"/>
                </a:solidFill>
              </a:rPr>
              <a:t>Criteria, constraints, ethics, risk, sustainability, and success metrics</a:t>
            </a:r>
            <a:endParaRPr lang="en-US" sz="1080" dirty="0"/>
          </a:p>
        </p:txBody>
      </p:sp>
      <p:sp>
        <p:nvSpPr>
          <p:cNvPr id="19" name="Shape 16"/>
          <p:cNvSpPr/>
          <p:nvPr/>
        </p:nvSpPr>
        <p:spPr>
          <a:xfrm>
            <a:off x="6263640" y="2743200"/>
            <a:ext cx="2423160" cy="2057400"/>
          </a:xfrm>
          <a:prstGeom prst="roundRect">
            <a:avLst>
              <a:gd name="adj" fmla="val 3556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7086600" y="2971800"/>
            <a:ext cx="713232" cy="713232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7086600" y="3108960"/>
            <a:ext cx="713232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3</a:t>
            </a:r>
            <a:endParaRPr lang="en-US" sz="1800" dirty="0"/>
          </a:p>
        </p:txBody>
      </p:sp>
      <p:sp>
        <p:nvSpPr>
          <p:cNvPr id="22" name="Text 19"/>
          <p:cNvSpPr/>
          <p:nvPr/>
        </p:nvSpPr>
        <p:spPr>
          <a:xfrm>
            <a:off x="6446520" y="3840480"/>
            <a:ext cx="20574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50" b="1" dirty="0">
                <a:solidFill>
                  <a:srgbClr val="0B1F3A"/>
                </a:solidFill>
              </a:rPr>
              <a:t>Plan and build</a:t>
            </a:r>
            <a:endParaRPr lang="en-US" sz="1550" dirty="0"/>
          </a:p>
        </p:txBody>
      </p:sp>
      <p:sp>
        <p:nvSpPr>
          <p:cNvPr id="23" name="Text 20"/>
          <p:cNvSpPr/>
          <p:nvPr/>
        </p:nvSpPr>
        <p:spPr>
          <a:xfrm>
            <a:off x="6464808" y="4279392"/>
            <a:ext cx="2011680" cy="4297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080" dirty="0">
                <a:solidFill>
                  <a:srgbClr val="172033"/>
                </a:solidFill>
              </a:rPr>
              <a:t>Team norms, project management, concepts, CAD, and prototypes</a:t>
            </a:r>
            <a:endParaRPr lang="en-US" sz="1080" dirty="0"/>
          </a:p>
        </p:txBody>
      </p:sp>
      <p:sp>
        <p:nvSpPr>
          <p:cNvPr id="24" name="Shape 21"/>
          <p:cNvSpPr/>
          <p:nvPr/>
        </p:nvSpPr>
        <p:spPr>
          <a:xfrm>
            <a:off x="9052560" y="2743200"/>
            <a:ext cx="2423160" cy="2057400"/>
          </a:xfrm>
          <a:prstGeom prst="roundRect">
            <a:avLst>
              <a:gd name="adj" fmla="val 3556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5" name="Shape 22"/>
          <p:cNvSpPr/>
          <p:nvPr/>
        </p:nvSpPr>
        <p:spPr>
          <a:xfrm>
            <a:off x="9875520" y="2971800"/>
            <a:ext cx="713232" cy="713232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6" name="Text 23"/>
          <p:cNvSpPr/>
          <p:nvPr/>
        </p:nvSpPr>
        <p:spPr>
          <a:xfrm>
            <a:off x="9875520" y="3108960"/>
            <a:ext cx="713232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4</a:t>
            </a:r>
            <a:endParaRPr lang="en-US" sz="1800" dirty="0"/>
          </a:p>
        </p:txBody>
      </p:sp>
      <p:sp>
        <p:nvSpPr>
          <p:cNvPr id="27" name="Text 24"/>
          <p:cNvSpPr/>
          <p:nvPr/>
        </p:nvSpPr>
        <p:spPr>
          <a:xfrm>
            <a:off x="9235440" y="3840480"/>
            <a:ext cx="20574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50" b="1" dirty="0">
                <a:solidFill>
                  <a:srgbClr val="0B1F3A"/>
                </a:solidFill>
              </a:rPr>
              <a:t>Test and communicate</a:t>
            </a:r>
            <a:endParaRPr lang="en-US" sz="1550" dirty="0"/>
          </a:p>
        </p:txBody>
      </p:sp>
      <p:sp>
        <p:nvSpPr>
          <p:cNvPr id="28" name="Text 25"/>
          <p:cNvSpPr/>
          <p:nvPr/>
        </p:nvSpPr>
        <p:spPr>
          <a:xfrm>
            <a:off x="9253728" y="4279392"/>
            <a:ext cx="2011680" cy="4297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080" dirty="0">
                <a:solidFill>
                  <a:srgbClr val="172033"/>
                </a:solidFill>
              </a:rPr>
              <a:t>Data, iteration, final presentation, showcase, and portfolio</a:t>
            </a:r>
            <a:endParaRPr lang="en-US" sz="1080" dirty="0"/>
          </a:p>
        </p:txBody>
      </p:sp>
      <p:sp>
        <p:nvSpPr>
          <p:cNvPr id="29" name="Shape 26"/>
          <p:cNvSpPr/>
          <p:nvPr/>
        </p:nvSpPr>
        <p:spPr>
          <a:xfrm>
            <a:off x="960120" y="5166360"/>
            <a:ext cx="10287000" cy="713232"/>
          </a:xfrm>
          <a:prstGeom prst="roundRect">
            <a:avLst>
              <a:gd name="adj" fmla="val 10256"/>
            </a:avLst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30" name="Text 27"/>
          <p:cNvSpPr/>
          <p:nvPr/>
        </p:nvSpPr>
        <p:spPr>
          <a:xfrm>
            <a:off x="1124712" y="5276088"/>
            <a:ext cx="4114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400" b="1" dirty="0">
                <a:solidFill>
                  <a:srgbClr val="F4B942"/>
                </a:solidFill>
              </a:rPr>
              <a:t>“</a:t>
            </a:r>
            <a:endParaRPr lang="en-US" sz="3400" dirty="0"/>
          </a:p>
        </p:txBody>
      </p:sp>
      <p:sp>
        <p:nvSpPr>
          <p:cNvPr id="31" name="Text 28"/>
          <p:cNvSpPr/>
          <p:nvPr/>
        </p:nvSpPr>
        <p:spPr>
          <a:xfrm>
            <a:off x="1600200" y="5349240"/>
            <a:ext cx="9464040" cy="3474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FFFFFF"/>
                </a:solidFill>
              </a:rPr>
              <a:t>By the end of Unit 5, you will be able to explain not just what you made, but why it matters and how evidence shaped it.</a:t>
            </a:r>
            <a:endParaRPr lang="en-US" sz="1650" dirty="0"/>
          </a:p>
        </p:txBody>
      </p:sp>
      <p:sp>
        <p:nvSpPr>
          <p:cNvPr id="32" name="Shape 29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33" name="Text 30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Human-Centered Aerospace Design</a:t>
            </a:r>
            <a:endParaRPr lang="en-US" sz="750" dirty="0"/>
          </a:p>
        </p:txBody>
      </p:sp>
      <p:sp>
        <p:nvSpPr>
          <p:cNvPr id="34" name="Text 31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35" name="Picture 34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5.5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Core Ideas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 need to understand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How can design requirements be written so a solution can be tested fairly?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514600"/>
            <a:ext cx="5074920" cy="3246120"/>
          </a:xfrm>
          <a:prstGeom prst="roundRect">
            <a:avLst>
              <a:gd name="adj" fmla="val 2254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0392" y="2660904"/>
            <a:ext cx="47457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Big ideas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4400" y="290779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2" name="Text 9"/>
          <p:cNvSpPr/>
          <p:nvPr/>
        </p:nvSpPr>
        <p:spPr>
          <a:xfrm>
            <a:off x="1161288" y="288950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Criteria define what a successful solution should do.</a:t>
            </a:r>
            <a:endParaRPr lang="en-US" sz="1720" dirty="0"/>
          </a:p>
        </p:txBody>
      </p:sp>
      <p:sp>
        <p:nvSpPr>
          <p:cNvPr id="13" name="Text 10"/>
          <p:cNvSpPr/>
          <p:nvPr/>
        </p:nvSpPr>
        <p:spPr>
          <a:xfrm>
            <a:off x="914400" y="380695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4" name="Text 11"/>
          <p:cNvSpPr/>
          <p:nvPr/>
        </p:nvSpPr>
        <p:spPr>
          <a:xfrm>
            <a:off x="1161288" y="378866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Constraints define limits such as time, material, cost, tools, or safety.</a:t>
            </a:r>
            <a:endParaRPr lang="en-US" sz="1720" dirty="0"/>
          </a:p>
        </p:txBody>
      </p:sp>
      <p:sp>
        <p:nvSpPr>
          <p:cNvPr id="15" name="Text 12"/>
          <p:cNvSpPr/>
          <p:nvPr/>
        </p:nvSpPr>
        <p:spPr>
          <a:xfrm>
            <a:off x="914400" y="470611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6" name="Text 13"/>
          <p:cNvSpPr/>
          <p:nvPr/>
        </p:nvSpPr>
        <p:spPr>
          <a:xfrm>
            <a:off x="1161288" y="468782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Success metrics make requirements measurable.</a:t>
            </a:r>
            <a:endParaRPr lang="en-US" sz="1720" dirty="0"/>
          </a:p>
        </p:txBody>
      </p:sp>
      <p:sp>
        <p:nvSpPr>
          <p:cNvPr id="17" name="Shape 14"/>
          <p:cNvSpPr/>
          <p:nvPr/>
        </p:nvSpPr>
        <p:spPr>
          <a:xfrm>
            <a:off x="6172200" y="2423160"/>
            <a:ext cx="5038344" cy="2843784"/>
          </a:xfrm>
          <a:prstGeom prst="roundRect">
            <a:avLst>
              <a:gd name="adj" fmla="val 2572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pic>
        <p:nvPicPr>
          <p:cNvPr id="18" name="Image 1" descr="/mnt/data/a_clean_white_background_technical_infographic_dia.png">    </p:cNvPr>
          <p:cNvPicPr>
            <a:picLocks noChangeAspect="1"/>
          </p:cNvPicPr>
          <p:nvPr/>
        </p:nvPicPr>
        <p:blipFill>
          <a:blip r:embed="rId2"/>
          <a:srcRect l="0" r="0" t="281" b="281"/>
          <a:stretch/>
        </p:blipFill>
        <p:spPr>
          <a:xfrm>
            <a:off x="6199632" y="2450592"/>
            <a:ext cx="4983480" cy="2788920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6199632" y="5294376"/>
            <a:ext cx="4983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50" i="1" dirty="0">
                <a:solidFill>
                  <a:srgbClr val="5D6B7A"/>
                </a:solidFill>
              </a:rPr>
              <a:t>Use visuals as evidence and inspiration, not as a final answer.</a:t>
            </a:r>
            <a:endParaRPr lang="en-US" sz="850" dirty="0"/>
          </a:p>
        </p:txBody>
      </p:sp>
      <p:sp>
        <p:nvSpPr>
          <p:cNvPr id="20" name="Shape 16"/>
          <p:cNvSpPr/>
          <p:nvPr/>
        </p:nvSpPr>
        <p:spPr>
          <a:xfrm>
            <a:off x="685800" y="5989320"/>
            <a:ext cx="10561320" cy="438912"/>
          </a:xfrm>
          <a:prstGeom prst="roundRect">
            <a:avLst>
              <a:gd name="adj" fmla="val 16667"/>
            </a:avLst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21" name="Text 17"/>
          <p:cNvSpPr/>
          <p:nvPr/>
        </p:nvSpPr>
        <p:spPr>
          <a:xfrm>
            <a:off x="850392" y="6099048"/>
            <a:ext cx="4114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400" b="1" dirty="0">
                <a:solidFill>
                  <a:srgbClr val="F4B942"/>
                </a:solidFill>
              </a:rPr>
              <a:t>“</a:t>
            </a:r>
            <a:endParaRPr lang="en-US" sz="3400" dirty="0"/>
          </a:p>
        </p:txBody>
      </p:sp>
      <p:sp>
        <p:nvSpPr>
          <p:cNvPr id="22" name="Text 18"/>
          <p:cNvSpPr/>
          <p:nvPr/>
        </p:nvSpPr>
        <p:spPr>
          <a:xfrm>
            <a:off x="1325880" y="6172200"/>
            <a:ext cx="9738360" cy="731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FFFFFF"/>
                </a:solidFill>
              </a:rPr>
              <a:t>Strong designs start with a clear understanding of people, requirements, and evidence.</a:t>
            </a:r>
            <a:endParaRPr lang="en-US" sz="1650" dirty="0"/>
          </a:p>
        </p:txBody>
      </p:sp>
      <p:sp>
        <p:nvSpPr>
          <p:cNvPr id="23" name="Shape 19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24" name="Text 20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5.5</a:t>
            </a:r>
            <a:endParaRPr lang="en-US" sz="750" dirty="0"/>
          </a:p>
        </p:txBody>
      </p:sp>
      <p:sp>
        <p:nvSpPr>
          <p:cNvPr id="25" name="Text 21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5.5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Process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How to approach the work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a repeatable process so your design decisions are clear and defensible.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377440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822960" y="2523744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22960" y="2569464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1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1280160" y="2487168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Make criteria measurable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1280160" y="2770632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Replace “stable” with a measurable test such as “does not tip during three trials.”</a:t>
            </a:r>
            <a:endParaRPr lang="en-US" sz="1150" dirty="0"/>
          </a:p>
        </p:txBody>
      </p:sp>
      <p:sp>
        <p:nvSpPr>
          <p:cNvPr id="14" name="Shape 11"/>
          <p:cNvSpPr/>
          <p:nvPr/>
        </p:nvSpPr>
        <p:spPr>
          <a:xfrm>
            <a:off x="685800" y="3605784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822960" y="3752088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822960" y="3797808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2</a:t>
            </a:r>
            <a:endParaRPr lang="en-US" sz="1050" dirty="0"/>
          </a:p>
        </p:txBody>
      </p:sp>
      <p:sp>
        <p:nvSpPr>
          <p:cNvPr id="17" name="Text 14"/>
          <p:cNvSpPr/>
          <p:nvPr/>
        </p:nvSpPr>
        <p:spPr>
          <a:xfrm>
            <a:off x="1280160" y="3715512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Separate must-have from nice-to-have</a:t>
            </a:r>
            <a:endParaRPr lang="en-US" sz="1450" dirty="0"/>
          </a:p>
        </p:txBody>
      </p:sp>
      <p:sp>
        <p:nvSpPr>
          <p:cNvPr id="18" name="Text 15"/>
          <p:cNvSpPr/>
          <p:nvPr/>
        </p:nvSpPr>
        <p:spPr>
          <a:xfrm>
            <a:off x="1280160" y="3998976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Teams need to know what is required versus preferred.</a:t>
            </a:r>
            <a:endParaRPr lang="en-US" sz="1150" dirty="0"/>
          </a:p>
        </p:txBody>
      </p:sp>
      <p:sp>
        <p:nvSpPr>
          <p:cNvPr id="19" name="Shape 16"/>
          <p:cNvSpPr/>
          <p:nvPr/>
        </p:nvSpPr>
        <p:spPr>
          <a:xfrm>
            <a:off x="685800" y="4834128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822960" y="4980432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822960" y="5026152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3</a:t>
            </a:r>
            <a:endParaRPr lang="en-US" sz="1050" dirty="0"/>
          </a:p>
        </p:txBody>
      </p:sp>
      <p:sp>
        <p:nvSpPr>
          <p:cNvPr id="22" name="Text 19"/>
          <p:cNvSpPr/>
          <p:nvPr/>
        </p:nvSpPr>
        <p:spPr>
          <a:xfrm>
            <a:off x="1280160" y="4943856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Connect metrics to tests</a:t>
            </a:r>
            <a:endParaRPr lang="en-US" sz="1450" dirty="0"/>
          </a:p>
        </p:txBody>
      </p:sp>
      <p:sp>
        <p:nvSpPr>
          <p:cNvPr id="23" name="Text 20"/>
          <p:cNvSpPr/>
          <p:nvPr/>
        </p:nvSpPr>
        <p:spPr>
          <a:xfrm>
            <a:off x="1280160" y="5227320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Every major metric should have a planned way to measure it.</a:t>
            </a:r>
            <a:endParaRPr lang="en-US" sz="1150" dirty="0"/>
          </a:p>
        </p:txBody>
      </p:sp>
      <p:sp>
        <p:nvSpPr>
          <p:cNvPr id="24" name="Shape 21"/>
          <p:cNvSpPr/>
          <p:nvPr/>
        </p:nvSpPr>
        <p:spPr>
          <a:xfrm>
            <a:off x="6400800" y="2377440"/>
            <a:ext cx="5029200" cy="3520440"/>
          </a:xfrm>
          <a:prstGeom prst="roundRect">
            <a:avLst>
              <a:gd name="adj" fmla="val 2078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5" name="Text 22"/>
          <p:cNvSpPr/>
          <p:nvPr/>
        </p:nvSpPr>
        <p:spPr>
          <a:xfrm>
            <a:off x="6565392" y="2523744"/>
            <a:ext cx="470001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Engineering habit</a:t>
            </a:r>
            <a:endParaRPr lang="en-US" sz="1400" dirty="0"/>
          </a:p>
        </p:txBody>
      </p:sp>
      <p:sp>
        <p:nvSpPr>
          <p:cNvPr id="26" name="Shape 23"/>
          <p:cNvSpPr/>
          <p:nvPr/>
        </p:nvSpPr>
        <p:spPr>
          <a:xfrm>
            <a:off x="6720840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27" name="Text 24"/>
          <p:cNvSpPr/>
          <p:nvPr/>
        </p:nvSpPr>
        <p:spPr>
          <a:xfrm>
            <a:off x="6793992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Ask</a:t>
            </a:r>
            <a:endParaRPr lang="en-US" sz="1070" dirty="0"/>
          </a:p>
        </p:txBody>
      </p:sp>
      <p:sp>
        <p:nvSpPr>
          <p:cNvPr id="28" name="Shape 25"/>
          <p:cNvSpPr/>
          <p:nvPr/>
        </p:nvSpPr>
        <p:spPr>
          <a:xfrm>
            <a:off x="7430414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9" name="Shape 26"/>
          <p:cNvSpPr/>
          <p:nvPr/>
        </p:nvSpPr>
        <p:spPr>
          <a:xfrm>
            <a:off x="7640726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0" name="Text 27"/>
          <p:cNvSpPr/>
          <p:nvPr/>
        </p:nvSpPr>
        <p:spPr>
          <a:xfrm>
            <a:off x="7713878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Gather</a:t>
            </a:r>
            <a:endParaRPr lang="en-US" sz="1070" dirty="0"/>
          </a:p>
        </p:txBody>
      </p:sp>
      <p:sp>
        <p:nvSpPr>
          <p:cNvPr id="31" name="Shape 28"/>
          <p:cNvSpPr/>
          <p:nvPr/>
        </p:nvSpPr>
        <p:spPr>
          <a:xfrm>
            <a:off x="8350301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2" name="Shape 29"/>
          <p:cNvSpPr/>
          <p:nvPr/>
        </p:nvSpPr>
        <p:spPr>
          <a:xfrm>
            <a:off x="8560613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3" name="Text 30"/>
          <p:cNvSpPr/>
          <p:nvPr/>
        </p:nvSpPr>
        <p:spPr>
          <a:xfrm>
            <a:off x="8633765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Decide</a:t>
            </a:r>
            <a:endParaRPr lang="en-US" sz="1070" dirty="0"/>
          </a:p>
        </p:txBody>
      </p:sp>
      <p:sp>
        <p:nvSpPr>
          <p:cNvPr id="34" name="Shape 31"/>
          <p:cNvSpPr/>
          <p:nvPr/>
        </p:nvSpPr>
        <p:spPr>
          <a:xfrm>
            <a:off x="9270187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5" name="Shape 32"/>
          <p:cNvSpPr/>
          <p:nvPr/>
        </p:nvSpPr>
        <p:spPr>
          <a:xfrm>
            <a:off x="9480499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9553651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Test</a:t>
            </a:r>
            <a:endParaRPr lang="en-US" sz="1070" dirty="0"/>
          </a:p>
        </p:txBody>
      </p:sp>
      <p:sp>
        <p:nvSpPr>
          <p:cNvPr id="37" name="Shape 34"/>
          <p:cNvSpPr/>
          <p:nvPr/>
        </p:nvSpPr>
        <p:spPr>
          <a:xfrm>
            <a:off x="10190074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8" name="Shape 35"/>
          <p:cNvSpPr/>
          <p:nvPr/>
        </p:nvSpPr>
        <p:spPr>
          <a:xfrm>
            <a:off x="10400386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9" name="Text 36"/>
          <p:cNvSpPr/>
          <p:nvPr/>
        </p:nvSpPr>
        <p:spPr>
          <a:xfrm>
            <a:off x="10473538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Iterate</a:t>
            </a:r>
            <a:endParaRPr lang="en-US" sz="1070" dirty="0"/>
          </a:p>
        </p:txBody>
      </p:sp>
      <p:sp>
        <p:nvSpPr>
          <p:cNvPr id="40" name="Shape 37"/>
          <p:cNvSpPr/>
          <p:nvPr/>
        </p:nvSpPr>
        <p:spPr>
          <a:xfrm>
            <a:off x="7498080" y="4069080"/>
            <a:ext cx="2880360" cy="1005840"/>
          </a:xfrm>
          <a:prstGeom prst="arc">
            <a:avLst/>
          </a:prstGeom>
          <a:noFill/>
          <a:ln w="25400">
            <a:solidFill>
              <a:srgbClr val="F28C28"/>
            </a:solidFill>
            <a:prstDash val="solid"/>
            <a:headEnd type="none"/>
            <a:tailEnd type="triangle"/>
          </a:ln>
        </p:spPr>
      </p:sp>
      <p:sp>
        <p:nvSpPr>
          <p:cNvPr id="41" name="Text 38"/>
          <p:cNvSpPr/>
          <p:nvPr/>
        </p:nvSpPr>
        <p:spPr>
          <a:xfrm>
            <a:off x="6903720" y="4983480"/>
            <a:ext cx="402336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B1F3A"/>
                </a:solidFill>
              </a:rPr>
              <a:t>Evidence loops back into the next decision.</a:t>
            </a:r>
            <a:endParaRPr lang="en-US" sz="1600" dirty="0"/>
          </a:p>
        </p:txBody>
      </p:sp>
      <p:sp>
        <p:nvSpPr>
          <p:cNvPr id="42" name="Text 39"/>
          <p:cNvSpPr/>
          <p:nvPr/>
        </p:nvSpPr>
        <p:spPr>
          <a:xfrm>
            <a:off x="6858000" y="5440680"/>
            <a:ext cx="4114800" cy="3474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150" dirty="0">
                <a:solidFill>
                  <a:srgbClr val="5D6B7A"/>
                </a:solidFill>
              </a:rPr>
              <a:t>When you cannot explain why a design changed, you may be iterating randomly instead of engineering intentionally.</a:t>
            </a:r>
            <a:endParaRPr lang="en-US" sz="1150" dirty="0"/>
          </a:p>
        </p:txBody>
      </p:sp>
      <p:sp>
        <p:nvSpPr>
          <p:cNvPr id="43" name="Shape 40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44" name="Text 41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5.5</a:t>
            </a:r>
            <a:endParaRPr lang="en-US" sz="750" dirty="0"/>
          </a:p>
        </p:txBody>
      </p:sp>
      <p:sp>
        <p:nvSpPr>
          <p:cNvPr id="45" name="Text 42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46" name="Picture 4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5.5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Apply It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your work should show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this lesson to produce: Requirements table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395728"/>
            <a:ext cx="5303520" cy="3310128"/>
          </a:xfrm>
          <a:prstGeom prst="roundRect">
            <a:avLst>
              <a:gd name="adj" fmla="val 2210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0392" y="2542032"/>
            <a:ext cx="49743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Evidence checklist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4400" y="279806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1161288" y="277977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Create a requirements table.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914400" y="369722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1161288" y="367893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Label criteria and constraints.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914400" y="459638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1161288" y="457809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Write at least three measurable success metrics.</a:t>
            </a:r>
            <a:endParaRPr lang="en-US" sz="1650" dirty="0"/>
          </a:p>
        </p:txBody>
      </p:sp>
      <p:sp>
        <p:nvSpPr>
          <p:cNvPr id="17" name="Shape 14"/>
          <p:cNvSpPr/>
          <p:nvPr/>
        </p:nvSpPr>
        <p:spPr>
          <a:xfrm>
            <a:off x="6355080" y="2395728"/>
            <a:ext cx="4983480" cy="1170432"/>
          </a:xfrm>
          <a:prstGeom prst="roundRect">
            <a:avLst>
              <a:gd name="adj" fmla="val 6250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6519672" y="2542032"/>
            <a:ext cx="465429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Quality check</a:t>
            </a:r>
            <a:endParaRPr lang="en-US" sz="1500" dirty="0"/>
          </a:p>
        </p:txBody>
      </p:sp>
      <p:sp>
        <p:nvSpPr>
          <p:cNvPr id="19" name="Text 16"/>
          <p:cNvSpPr/>
          <p:nvPr/>
        </p:nvSpPr>
        <p:spPr>
          <a:xfrm>
            <a:off x="6519672" y="2871216"/>
            <a:ext cx="4654296" cy="60350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Can another person understand what you decided, why it matters, and what evidence supports it?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6355080" y="3794760"/>
            <a:ext cx="4983480" cy="1911096"/>
          </a:xfrm>
          <a:prstGeom prst="roundRect">
            <a:avLst>
              <a:gd name="adj" fmla="val 3828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6519672" y="3941064"/>
            <a:ext cx="465429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Notebook / portfolio connection</a:t>
            </a:r>
            <a:endParaRPr lang="en-US" sz="1500" dirty="0"/>
          </a:p>
        </p:txBody>
      </p:sp>
      <p:sp>
        <p:nvSpPr>
          <p:cNvPr id="22" name="Text 19"/>
          <p:cNvSpPr/>
          <p:nvPr/>
        </p:nvSpPr>
        <p:spPr>
          <a:xfrm>
            <a:off x="6519672" y="4270248"/>
            <a:ext cx="4654296" cy="13441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Capture sketches, notes, tables, test results, photos, CAD screenshots, and reflections. Your final portfolio depends on evidence collected throughout the unit.</a:t>
            </a:r>
            <a:endParaRPr lang="en-US" sz="1420" dirty="0"/>
          </a:p>
        </p:txBody>
      </p:sp>
      <p:sp>
        <p:nvSpPr>
          <p:cNvPr id="23" name="Shape 20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5.5</a:t>
            </a:r>
            <a:endParaRPr lang="en-US" sz="750" dirty="0"/>
          </a:p>
        </p:txBody>
      </p:sp>
      <p:sp>
        <p:nvSpPr>
          <p:cNvPr id="25" name="Text 22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0B1F3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lean_infographic_style_engineering_design_conce.png">    </p:cNvPr>
          <p:cNvPicPr>
            <a:picLocks noChangeAspect="1"/>
          </p:cNvPicPr>
          <p:nvPr/>
        </p:nvPicPr>
        <p:blipFill>
          <a:blip r:embed="rId1"/>
          <a:srcRect l="25687" r="25687" t="0" b="0"/>
          <a:stretch/>
        </p:blipFill>
        <p:spPr>
          <a:xfrm>
            <a:off x="6263640" y="0"/>
            <a:ext cx="5925312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583680" cy="685800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5" name="Text 1"/>
          <p:cNvSpPr/>
          <p:nvPr/>
        </p:nvSpPr>
        <p:spPr>
          <a:xfrm>
            <a:off x="640080" y="1371600"/>
            <a:ext cx="21945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</a:rPr>
              <a:t>LESSON 5.6</a:t>
            </a:r>
            <a:endParaRPr lang="en-US" sz="1300" dirty="0"/>
          </a:p>
        </p:txBody>
      </p:sp>
      <p:sp>
        <p:nvSpPr>
          <p:cNvPr id="6" name="Text 2"/>
          <p:cNvSpPr/>
          <p:nvPr/>
        </p:nvSpPr>
        <p:spPr>
          <a:xfrm>
            <a:off x="640080" y="1783080"/>
            <a:ext cx="5120640" cy="1005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400" b="1" dirty="0">
                <a:solidFill>
                  <a:srgbClr val="FFFFFF"/>
                </a:solidFill>
              </a:rPr>
              <a:t>Engineering Ethics in Aerospace</a:t>
            </a:r>
            <a:endParaRPr lang="en-US" sz="3400" dirty="0"/>
          </a:p>
        </p:txBody>
      </p:sp>
      <p:sp>
        <p:nvSpPr>
          <p:cNvPr id="7" name="Shape 3"/>
          <p:cNvSpPr/>
          <p:nvPr/>
        </p:nvSpPr>
        <p:spPr>
          <a:xfrm>
            <a:off x="658368" y="2926080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8" name="Shape 4"/>
          <p:cNvSpPr/>
          <p:nvPr/>
        </p:nvSpPr>
        <p:spPr>
          <a:xfrm>
            <a:off x="658368" y="3337560"/>
            <a:ext cx="5166360" cy="987552"/>
          </a:xfrm>
          <a:prstGeom prst="roundRect">
            <a:avLst>
              <a:gd name="adj" fmla="val 7407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822960" y="348386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Essential question</a:t>
            </a:r>
            <a:endParaRPr lang="en-US" sz="1300" dirty="0"/>
          </a:p>
        </p:txBody>
      </p:sp>
      <p:sp>
        <p:nvSpPr>
          <p:cNvPr id="10" name="Text 6"/>
          <p:cNvSpPr/>
          <p:nvPr/>
        </p:nvSpPr>
        <p:spPr>
          <a:xfrm>
            <a:off x="822960" y="3813048"/>
            <a:ext cx="4837176" cy="42062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What responsibilities do engineers have when designs affect safety, trust, and public systems?</a:t>
            </a:r>
            <a:endParaRPr lang="en-US" sz="1350" dirty="0"/>
          </a:p>
        </p:txBody>
      </p:sp>
      <p:sp>
        <p:nvSpPr>
          <p:cNvPr id="11" name="Shape 7"/>
          <p:cNvSpPr/>
          <p:nvPr/>
        </p:nvSpPr>
        <p:spPr>
          <a:xfrm>
            <a:off x="658368" y="4526280"/>
            <a:ext cx="5166360" cy="786384"/>
          </a:xfrm>
          <a:prstGeom prst="roundRect">
            <a:avLst>
              <a:gd name="adj" fmla="val 9302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822960" y="467258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 will create</a:t>
            </a:r>
            <a:endParaRPr lang="en-US" sz="1300" dirty="0"/>
          </a:p>
        </p:txBody>
      </p:sp>
      <p:sp>
        <p:nvSpPr>
          <p:cNvPr id="13" name="Text 9"/>
          <p:cNvSpPr/>
          <p:nvPr/>
        </p:nvSpPr>
        <p:spPr>
          <a:xfrm>
            <a:off x="822960" y="5001768"/>
            <a:ext cx="4837176" cy="21945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Ethics scenario response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640080" y="6309360"/>
            <a:ext cx="43891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C9D9EA"/>
                </a:solidFill>
              </a:rPr>
              <a:t>Unit 5 • Human-Centered Aerospace Design</a:t>
            </a:r>
            <a:endParaRPr lang="en-US" sz="900" dirty="0"/>
          </a:p>
        </p:txBody>
      </p:sp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5.6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Core Ideas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 need to understand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What responsibilities do engineers have when designs affect safety, trust, and public systems?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514600"/>
            <a:ext cx="5074920" cy="3246120"/>
          </a:xfrm>
          <a:prstGeom prst="roundRect">
            <a:avLst>
              <a:gd name="adj" fmla="val 2254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0392" y="2660904"/>
            <a:ext cx="47457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Big ideas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4400" y="290779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2" name="Text 9"/>
          <p:cNvSpPr/>
          <p:nvPr/>
        </p:nvSpPr>
        <p:spPr>
          <a:xfrm>
            <a:off x="1161288" y="288950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Engineering decisions can affect safety, cost, access, and public trust.</a:t>
            </a:r>
            <a:endParaRPr lang="en-US" sz="1720" dirty="0"/>
          </a:p>
        </p:txBody>
      </p:sp>
      <p:sp>
        <p:nvSpPr>
          <p:cNvPr id="13" name="Text 10"/>
          <p:cNvSpPr/>
          <p:nvPr/>
        </p:nvSpPr>
        <p:spPr>
          <a:xfrm>
            <a:off x="914400" y="380695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4" name="Text 11"/>
          <p:cNvSpPr/>
          <p:nvPr/>
        </p:nvSpPr>
        <p:spPr>
          <a:xfrm>
            <a:off x="1161288" y="378866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Ethical design requires honesty about limitations, risks, and evidence.</a:t>
            </a:r>
            <a:endParaRPr lang="en-US" sz="1720" dirty="0"/>
          </a:p>
        </p:txBody>
      </p:sp>
      <p:sp>
        <p:nvSpPr>
          <p:cNvPr id="15" name="Text 12"/>
          <p:cNvSpPr/>
          <p:nvPr/>
        </p:nvSpPr>
        <p:spPr>
          <a:xfrm>
            <a:off x="914400" y="470611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6" name="Text 13"/>
          <p:cNvSpPr/>
          <p:nvPr/>
        </p:nvSpPr>
        <p:spPr>
          <a:xfrm>
            <a:off x="1161288" y="468782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Aerospace systems require careful documentation because failures can have serious consequences.</a:t>
            </a:r>
            <a:endParaRPr lang="en-US" sz="1720" dirty="0"/>
          </a:p>
        </p:txBody>
      </p:sp>
      <p:sp>
        <p:nvSpPr>
          <p:cNvPr id="17" name="Shape 14"/>
          <p:cNvSpPr/>
          <p:nvPr/>
        </p:nvSpPr>
        <p:spPr>
          <a:xfrm>
            <a:off x="6172200" y="2423160"/>
            <a:ext cx="5038344" cy="2843784"/>
          </a:xfrm>
          <a:prstGeom prst="roundRect">
            <a:avLst>
              <a:gd name="adj" fmla="val 2572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pic>
        <p:nvPicPr>
          <p:cNvPr id="18" name="Image 1" descr="/mnt/data/a_clean_infographic_style_engineering_design_conce.png">    </p:cNvPr>
          <p:cNvPicPr>
            <a:picLocks noChangeAspect="1"/>
          </p:cNvPicPr>
          <p:nvPr/>
        </p:nvPicPr>
        <p:blipFill>
          <a:blip r:embed="rId2"/>
          <a:srcRect l="0" r="0" t="281" b="281"/>
          <a:stretch/>
        </p:blipFill>
        <p:spPr>
          <a:xfrm>
            <a:off x="6199632" y="2450592"/>
            <a:ext cx="4983480" cy="2788920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6199632" y="5294376"/>
            <a:ext cx="4983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50" i="1" dirty="0">
                <a:solidFill>
                  <a:srgbClr val="5D6B7A"/>
                </a:solidFill>
              </a:rPr>
              <a:t>Use visuals as evidence and inspiration, not as a final answer.</a:t>
            </a:r>
            <a:endParaRPr lang="en-US" sz="850" dirty="0"/>
          </a:p>
        </p:txBody>
      </p:sp>
      <p:sp>
        <p:nvSpPr>
          <p:cNvPr id="20" name="Shape 16"/>
          <p:cNvSpPr/>
          <p:nvPr/>
        </p:nvSpPr>
        <p:spPr>
          <a:xfrm>
            <a:off x="685800" y="5989320"/>
            <a:ext cx="10561320" cy="438912"/>
          </a:xfrm>
          <a:prstGeom prst="roundRect">
            <a:avLst>
              <a:gd name="adj" fmla="val 16667"/>
            </a:avLst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21" name="Text 17"/>
          <p:cNvSpPr/>
          <p:nvPr/>
        </p:nvSpPr>
        <p:spPr>
          <a:xfrm>
            <a:off x="850392" y="6099048"/>
            <a:ext cx="4114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400" b="1" dirty="0">
                <a:solidFill>
                  <a:srgbClr val="F4B942"/>
                </a:solidFill>
              </a:rPr>
              <a:t>“</a:t>
            </a:r>
            <a:endParaRPr lang="en-US" sz="3400" dirty="0"/>
          </a:p>
        </p:txBody>
      </p:sp>
      <p:sp>
        <p:nvSpPr>
          <p:cNvPr id="22" name="Text 18"/>
          <p:cNvSpPr/>
          <p:nvPr/>
        </p:nvSpPr>
        <p:spPr>
          <a:xfrm>
            <a:off x="1325880" y="6172200"/>
            <a:ext cx="9738360" cy="731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FFFFFF"/>
                </a:solidFill>
              </a:rPr>
              <a:t>Strong designs start with a clear understanding of people, requirements, and evidence.</a:t>
            </a:r>
            <a:endParaRPr lang="en-US" sz="1650" dirty="0"/>
          </a:p>
        </p:txBody>
      </p:sp>
      <p:sp>
        <p:nvSpPr>
          <p:cNvPr id="23" name="Shape 19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24" name="Text 20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5.6</a:t>
            </a:r>
            <a:endParaRPr lang="en-US" sz="750" dirty="0"/>
          </a:p>
        </p:txBody>
      </p:sp>
      <p:sp>
        <p:nvSpPr>
          <p:cNvPr id="25" name="Text 21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5.6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Process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How to approach the work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a repeatable process so your design decisions are clear and defensible.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377440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822960" y="2523744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22960" y="2569464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1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1280160" y="2487168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Identify who could be harmed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1280160" y="2770632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Consider users, operators, the public, and the environment.</a:t>
            </a:r>
            <a:endParaRPr lang="en-US" sz="1150" dirty="0"/>
          </a:p>
        </p:txBody>
      </p:sp>
      <p:sp>
        <p:nvSpPr>
          <p:cNvPr id="14" name="Shape 11"/>
          <p:cNvSpPr/>
          <p:nvPr/>
        </p:nvSpPr>
        <p:spPr>
          <a:xfrm>
            <a:off x="685800" y="3605784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822960" y="3752088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822960" y="3797808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2</a:t>
            </a:r>
            <a:endParaRPr lang="en-US" sz="1050" dirty="0"/>
          </a:p>
        </p:txBody>
      </p:sp>
      <p:sp>
        <p:nvSpPr>
          <p:cNvPr id="17" name="Text 14"/>
          <p:cNvSpPr/>
          <p:nvPr/>
        </p:nvSpPr>
        <p:spPr>
          <a:xfrm>
            <a:off x="1280160" y="3715512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Use evidence honestly</a:t>
            </a:r>
            <a:endParaRPr lang="en-US" sz="1450" dirty="0"/>
          </a:p>
        </p:txBody>
      </p:sp>
      <p:sp>
        <p:nvSpPr>
          <p:cNvPr id="18" name="Text 15"/>
          <p:cNvSpPr/>
          <p:nvPr/>
        </p:nvSpPr>
        <p:spPr>
          <a:xfrm>
            <a:off x="1280160" y="3998976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Do not exaggerate test results or hide known failure modes.</a:t>
            </a:r>
            <a:endParaRPr lang="en-US" sz="1150" dirty="0"/>
          </a:p>
        </p:txBody>
      </p:sp>
      <p:sp>
        <p:nvSpPr>
          <p:cNvPr id="19" name="Shape 16"/>
          <p:cNvSpPr/>
          <p:nvPr/>
        </p:nvSpPr>
        <p:spPr>
          <a:xfrm>
            <a:off x="685800" y="4834128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822960" y="4980432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822960" y="5026152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3</a:t>
            </a:r>
            <a:endParaRPr lang="en-US" sz="1050" dirty="0"/>
          </a:p>
        </p:txBody>
      </p:sp>
      <p:sp>
        <p:nvSpPr>
          <p:cNvPr id="22" name="Text 19"/>
          <p:cNvSpPr/>
          <p:nvPr/>
        </p:nvSpPr>
        <p:spPr>
          <a:xfrm>
            <a:off x="1280160" y="4943856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Escalate concerns</a:t>
            </a:r>
            <a:endParaRPr lang="en-US" sz="1450" dirty="0"/>
          </a:p>
        </p:txBody>
      </p:sp>
      <p:sp>
        <p:nvSpPr>
          <p:cNvPr id="23" name="Text 20"/>
          <p:cNvSpPr/>
          <p:nvPr/>
        </p:nvSpPr>
        <p:spPr>
          <a:xfrm>
            <a:off x="1280160" y="5227320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When a design may be unsafe, engineers must communicate clearly and early.</a:t>
            </a:r>
            <a:endParaRPr lang="en-US" sz="1150" dirty="0"/>
          </a:p>
        </p:txBody>
      </p:sp>
      <p:sp>
        <p:nvSpPr>
          <p:cNvPr id="24" name="Shape 21"/>
          <p:cNvSpPr/>
          <p:nvPr/>
        </p:nvSpPr>
        <p:spPr>
          <a:xfrm>
            <a:off x="6400800" y="2377440"/>
            <a:ext cx="5029200" cy="3520440"/>
          </a:xfrm>
          <a:prstGeom prst="roundRect">
            <a:avLst>
              <a:gd name="adj" fmla="val 2078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5" name="Text 22"/>
          <p:cNvSpPr/>
          <p:nvPr/>
        </p:nvSpPr>
        <p:spPr>
          <a:xfrm>
            <a:off x="6565392" y="2523744"/>
            <a:ext cx="470001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Engineering habit</a:t>
            </a:r>
            <a:endParaRPr lang="en-US" sz="1400" dirty="0"/>
          </a:p>
        </p:txBody>
      </p:sp>
      <p:sp>
        <p:nvSpPr>
          <p:cNvPr id="26" name="Shape 23"/>
          <p:cNvSpPr/>
          <p:nvPr/>
        </p:nvSpPr>
        <p:spPr>
          <a:xfrm>
            <a:off x="6720840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27" name="Text 24"/>
          <p:cNvSpPr/>
          <p:nvPr/>
        </p:nvSpPr>
        <p:spPr>
          <a:xfrm>
            <a:off x="6793992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Ask</a:t>
            </a:r>
            <a:endParaRPr lang="en-US" sz="1070" dirty="0"/>
          </a:p>
        </p:txBody>
      </p:sp>
      <p:sp>
        <p:nvSpPr>
          <p:cNvPr id="28" name="Shape 25"/>
          <p:cNvSpPr/>
          <p:nvPr/>
        </p:nvSpPr>
        <p:spPr>
          <a:xfrm>
            <a:off x="7430414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9" name="Shape 26"/>
          <p:cNvSpPr/>
          <p:nvPr/>
        </p:nvSpPr>
        <p:spPr>
          <a:xfrm>
            <a:off x="7640726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0" name="Text 27"/>
          <p:cNvSpPr/>
          <p:nvPr/>
        </p:nvSpPr>
        <p:spPr>
          <a:xfrm>
            <a:off x="7713878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Gather</a:t>
            </a:r>
            <a:endParaRPr lang="en-US" sz="1070" dirty="0"/>
          </a:p>
        </p:txBody>
      </p:sp>
      <p:sp>
        <p:nvSpPr>
          <p:cNvPr id="31" name="Shape 28"/>
          <p:cNvSpPr/>
          <p:nvPr/>
        </p:nvSpPr>
        <p:spPr>
          <a:xfrm>
            <a:off x="8350301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2" name="Shape 29"/>
          <p:cNvSpPr/>
          <p:nvPr/>
        </p:nvSpPr>
        <p:spPr>
          <a:xfrm>
            <a:off x="8560613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3" name="Text 30"/>
          <p:cNvSpPr/>
          <p:nvPr/>
        </p:nvSpPr>
        <p:spPr>
          <a:xfrm>
            <a:off x="8633765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Decide</a:t>
            </a:r>
            <a:endParaRPr lang="en-US" sz="1070" dirty="0"/>
          </a:p>
        </p:txBody>
      </p:sp>
      <p:sp>
        <p:nvSpPr>
          <p:cNvPr id="34" name="Shape 31"/>
          <p:cNvSpPr/>
          <p:nvPr/>
        </p:nvSpPr>
        <p:spPr>
          <a:xfrm>
            <a:off x="9270187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5" name="Shape 32"/>
          <p:cNvSpPr/>
          <p:nvPr/>
        </p:nvSpPr>
        <p:spPr>
          <a:xfrm>
            <a:off x="9480499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9553651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Test</a:t>
            </a:r>
            <a:endParaRPr lang="en-US" sz="1070" dirty="0"/>
          </a:p>
        </p:txBody>
      </p:sp>
      <p:sp>
        <p:nvSpPr>
          <p:cNvPr id="37" name="Shape 34"/>
          <p:cNvSpPr/>
          <p:nvPr/>
        </p:nvSpPr>
        <p:spPr>
          <a:xfrm>
            <a:off x="10190074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8" name="Shape 35"/>
          <p:cNvSpPr/>
          <p:nvPr/>
        </p:nvSpPr>
        <p:spPr>
          <a:xfrm>
            <a:off x="10400386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9" name="Text 36"/>
          <p:cNvSpPr/>
          <p:nvPr/>
        </p:nvSpPr>
        <p:spPr>
          <a:xfrm>
            <a:off x="10473538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Iterate</a:t>
            </a:r>
            <a:endParaRPr lang="en-US" sz="1070" dirty="0"/>
          </a:p>
        </p:txBody>
      </p:sp>
      <p:sp>
        <p:nvSpPr>
          <p:cNvPr id="40" name="Shape 37"/>
          <p:cNvSpPr/>
          <p:nvPr/>
        </p:nvSpPr>
        <p:spPr>
          <a:xfrm>
            <a:off x="7498080" y="4069080"/>
            <a:ext cx="2880360" cy="1005840"/>
          </a:xfrm>
          <a:prstGeom prst="arc">
            <a:avLst/>
          </a:prstGeom>
          <a:noFill/>
          <a:ln w="25400">
            <a:solidFill>
              <a:srgbClr val="F28C28"/>
            </a:solidFill>
            <a:prstDash val="solid"/>
            <a:headEnd type="none"/>
            <a:tailEnd type="triangle"/>
          </a:ln>
        </p:spPr>
      </p:sp>
      <p:sp>
        <p:nvSpPr>
          <p:cNvPr id="41" name="Text 38"/>
          <p:cNvSpPr/>
          <p:nvPr/>
        </p:nvSpPr>
        <p:spPr>
          <a:xfrm>
            <a:off x="6903720" y="4983480"/>
            <a:ext cx="402336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B1F3A"/>
                </a:solidFill>
              </a:rPr>
              <a:t>Evidence loops back into the next decision.</a:t>
            </a:r>
            <a:endParaRPr lang="en-US" sz="1600" dirty="0"/>
          </a:p>
        </p:txBody>
      </p:sp>
      <p:sp>
        <p:nvSpPr>
          <p:cNvPr id="42" name="Text 39"/>
          <p:cNvSpPr/>
          <p:nvPr/>
        </p:nvSpPr>
        <p:spPr>
          <a:xfrm>
            <a:off x="6858000" y="5440680"/>
            <a:ext cx="4114800" cy="3474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150" dirty="0">
                <a:solidFill>
                  <a:srgbClr val="5D6B7A"/>
                </a:solidFill>
              </a:rPr>
              <a:t>When you cannot explain why a design changed, you may be iterating randomly instead of engineering intentionally.</a:t>
            </a:r>
            <a:endParaRPr lang="en-US" sz="1150" dirty="0"/>
          </a:p>
        </p:txBody>
      </p:sp>
      <p:sp>
        <p:nvSpPr>
          <p:cNvPr id="43" name="Shape 40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44" name="Text 41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5.6</a:t>
            </a:r>
            <a:endParaRPr lang="en-US" sz="750" dirty="0"/>
          </a:p>
        </p:txBody>
      </p:sp>
      <p:sp>
        <p:nvSpPr>
          <p:cNvPr id="45" name="Text 42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46" name="Picture 4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5.6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Apply It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your work should show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this lesson to produce: Ethics scenario response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395728"/>
            <a:ext cx="5303520" cy="3310128"/>
          </a:xfrm>
          <a:prstGeom prst="roundRect">
            <a:avLst>
              <a:gd name="adj" fmla="val 2210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0392" y="2542032"/>
            <a:ext cx="49743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Evidence checklist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4400" y="279806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1161288" y="277977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Analyze one aerospace ethics scenario.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914400" y="369722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1161288" y="367893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Identify affected stakeholders.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914400" y="459638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1161288" y="457809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Write a justified decision or recommendation.</a:t>
            </a:r>
            <a:endParaRPr lang="en-US" sz="1650" dirty="0"/>
          </a:p>
        </p:txBody>
      </p:sp>
      <p:sp>
        <p:nvSpPr>
          <p:cNvPr id="17" name="Shape 14"/>
          <p:cNvSpPr/>
          <p:nvPr/>
        </p:nvSpPr>
        <p:spPr>
          <a:xfrm>
            <a:off x="6355080" y="2395728"/>
            <a:ext cx="4983480" cy="1170432"/>
          </a:xfrm>
          <a:prstGeom prst="roundRect">
            <a:avLst>
              <a:gd name="adj" fmla="val 6250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6519672" y="2542032"/>
            <a:ext cx="465429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Quality check</a:t>
            </a:r>
            <a:endParaRPr lang="en-US" sz="1500" dirty="0"/>
          </a:p>
        </p:txBody>
      </p:sp>
      <p:sp>
        <p:nvSpPr>
          <p:cNvPr id="19" name="Text 16"/>
          <p:cNvSpPr/>
          <p:nvPr/>
        </p:nvSpPr>
        <p:spPr>
          <a:xfrm>
            <a:off x="6519672" y="2871216"/>
            <a:ext cx="4654296" cy="60350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Can another person understand what you decided, why it matters, and what evidence supports it?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6355080" y="3794760"/>
            <a:ext cx="4983480" cy="1911096"/>
          </a:xfrm>
          <a:prstGeom prst="roundRect">
            <a:avLst>
              <a:gd name="adj" fmla="val 3828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6519672" y="3941064"/>
            <a:ext cx="465429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Notebook / portfolio connection</a:t>
            </a:r>
            <a:endParaRPr lang="en-US" sz="1500" dirty="0"/>
          </a:p>
        </p:txBody>
      </p:sp>
      <p:sp>
        <p:nvSpPr>
          <p:cNvPr id="22" name="Text 19"/>
          <p:cNvSpPr/>
          <p:nvPr/>
        </p:nvSpPr>
        <p:spPr>
          <a:xfrm>
            <a:off x="6519672" y="4270248"/>
            <a:ext cx="4654296" cy="13441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Capture sketches, notes, tables, test results, photos, CAD screenshots, and reflections. Your final portfolio depends on evidence collected throughout the unit.</a:t>
            </a:r>
            <a:endParaRPr lang="en-US" sz="1420" dirty="0"/>
          </a:p>
        </p:txBody>
      </p:sp>
      <p:sp>
        <p:nvSpPr>
          <p:cNvPr id="23" name="Shape 20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5.6</a:t>
            </a:r>
            <a:endParaRPr lang="en-US" sz="750" dirty="0"/>
          </a:p>
        </p:txBody>
      </p:sp>
      <p:sp>
        <p:nvSpPr>
          <p:cNvPr id="25" name="Text 22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0B1F3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lean_studio_product_shot_on_a_white_background.png">    </p:cNvPr>
          <p:cNvPicPr>
            <a:picLocks noChangeAspect="1"/>
          </p:cNvPicPr>
          <p:nvPr/>
        </p:nvPicPr>
        <p:blipFill>
          <a:blip r:embed="rId1"/>
          <a:srcRect l="25687" r="25687" t="0" b="0"/>
          <a:stretch/>
        </p:blipFill>
        <p:spPr>
          <a:xfrm>
            <a:off x="6263640" y="0"/>
            <a:ext cx="5925312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583680" cy="685800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5" name="Text 1"/>
          <p:cNvSpPr/>
          <p:nvPr/>
        </p:nvSpPr>
        <p:spPr>
          <a:xfrm>
            <a:off x="640080" y="1371600"/>
            <a:ext cx="21945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</a:rPr>
              <a:t>LESSON 5.7</a:t>
            </a:r>
            <a:endParaRPr lang="en-US" sz="1300" dirty="0"/>
          </a:p>
        </p:txBody>
      </p:sp>
      <p:sp>
        <p:nvSpPr>
          <p:cNvPr id="6" name="Text 2"/>
          <p:cNvSpPr/>
          <p:nvPr/>
        </p:nvSpPr>
        <p:spPr>
          <a:xfrm>
            <a:off x="640080" y="1783080"/>
            <a:ext cx="5120640" cy="1005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400" b="1" dirty="0">
                <a:solidFill>
                  <a:srgbClr val="FFFFFF"/>
                </a:solidFill>
              </a:rPr>
              <a:t>Sustainability &amp; Life-Cycle Thinking</a:t>
            </a:r>
            <a:endParaRPr lang="en-US" sz="3400" dirty="0"/>
          </a:p>
        </p:txBody>
      </p:sp>
      <p:sp>
        <p:nvSpPr>
          <p:cNvPr id="7" name="Shape 3"/>
          <p:cNvSpPr/>
          <p:nvPr/>
        </p:nvSpPr>
        <p:spPr>
          <a:xfrm>
            <a:off x="658368" y="2926080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8" name="Shape 4"/>
          <p:cNvSpPr/>
          <p:nvPr/>
        </p:nvSpPr>
        <p:spPr>
          <a:xfrm>
            <a:off x="658368" y="3337560"/>
            <a:ext cx="5166360" cy="987552"/>
          </a:xfrm>
          <a:prstGeom prst="roundRect">
            <a:avLst>
              <a:gd name="adj" fmla="val 7407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822960" y="348386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Essential question</a:t>
            </a:r>
            <a:endParaRPr lang="en-US" sz="1300" dirty="0"/>
          </a:p>
        </p:txBody>
      </p:sp>
      <p:sp>
        <p:nvSpPr>
          <p:cNvPr id="10" name="Text 6"/>
          <p:cNvSpPr/>
          <p:nvPr/>
        </p:nvSpPr>
        <p:spPr>
          <a:xfrm>
            <a:off x="822960" y="3813048"/>
            <a:ext cx="4837176" cy="42062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How can engineers reduce waste and environmental impact across a product’s life?</a:t>
            </a:r>
            <a:endParaRPr lang="en-US" sz="1350" dirty="0"/>
          </a:p>
        </p:txBody>
      </p:sp>
      <p:sp>
        <p:nvSpPr>
          <p:cNvPr id="11" name="Shape 7"/>
          <p:cNvSpPr/>
          <p:nvPr/>
        </p:nvSpPr>
        <p:spPr>
          <a:xfrm>
            <a:off x="658368" y="4526280"/>
            <a:ext cx="5166360" cy="786384"/>
          </a:xfrm>
          <a:prstGeom prst="roundRect">
            <a:avLst>
              <a:gd name="adj" fmla="val 9302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822960" y="467258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 will create</a:t>
            </a:r>
            <a:endParaRPr lang="en-US" sz="1300" dirty="0"/>
          </a:p>
        </p:txBody>
      </p:sp>
      <p:sp>
        <p:nvSpPr>
          <p:cNvPr id="13" name="Text 9"/>
          <p:cNvSpPr/>
          <p:nvPr/>
        </p:nvSpPr>
        <p:spPr>
          <a:xfrm>
            <a:off x="822960" y="5001768"/>
            <a:ext cx="4837176" cy="21945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Life-cycle analysis sketch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640080" y="6309360"/>
            <a:ext cx="43891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C9D9EA"/>
                </a:solidFill>
              </a:rPr>
              <a:t>Unit 5 • Human-Centered Aerospace Design</a:t>
            </a:r>
            <a:endParaRPr lang="en-US" sz="900" dirty="0"/>
          </a:p>
        </p:txBody>
      </p:sp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5.7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Core Ideas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 need to understand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How can engineers reduce waste and environmental impact across a product’s life?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514600"/>
            <a:ext cx="5074920" cy="3246120"/>
          </a:xfrm>
          <a:prstGeom prst="roundRect">
            <a:avLst>
              <a:gd name="adj" fmla="val 2254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0392" y="2660904"/>
            <a:ext cx="47457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Big ideas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4400" y="290779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2" name="Text 9"/>
          <p:cNvSpPr/>
          <p:nvPr/>
        </p:nvSpPr>
        <p:spPr>
          <a:xfrm>
            <a:off x="1161288" y="288950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 product has impacts before, during, and after use.</a:t>
            </a:r>
            <a:endParaRPr lang="en-US" sz="1720" dirty="0"/>
          </a:p>
        </p:txBody>
      </p:sp>
      <p:sp>
        <p:nvSpPr>
          <p:cNvPr id="13" name="Text 10"/>
          <p:cNvSpPr/>
          <p:nvPr/>
        </p:nvSpPr>
        <p:spPr>
          <a:xfrm>
            <a:off x="914400" y="380695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4" name="Text 11"/>
          <p:cNvSpPr/>
          <p:nvPr/>
        </p:nvSpPr>
        <p:spPr>
          <a:xfrm>
            <a:off x="1161288" y="378866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Material choice, manufacturing method, repairability, and disposal all matter.</a:t>
            </a:r>
            <a:endParaRPr lang="en-US" sz="1720" dirty="0"/>
          </a:p>
        </p:txBody>
      </p:sp>
      <p:sp>
        <p:nvSpPr>
          <p:cNvPr id="15" name="Text 12"/>
          <p:cNvSpPr/>
          <p:nvPr/>
        </p:nvSpPr>
        <p:spPr>
          <a:xfrm>
            <a:off x="914400" y="470611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6" name="Text 13"/>
          <p:cNvSpPr/>
          <p:nvPr/>
        </p:nvSpPr>
        <p:spPr>
          <a:xfrm>
            <a:off x="1161288" y="468782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Sustainable design balances performance with responsible resource use.</a:t>
            </a:r>
            <a:endParaRPr lang="en-US" sz="1720" dirty="0"/>
          </a:p>
        </p:txBody>
      </p:sp>
      <p:sp>
        <p:nvSpPr>
          <p:cNvPr id="17" name="Shape 14"/>
          <p:cNvSpPr/>
          <p:nvPr/>
        </p:nvSpPr>
        <p:spPr>
          <a:xfrm>
            <a:off x="6172200" y="2423160"/>
            <a:ext cx="5038344" cy="2843784"/>
          </a:xfrm>
          <a:prstGeom prst="roundRect">
            <a:avLst>
              <a:gd name="adj" fmla="val 2572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pic>
        <p:nvPicPr>
          <p:cNvPr id="18" name="Image 1" descr="/mnt/data/a_clean_studio_product_shot_on_a_white_background.png">    </p:cNvPr>
          <p:cNvPicPr>
            <a:picLocks noChangeAspect="1"/>
          </p:cNvPicPr>
          <p:nvPr/>
        </p:nvPicPr>
        <p:blipFill>
          <a:blip r:embed="rId2"/>
          <a:srcRect l="0" r="0" t="281" b="281"/>
          <a:stretch/>
        </p:blipFill>
        <p:spPr>
          <a:xfrm>
            <a:off x="6199632" y="2450592"/>
            <a:ext cx="4983480" cy="2788920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6199632" y="5294376"/>
            <a:ext cx="4983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50" i="1" dirty="0">
                <a:solidFill>
                  <a:srgbClr val="5D6B7A"/>
                </a:solidFill>
              </a:rPr>
              <a:t>Use visuals as evidence and inspiration, not as a final answer.</a:t>
            </a:r>
            <a:endParaRPr lang="en-US" sz="850" dirty="0"/>
          </a:p>
        </p:txBody>
      </p:sp>
      <p:sp>
        <p:nvSpPr>
          <p:cNvPr id="20" name="Shape 16"/>
          <p:cNvSpPr/>
          <p:nvPr/>
        </p:nvSpPr>
        <p:spPr>
          <a:xfrm>
            <a:off x="685800" y="5989320"/>
            <a:ext cx="10561320" cy="438912"/>
          </a:xfrm>
          <a:prstGeom prst="roundRect">
            <a:avLst>
              <a:gd name="adj" fmla="val 16667"/>
            </a:avLst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21" name="Text 17"/>
          <p:cNvSpPr/>
          <p:nvPr/>
        </p:nvSpPr>
        <p:spPr>
          <a:xfrm>
            <a:off x="850392" y="6099048"/>
            <a:ext cx="4114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400" b="1" dirty="0">
                <a:solidFill>
                  <a:srgbClr val="F4B942"/>
                </a:solidFill>
              </a:rPr>
              <a:t>“</a:t>
            </a:r>
            <a:endParaRPr lang="en-US" sz="3400" dirty="0"/>
          </a:p>
        </p:txBody>
      </p:sp>
      <p:sp>
        <p:nvSpPr>
          <p:cNvPr id="22" name="Text 18"/>
          <p:cNvSpPr/>
          <p:nvPr/>
        </p:nvSpPr>
        <p:spPr>
          <a:xfrm>
            <a:off x="1325880" y="6172200"/>
            <a:ext cx="9738360" cy="731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FFFFFF"/>
                </a:solidFill>
              </a:rPr>
              <a:t>Strong designs start with a clear understanding of people, requirements, and evidence.</a:t>
            </a:r>
            <a:endParaRPr lang="en-US" sz="1650" dirty="0"/>
          </a:p>
        </p:txBody>
      </p:sp>
      <p:sp>
        <p:nvSpPr>
          <p:cNvPr id="23" name="Shape 19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24" name="Text 20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5.7</a:t>
            </a:r>
            <a:endParaRPr lang="en-US" sz="750" dirty="0"/>
          </a:p>
        </p:txBody>
      </p:sp>
      <p:sp>
        <p:nvSpPr>
          <p:cNvPr id="25" name="Text 21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5.7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Process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How to approach the work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a repeatable process so your design decisions are clear and defensible.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377440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822960" y="2523744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22960" y="2569464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1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1280160" y="2487168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Trace the life cycle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1280160" y="2770632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Raw materials → manufacturing → use → maintenance → end of life.</a:t>
            </a:r>
            <a:endParaRPr lang="en-US" sz="1150" dirty="0"/>
          </a:p>
        </p:txBody>
      </p:sp>
      <p:sp>
        <p:nvSpPr>
          <p:cNvPr id="14" name="Shape 11"/>
          <p:cNvSpPr/>
          <p:nvPr/>
        </p:nvSpPr>
        <p:spPr>
          <a:xfrm>
            <a:off x="685800" y="3605784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822960" y="3752088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822960" y="3797808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2</a:t>
            </a:r>
            <a:endParaRPr lang="en-US" sz="1050" dirty="0"/>
          </a:p>
        </p:txBody>
      </p:sp>
      <p:sp>
        <p:nvSpPr>
          <p:cNvPr id="17" name="Text 14"/>
          <p:cNvSpPr/>
          <p:nvPr/>
        </p:nvSpPr>
        <p:spPr>
          <a:xfrm>
            <a:off x="1280160" y="3715512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Look for waste points</a:t>
            </a:r>
            <a:endParaRPr lang="en-US" sz="1450" dirty="0"/>
          </a:p>
        </p:txBody>
      </p:sp>
      <p:sp>
        <p:nvSpPr>
          <p:cNvPr id="18" name="Text 15"/>
          <p:cNvSpPr/>
          <p:nvPr/>
        </p:nvSpPr>
        <p:spPr>
          <a:xfrm>
            <a:off x="1280160" y="3998976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Identify where material, energy, time, or replacements are wasted.</a:t>
            </a:r>
            <a:endParaRPr lang="en-US" sz="1150" dirty="0"/>
          </a:p>
        </p:txBody>
      </p:sp>
      <p:sp>
        <p:nvSpPr>
          <p:cNvPr id="19" name="Shape 16"/>
          <p:cNvSpPr/>
          <p:nvPr/>
        </p:nvSpPr>
        <p:spPr>
          <a:xfrm>
            <a:off x="685800" y="4834128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822960" y="4980432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822960" y="5026152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3</a:t>
            </a:r>
            <a:endParaRPr lang="en-US" sz="1050" dirty="0"/>
          </a:p>
        </p:txBody>
      </p:sp>
      <p:sp>
        <p:nvSpPr>
          <p:cNvPr id="22" name="Text 19"/>
          <p:cNvSpPr/>
          <p:nvPr/>
        </p:nvSpPr>
        <p:spPr>
          <a:xfrm>
            <a:off x="1280160" y="4943856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Design for repair or reuse</a:t>
            </a:r>
            <a:endParaRPr lang="en-US" sz="1450" dirty="0"/>
          </a:p>
        </p:txBody>
      </p:sp>
      <p:sp>
        <p:nvSpPr>
          <p:cNvPr id="23" name="Text 20"/>
          <p:cNvSpPr/>
          <p:nvPr/>
        </p:nvSpPr>
        <p:spPr>
          <a:xfrm>
            <a:off x="1280160" y="5227320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A part that can be replaced or repaired may reduce total impact.</a:t>
            </a:r>
            <a:endParaRPr lang="en-US" sz="1150" dirty="0"/>
          </a:p>
        </p:txBody>
      </p:sp>
      <p:sp>
        <p:nvSpPr>
          <p:cNvPr id="24" name="Shape 21"/>
          <p:cNvSpPr/>
          <p:nvPr/>
        </p:nvSpPr>
        <p:spPr>
          <a:xfrm>
            <a:off x="6400800" y="2377440"/>
            <a:ext cx="5029200" cy="3520440"/>
          </a:xfrm>
          <a:prstGeom prst="roundRect">
            <a:avLst>
              <a:gd name="adj" fmla="val 2078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5" name="Text 22"/>
          <p:cNvSpPr/>
          <p:nvPr/>
        </p:nvSpPr>
        <p:spPr>
          <a:xfrm>
            <a:off x="6565392" y="2523744"/>
            <a:ext cx="470001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Engineering habit</a:t>
            </a:r>
            <a:endParaRPr lang="en-US" sz="1400" dirty="0"/>
          </a:p>
        </p:txBody>
      </p:sp>
      <p:sp>
        <p:nvSpPr>
          <p:cNvPr id="26" name="Shape 23"/>
          <p:cNvSpPr/>
          <p:nvPr/>
        </p:nvSpPr>
        <p:spPr>
          <a:xfrm>
            <a:off x="6720840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27" name="Text 24"/>
          <p:cNvSpPr/>
          <p:nvPr/>
        </p:nvSpPr>
        <p:spPr>
          <a:xfrm>
            <a:off x="6793992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Ask</a:t>
            </a:r>
            <a:endParaRPr lang="en-US" sz="1070" dirty="0"/>
          </a:p>
        </p:txBody>
      </p:sp>
      <p:sp>
        <p:nvSpPr>
          <p:cNvPr id="28" name="Shape 25"/>
          <p:cNvSpPr/>
          <p:nvPr/>
        </p:nvSpPr>
        <p:spPr>
          <a:xfrm>
            <a:off x="7430414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9" name="Shape 26"/>
          <p:cNvSpPr/>
          <p:nvPr/>
        </p:nvSpPr>
        <p:spPr>
          <a:xfrm>
            <a:off x="7640726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0" name="Text 27"/>
          <p:cNvSpPr/>
          <p:nvPr/>
        </p:nvSpPr>
        <p:spPr>
          <a:xfrm>
            <a:off x="7713878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Gather</a:t>
            </a:r>
            <a:endParaRPr lang="en-US" sz="1070" dirty="0"/>
          </a:p>
        </p:txBody>
      </p:sp>
      <p:sp>
        <p:nvSpPr>
          <p:cNvPr id="31" name="Shape 28"/>
          <p:cNvSpPr/>
          <p:nvPr/>
        </p:nvSpPr>
        <p:spPr>
          <a:xfrm>
            <a:off x="8350301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2" name="Shape 29"/>
          <p:cNvSpPr/>
          <p:nvPr/>
        </p:nvSpPr>
        <p:spPr>
          <a:xfrm>
            <a:off x="8560613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3" name="Text 30"/>
          <p:cNvSpPr/>
          <p:nvPr/>
        </p:nvSpPr>
        <p:spPr>
          <a:xfrm>
            <a:off x="8633765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Decide</a:t>
            </a:r>
            <a:endParaRPr lang="en-US" sz="1070" dirty="0"/>
          </a:p>
        </p:txBody>
      </p:sp>
      <p:sp>
        <p:nvSpPr>
          <p:cNvPr id="34" name="Shape 31"/>
          <p:cNvSpPr/>
          <p:nvPr/>
        </p:nvSpPr>
        <p:spPr>
          <a:xfrm>
            <a:off x="9270187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5" name="Shape 32"/>
          <p:cNvSpPr/>
          <p:nvPr/>
        </p:nvSpPr>
        <p:spPr>
          <a:xfrm>
            <a:off x="9480499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9553651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Test</a:t>
            </a:r>
            <a:endParaRPr lang="en-US" sz="1070" dirty="0"/>
          </a:p>
        </p:txBody>
      </p:sp>
      <p:sp>
        <p:nvSpPr>
          <p:cNvPr id="37" name="Shape 34"/>
          <p:cNvSpPr/>
          <p:nvPr/>
        </p:nvSpPr>
        <p:spPr>
          <a:xfrm>
            <a:off x="10190074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8" name="Shape 35"/>
          <p:cNvSpPr/>
          <p:nvPr/>
        </p:nvSpPr>
        <p:spPr>
          <a:xfrm>
            <a:off x="10400386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9" name="Text 36"/>
          <p:cNvSpPr/>
          <p:nvPr/>
        </p:nvSpPr>
        <p:spPr>
          <a:xfrm>
            <a:off x="10473538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Iterate</a:t>
            </a:r>
            <a:endParaRPr lang="en-US" sz="1070" dirty="0"/>
          </a:p>
        </p:txBody>
      </p:sp>
      <p:sp>
        <p:nvSpPr>
          <p:cNvPr id="40" name="Shape 37"/>
          <p:cNvSpPr/>
          <p:nvPr/>
        </p:nvSpPr>
        <p:spPr>
          <a:xfrm>
            <a:off x="7498080" y="4069080"/>
            <a:ext cx="2880360" cy="1005840"/>
          </a:xfrm>
          <a:prstGeom prst="arc">
            <a:avLst/>
          </a:prstGeom>
          <a:noFill/>
          <a:ln w="25400">
            <a:solidFill>
              <a:srgbClr val="F28C28"/>
            </a:solidFill>
            <a:prstDash val="solid"/>
            <a:headEnd type="none"/>
            <a:tailEnd type="triangle"/>
          </a:ln>
        </p:spPr>
      </p:sp>
      <p:sp>
        <p:nvSpPr>
          <p:cNvPr id="41" name="Text 38"/>
          <p:cNvSpPr/>
          <p:nvPr/>
        </p:nvSpPr>
        <p:spPr>
          <a:xfrm>
            <a:off x="6903720" y="4983480"/>
            <a:ext cx="402336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B1F3A"/>
                </a:solidFill>
              </a:rPr>
              <a:t>Evidence loops back into the next decision.</a:t>
            </a:r>
            <a:endParaRPr lang="en-US" sz="1600" dirty="0"/>
          </a:p>
        </p:txBody>
      </p:sp>
      <p:sp>
        <p:nvSpPr>
          <p:cNvPr id="42" name="Text 39"/>
          <p:cNvSpPr/>
          <p:nvPr/>
        </p:nvSpPr>
        <p:spPr>
          <a:xfrm>
            <a:off x="6858000" y="5440680"/>
            <a:ext cx="4114800" cy="3474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150" dirty="0">
                <a:solidFill>
                  <a:srgbClr val="5D6B7A"/>
                </a:solidFill>
              </a:rPr>
              <a:t>When you cannot explain why a design changed, you may be iterating randomly instead of engineering intentionally.</a:t>
            </a:r>
            <a:endParaRPr lang="en-US" sz="1150" dirty="0"/>
          </a:p>
        </p:txBody>
      </p:sp>
      <p:sp>
        <p:nvSpPr>
          <p:cNvPr id="43" name="Shape 40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44" name="Text 41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5.7</a:t>
            </a:r>
            <a:endParaRPr lang="en-US" sz="750" dirty="0"/>
          </a:p>
        </p:txBody>
      </p:sp>
      <p:sp>
        <p:nvSpPr>
          <p:cNvPr id="45" name="Text 42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46" name="Picture 4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B1F3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bright_clean_studio_office_worktable_scene_phot.png">    </p:cNvPr>
          <p:cNvPicPr>
            <a:picLocks noChangeAspect="1"/>
          </p:cNvPicPr>
          <p:nvPr/>
        </p:nvPicPr>
        <p:blipFill>
          <a:blip r:embed="rId1"/>
          <a:srcRect l="25687" r="25687" t="0" b="0"/>
          <a:stretch/>
        </p:blipFill>
        <p:spPr>
          <a:xfrm>
            <a:off x="6263640" y="0"/>
            <a:ext cx="5925312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583680" cy="685800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5" name="Text 1"/>
          <p:cNvSpPr/>
          <p:nvPr/>
        </p:nvSpPr>
        <p:spPr>
          <a:xfrm>
            <a:off x="640080" y="1371600"/>
            <a:ext cx="21945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</a:rPr>
              <a:t>LESSON 5.1</a:t>
            </a:r>
            <a:endParaRPr lang="en-US" sz="1300" dirty="0"/>
          </a:p>
        </p:txBody>
      </p:sp>
      <p:sp>
        <p:nvSpPr>
          <p:cNvPr id="6" name="Text 2"/>
          <p:cNvSpPr/>
          <p:nvPr/>
        </p:nvSpPr>
        <p:spPr>
          <a:xfrm>
            <a:off x="640080" y="1783080"/>
            <a:ext cx="5120640" cy="1005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400" b="1" dirty="0">
                <a:solidFill>
                  <a:srgbClr val="FFFFFF"/>
                </a:solidFill>
              </a:rPr>
              <a:t>Human-Centered Aerospace Design</a:t>
            </a:r>
            <a:endParaRPr lang="en-US" sz="3400" dirty="0"/>
          </a:p>
        </p:txBody>
      </p:sp>
      <p:sp>
        <p:nvSpPr>
          <p:cNvPr id="7" name="Shape 3"/>
          <p:cNvSpPr/>
          <p:nvPr/>
        </p:nvSpPr>
        <p:spPr>
          <a:xfrm>
            <a:off x="658368" y="2926080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8" name="Shape 4"/>
          <p:cNvSpPr/>
          <p:nvPr/>
        </p:nvSpPr>
        <p:spPr>
          <a:xfrm>
            <a:off x="658368" y="3337560"/>
            <a:ext cx="5166360" cy="987552"/>
          </a:xfrm>
          <a:prstGeom prst="roundRect">
            <a:avLst>
              <a:gd name="adj" fmla="val 7407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822960" y="348386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Essential question</a:t>
            </a:r>
            <a:endParaRPr lang="en-US" sz="1300" dirty="0"/>
          </a:p>
        </p:txBody>
      </p:sp>
      <p:sp>
        <p:nvSpPr>
          <p:cNvPr id="10" name="Text 6"/>
          <p:cNvSpPr/>
          <p:nvPr/>
        </p:nvSpPr>
        <p:spPr>
          <a:xfrm>
            <a:off x="822960" y="3813048"/>
            <a:ext cx="4837176" cy="42062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How do aerospace designers make solutions that work for real people, not just technical requirements?</a:t>
            </a:r>
            <a:endParaRPr lang="en-US" sz="1350" dirty="0"/>
          </a:p>
        </p:txBody>
      </p:sp>
      <p:sp>
        <p:nvSpPr>
          <p:cNvPr id="11" name="Shape 7"/>
          <p:cNvSpPr/>
          <p:nvPr/>
        </p:nvSpPr>
        <p:spPr>
          <a:xfrm>
            <a:off x="658368" y="4526280"/>
            <a:ext cx="5166360" cy="786384"/>
          </a:xfrm>
          <a:prstGeom prst="roundRect">
            <a:avLst>
              <a:gd name="adj" fmla="val 9302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822960" y="467258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 will create</a:t>
            </a:r>
            <a:endParaRPr lang="en-US" sz="1300" dirty="0"/>
          </a:p>
        </p:txBody>
      </p:sp>
      <p:sp>
        <p:nvSpPr>
          <p:cNvPr id="13" name="Text 9"/>
          <p:cNvSpPr/>
          <p:nvPr/>
        </p:nvSpPr>
        <p:spPr>
          <a:xfrm>
            <a:off x="822960" y="5001768"/>
            <a:ext cx="4837176" cy="21945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Human-centered design mindset notes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640080" y="6309360"/>
            <a:ext cx="43891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C9D9EA"/>
                </a:solidFill>
              </a:rPr>
              <a:t>Unit 5 • Human-Centered Aerospace Design</a:t>
            </a:r>
            <a:endParaRPr lang="en-US" sz="900" dirty="0"/>
          </a:p>
        </p:txBody>
      </p:sp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5.7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Apply It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your work should show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this lesson to produce: Life-cycle analysis sketch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395728"/>
            <a:ext cx="5303520" cy="3310128"/>
          </a:xfrm>
          <a:prstGeom prst="roundRect">
            <a:avLst>
              <a:gd name="adj" fmla="val 2210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0392" y="2542032"/>
            <a:ext cx="49743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Evidence checklist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4400" y="279806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1161288" y="277977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Create a life-cycle diagram.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914400" y="369722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1161288" y="367893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Identify one design choice that reduces waste.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914400" y="459638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1161288" y="457809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Explain a tradeoff between performance and sustainability.</a:t>
            </a:r>
            <a:endParaRPr lang="en-US" sz="1650" dirty="0"/>
          </a:p>
        </p:txBody>
      </p:sp>
      <p:sp>
        <p:nvSpPr>
          <p:cNvPr id="17" name="Shape 14"/>
          <p:cNvSpPr/>
          <p:nvPr/>
        </p:nvSpPr>
        <p:spPr>
          <a:xfrm>
            <a:off x="6355080" y="2395728"/>
            <a:ext cx="4983480" cy="1170432"/>
          </a:xfrm>
          <a:prstGeom prst="roundRect">
            <a:avLst>
              <a:gd name="adj" fmla="val 6250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6519672" y="2542032"/>
            <a:ext cx="465429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Quality check</a:t>
            </a:r>
            <a:endParaRPr lang="en-US" sz="1500" dirty="0"/>
          </a:p>
        </p:txBody>
      </p:sp>
      <p:sp>
        <p:nvSpPr>
          <p:cNvPr id="19" name="Text 16"/>
          <p:cNvSpPr/>
          <p:nvPr/>
        </p:nvSpPr>
        <p:spPr>
          <a:xfrm>
            <a:off x="6519672" y="2871216"/>
            <a:ext cx="4654296" cy="60350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Can another person understand what you decided, why it matters, and what evidence supports it?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6355080" y="3794760"/>
            <a:ext cx="4983480" cy="1911096"/>
          </a:xfrm>
          <a:prstGeom prst="roundRect">
            <a:avLst>
              <a:gd name="adj" fmla="val 3828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6519672" y="3941064"/>
            <a:ext cx="465429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Notebook / portfolio connection</a:t>
            </a:r>
            <a:endParaRPr lang="en-US" sz="1500" dirty="0"/>
          </a:p>
        </p:txBody>
      </p:sp>
      <p:sp>
        <p:nvSpPr>
          <p:cNvPr id="22" name="Text 19"/>
          <p:cNvSpPr/>
          <p:nvPr/>
        </p:nvSpPr>
        <p:spPr>
          <a:xfrm>
            <a:off x="6519672" y="4270248"/>
            <a:ext cx="4654296" cy="13441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Capture sketches, notes, tables, test results, photos, CAD screenshots, and reflections. Your final portfolio depends on evidence collected throughout the unit.</a:t>
            </a:r>
            <a:endParaRPr lang="en-US" sz="1420" dirty="0"/>
          </a:p>
        </p:txBody>
      </p:sp>
      <p:sp>
        <p:nvSpPr>
          <p:cNvPr id="23" name="Shape 20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5.7</a:t>
            </a:r>
            <a:endParaRPr lang="en-US" sz="750" dirty="0"/>
          </a:p>
        </p:txBody>
      </p:sp>
      <p:sp>
        <p:nvSpPr>
          <p:cNvPr id="25" name="Text 22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solidFill>
          <a:srgbClr val="0B1F3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lean_white_background_technical_infographic_dia.png">    </p:cNvPr>
          <p:cNvPicPr>
            <a:picLocks noChangeAspect="1"/>
          </p:cNvPicPr>
          <p:nvPr/>
        </p:nvPicPr>
        <p:blipFill>
          <a:blip r:embed="rId1"/>
          <a:srcRect l="25687" r="25687" t="0" b="0"/>
          <a:stretch/>
        </p:blipFill>
        <p:spPr>
          <a:xfrm>
            <a:off x="6263640" y="0"/>
            <a:ext cx="5925312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583680" cy="685800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5" name="Text 1"/>
          <p:cNvSpPr/>
          <p:nvPr/>
        </p:nvSpPr>
        <p:spPr>
          <a:xfrm>
            <a:off x="640080" y="1371600"/>
            <a:ext cx="21945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</a:rPr>
              <a:t>LESSON 5.8</a:t>
            </a:r>
            <a:endParaRPr lang="en-US" sz="1300" dirty="0"/>
          </a:p>
        </p:txBody>
      </p:sp>
      <p:sp>
        <p:nvSpPr>
          <p:cNvPr id="6" name="Text 2"/>
          <p:cNvSpPr/>
          <p:nvPr/>
        </p:nvSpPr>
        <p:spPr>
          <a:xfrm>
            <a:off x="640080" y="1783080"/>
            <a:ext cx="5120640" cy="1005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400" b="1" dirty="0">
                <a:solidFill>
                  <a:srgbClr val="FFFFFF"/>
                </a:solidFill>
              </a:rPr>
              <a:t>Safety, Risk &amp; Failure Modes</a:t>
            </a:r>
            <a:endParaRPr lang="en-US" sz="3400" dirty="0"/>
          </a:p>
        </p:txBody>
      </p:sp>
      <p:sp>
        <p:nvSpPr>
          <p:cNvPr id="7" name="Shape 3"/>
          <p:cNvSpPr/>
          <p:nvPr/>
        </p:nvSpPr>
        <p:spPr>
          <a:xfrm>
            <a:off x="658368" y="2926080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8" name="Shape 4"/>
          <p:cNvSpPr/>
          <p:nvPr/>
        </p:nvSpPr>
        <p:spPr>
          <a:xfrm>
            <a:off x="658368" y="3337560"/>
            <a:ext cx="5166360" cy="987552"/>
          </a:xfrm>
          <a:prstGeom prst="roundRect">
            <a:avLst>
              <a:gd name="adj" fmla="val 7407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822960" y="348386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Essential question</a:t>
            </a:r>
            <a:endParaRPr lang="en-US" sz="1300" dirty="0"/>
          </a:p>
        </p:txBody>
      </p:sp>
      <p:sp>
        <p:nvSpPr>
          <p:cNvPr id="10" name="Text 6"/>
          <p:cNvSpPr/>
          <p:nvPr/>
        </p:nvSpPr>
        <p:spPr>
          <a:xfrm>
            <a:off x="822960" y="3813048"/>
            <a:ext cx="4837176" cy="42062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How can you predict what might go wrong before testing a prototype?</a:t>
            </a:r>
            <a:endParaRPr lang="en-US" sz="1350" dirty="0"/>
          </a:p>
        </p:txBody>
      </p:sp>
      <p:sp>
        <p:nvSpPr>
          <p:cNvPr id="11" name="Shape 7"/>
          <p:cNvSpPr/>
          <p:nvPr/>
        </p:nvSpPr>
        <p:spPr>
          <a:xfrm>
            <a:off x="658368" y="4526280"/>
            <a:ext cx="5166360" cy="786384"/>
          </a:xfrm>
          <a:prstGeom prst="roundRect">
            <a:avLst>
              <a:gd name="adj" fmla="val 9302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822960" y="467258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 will create</a:t>
            </a:r>
            <a:endParaRPr lang="en-US" sz="1300" dirty="0"/>
          </a:p>
        </p:txBody>
      </p:sp>
      <p:sp>
        <p:nvSpPr>
          <p:cNvPr id="13" name="Text 9"/>
          <p:cNvSpPr/>
          <p:nvPr/>
        </p:nvSpPr>
        <p:spPr>
          <a:xfrm>
            <a:off x="822960" y="5001768"/>
            <a:ext cx="4837176" cy="21945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Failure mode table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640080" y="6309360"/>
            <a:ext cx="43891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C9D9EA"/>
                </a:solidFill>
              </a:rPr>
              <a:t>Unit 5 • Human-Centered Aerospace Design</a:t>
            </a:r>
            <a:endParaRPr lang="en-US" sz="900" dirty="0"/>
          </a:p>
        </p:txBody>
      </p:sp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5.8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Core Ideas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 need to understand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How can you predict what might go wrong before testing a prototype?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514600"/>
            <a:ext cx="5074920" cy="3246120"/>
          </a:xfrm>
          <a:prstGeom prst="roundRect">
            <a:avLst>
              <a:gd name="adj" fmla="val 2254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0392" y="2660904"/>
            <a:ext cx="47457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Big ideas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4400" y="290779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2" name="Text 9"/>
          <p:cNvSpPr/>
          <p:nvPr/>
        </p:nvSpPr>
        <p:spPr>
          <a:xfrm>
            <a:off x="1161288" y="288950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 failure mode is a specific way a design could fail.</a:t>
            </a:r>
            <a:endParaRPr lang="en-US" sz="1720" dirty="0"/>
          </a:p>
        </p:txBody>
      </p:sp>
      <p:sp>
        <p:nvSpPr>
          <p:cNvPr id="13" name="Text 10"/>
          <p:cNvSpPr/>
          <p:nvPr/>
        </p:nvSpPr>
        <p:spPr>
          <a:xfrm>
            <a:off x="914400" y="380695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4" name="Text 11"/>
          <p:cNvSpPr/>
          <p:nvPr/>
        </p:nvSpPr>
        <p:spPr>
          <a:xfrm>
            <a:off x="1161288" y="378866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Risk depends on both likelihood and consequence.</a:t>
            </a:r>
            <a:endParaRPr lang="en-US" sz="1720" dirty="0"/>
          </a:p>
        </p:txBody>
      </p:sp>
      <p:sp>
        <p:nvSpPr>
          <p:cNvPr id="15" name="Text 12"/>
          <p:cNvSpPr/>
          <p:nvPr/>
        </p:nvSpPr>
        <p:spPr>
          <a:xfrm>
            <a:off x="914400" y="470611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6" name="Text 13"/>
          <p:cNvSpPr/>
          <p:nvPr/>
        </p:nvSpPr>
        <p:spPr>
          <a:xfrm>
            <a:off x="1161288" y="468782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Good testing plans focus on the most important risks first.</a:t>
            </a:r>
            <a:endParaRPr lang="en-US" sz="1720" dirty="0"/>
          </a:p>
        </p:txBody>
      </p:sp>
      <p:sp>
        <p:nvSpPr>
          <p:cNvPr id="17" name="Shape 14"/>
          <p:cNvSpPr/>
          <p:nvPr/>
        </p:nvSpPr>
        <p:spPr>
          <a:xfrm>
            <a:off x="6172200" y="2423160"/>
            <a:ext cx="5038344" cy="2843784"/>
          </a:xfrm>
          <a:prstGeom prst="roundRect">
            <a:avLst>
              <a:gd name="adj" fmla="val 2572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pic>
        <p:nvPicPr>
          <p:cNvPr id="18" name="Image 1" descr="/mnt/data/a_clean_white_background_technical_infographic_dia.png">    </p:cNvPr>
          <p:cNvPicPr>
            <a:picLocks noChangeAspect="1"/>
          </p:cNvPicPr>
          <p:nvPr/>
        </p:nvPicPr>
        <p:blipFill>
          <a:blip r:embed="rId2"/>
          <a:srcRect l="0" r="0" t="281" b="281"/>
          <a:stretch/>
        </p:blipFill>
        <p:spPr>
          <a:xfrm>
            <a:off x="6199632" y="2450592"/>
            <a:ext cx="4983480" cy="2788920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6199632" y="5294376"/>
            <a:ext cx="4983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50" i="1" dirty="0">
                <a:solidFill>
                  <a:srgbClr val="5D6B7A"/>
                </a:solidFill>
              </a:rPr>
              <a:t>Use visuals as evidence and inspiration, not as a final answer.</a:t>
            </a:r>
            <a:endParaRPr lang="en-US" sz="850" dirty="0"/>
          </a:p>
        </p:txBody>
      </p:sp>
      <p:sp>
        <p:nvSpPr>
          <p:cNvPr id="20" name="Shape 16"/>
          <p:cNvSpPr/>
          <p:nvPr/>
        </p:nvSpPr>
        <p:spPr>
          <a:xfrm>
            <a:off x="685800" y="5989320"/>
            <a:ext cx="10561320" cy="438912"/>
          </a:xfrm>
          <a:prstGeom prst="roundRect">
            <a:avLst>
              <a:gd name="adj" fmla="val 16667"/>
            </a:avLst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21" name="Text 17"/>
          <p:cNvSpPr/>
          <p:nvPr/>
        </p:nvSpPr>
        <p:spPr>
          <a:xfrm>
            <a:off x="850392" y="6099048"/>
            <a:ext cx="4114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400" b="1" dirty="0">
                <a:solidFill>
                  <a:srgbClr val="F4B942"/>
                </a:solidFill>
              </a:rPr>
              <a:t>“</a:t>
            </a:r>
            <a:endParaRPr lang="en-US" sz="3400" dirty="0"/>
          </a:p>
        </p:txBody>
      </p:sp>
      <p:sp>
        <p:nvSpPr>
          <p:cNvPr id="22" name="Text 18"/>
          <p:cNvSpPr/>
          <p:nvPr/>
        </p:nvSpPr>
        <p:spPr>
          <a:xfrm>
            <a:off x="1325880" y="6172200"/>
            <a:ext cx="9738360" cy="731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FFFFFF"/>
                </a:solidFill>
              </a:rPr>
              <a:t>Strong designs start with a clear understanding of people, requirements, and evidence.</a:t>
            </a:r>
            <a:endParaRPr lang="en-US" sz="1650" dirty="0"/>
          </a:p>
        </p:txBody>
      </p:sp>
      <p:sp>
        <p:nvSpPr>
          <p:cNvPr id="23" name="Shape 19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24" name="Text 20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5.8</a:t>
            </a:r>
            <a:endParaRPr lang="en-US" sz="750" dirty="0"/>
          </a:p>
        </p:txBody>
      </p:sp>
      <p:sp>
        <p:nvSpPr>
          <p:cNvPr id="25" name="Text 21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5.8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Process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How to approach the work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a repeatable process so your design decisions are clear and defensible.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377440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822960" y="2523744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22960" y="2569464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1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1280160" y="2487168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List failure modes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1280160" y="2770632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Think about breaking, slipping, tipping, binding, overheating, confusing use, or unsafe misuse.</a:t>
            </a:r>
            <a:endParaRPr lang="en-US" sz="1150" dirty="0"/>
          </a:p>
        </p:txBody>
      </p:sp>
      <p:sp>
        <p:nvSpPr>
          <p:cNvPr id="14" name="Shape 11"/>
          <p:cNvSpPr/>
          <p:nvPr/>
        </p:nvSpPr>
        <p:spPr>
          <a:xfrm>
            <a:off x="685800" y="3605784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822960" y="3752088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822960" y="3797808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2</a:t>
            </a:r>
            <a:endParaRPr lang="en-US" sz="1050" dirty="0"/>
          </a:p>
        </p:txBody>
      </p:sp>
      <p:sp>
        <p:nvSpPr>
          <p:cNvPr id="17" name="Text 14"/>
          <p:cNvSpPr/>
          <p:nvPr/>
        </p:nvSpPr>
        <p:spPr>
          <a:xfrm>
            <a:off x="1280160" y="3715512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Rate risk</a:t>
            </a:r>
            <a:endParaRPr lang="en-US" sz="1450" dirty="0"/>
          </a:p>
        </p:txBody>
      </p:sp>
      <p:sp>
        <p:nvSpPr>
          <p:cNvPr id="18" name="Text 15"/>
          <p:cNvSpPr/>
          <p:nvPr/>
        </p:nvSpPr>
        <p:spPr>
          <a:xfrm>
            <a:off x="1280160" y="3998976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Rank the likelihood and severity of each failure.</a:t>
            </a:r>
            <a:endParaRPr lang="en-US" sz="1150" dirty="0"/>
          </a:p>
        </p:txBody>
      </p:sp>
      <p:sp>
        <p:nvSpPr>
          <p:cNvPr id="19" name="Shape 16"/>
          <p:cNvSpPr/>
          <p:nvPr/>
        </p:nvSpPr>
        <p:spPr>
          <a:xfrm>
            <a:off x="685800" y="4834128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822960" y="4980432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822960" y="5026152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3</a:t>
            </a:r>
            <a:endParaRPr lang="en-US" sz="1050" dirty="0"/>
          </a:p>
        </p:txBody>
      </p:sp>
      <p:sp>
        <p:nvSpPr>
          <p:cNvPr id="22" name="Text 19"/>
          <p:cNvSpPr/>
          <p:nvPr/>
        </p:nvSpPr>
        <p:spPr>
          <a:xfrm>
            <a:off x="1280160" y="4943856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Plan mitigation</a:t>
            </a:r>
            <a:endParaRPr lang="en-US" sz="1450" dirty="0"/>
          </a:p>
        </p:txBody>
      </p:sp>
      <p:sp>
        <p:nvSpPr>
          <p:cNvPr id="23" name="Text 20"/>
          <p:cNvSpPr/>
          <p:nvPr/>
        </p:nvSpPr>
        <p:spPr>
          <a:xfrm>
            <a:off x="1280160" y="5227320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Change the design, add instructions, strengthen a part, or improve the test.</a:t>
            </a:r>
            <a:endParaRPr lang="en-US" sz="1150" dirty="0"/>
          </a:p>
        </p:txBody>
      </p:sp>
      <p:sp>
        <p:nvSpPr>
          <p:cNvPr id="24" name="Shape 21"/>
          <p:cNvSpPr/>
          <p:nvPr/>
        </p:nvSpPr>
        <p:spPr>
          <a:xfrm>
            <a:off x="6400800" y="2377440"/>
            <a:ext cx="5029200" cy="3520440"/>
          </a:xfrm>
          <a:prstGeom prst="roundRect">
            <a:avLst>
              <a:gd name="adj" fmla="val 2078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5" name="Text 22"/>
          <p:cNvSpPr/>
          <p:nvPr/>
        </p:nvSpPr>
        <p:spPr>
          <a:xfrm>
            <a:off x="6565392" y="2523744"/>
            <a:ext cx="470001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Engineering habit</a:t>
            </a:r>
            <a:endParaRPr lang="en-US" sz="1400" dirty="0"/>
          </a:p>
        </p:txBody>
      </p:sp>
      <p:sp>
        <p:nvSpPr>
          <p:cNvPr id="26" name="Shape 23"/>
          <p:cNvSpPr/>
          <p:nvPr/>
        </p:nvSpPr>
        <p:spPr>
          <a:xfrm>
            <a:off x="6720840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27" name="Text 24"/>
          <p:cNvSpPr/>
          <p:nvPr/>
        </p:nvSpPr>
        <p:spPr>
          <a:xfrm>
            <a:off x="6793992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Ask</a:t>
            </a:r>
            <a:endParaRPr lang="en-US" sz="1070" dirty="0"/>
          </a:p>
        </p:txBody>
      </p:sp>
      <p:sp>
        <p:nvSpPr>
          <p:cNvPr id="28" name="Shape 25"/>
          <p:cNvSpPr/>
          <p:nvPr/>
        </p:nvSpPr>
        <p:spPr>
          <a:xfrm>
            <a:off x="7430414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9" name="Shape 26"/>
          <p:cNvSpPr/>
          <p:nvPr/>
        </p:nvSpPr>
        <p:spPr>
          <a:xfrm>
            <a:off x="7640726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0" name="Text 27"/>
          <p:cNvSpPr/>
          <p:nvPr/>
        </p:nvSpPr>
        <p:spPr>
          <a:xfrm>
            <a:off x="7713878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Gather</a:t>
            </a:r>
            <a:endParaRPr lang="en-US" sz="1070" dirty="0"/>
          </a:p>
        </p:txBody>
      </p:sp>
      <p:sp>
        <p:nvSpPr>
          <p:cNvPr id="31" name="Shape 28"/>
          <p:cNvSpPr/>
          <p:nvPr/>
        </p:nvSpPr>
        <p:spPr>
          <a:xfrm>
            <a:off x="8350301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2" name="Shape 29"/>
          <p:cNvSpPr/>
          <p:nvPr/>
        </p:nvSpPr>
        <p:spPr>
          <a:xfrm>
            <a:off x="8560613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3" name="Text 30"/>
          <p:cNvSpPr/>
          <p:nvPr/>
        </p:nvSpPr>
        <p:spPr>
          <a:xfrm>
            <a:off x="8633765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Decide</a:t>
            </a:r>
            <a:endParaRPr lang="en-US" sz="1070" dirty="0"/>
          </a:p>
        </p:txBody>
      </p:sp>
      <p:sp>
        <p:nvSpPr>
          <p:cNvPr id="34" name="Shape 31"/>
          <p:cNvSpPr/>
          <p:nvPr/>
        </p:nvSpPr>
        <p:spPr>
          <a:xfrm>
            <a:off x="9270187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5" name="Shape 32"/>
          <p:cNvSpPr/>
          <p:nvPr/>
        </p:nvSpPr>
        <p:spPr>
          <a:xfrm>
            <a:off x="9480499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9553651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Test</a:t>
            </a:r>
            <a:endParaRPr lang="en-US" sz="1070" dirty="0"/>
          </a:p>
        </p:txBody>
      </p:sp>
      <p:sp>
        <p:nvSpPr>
          <p:cNvPr id="37" name="Shape 34"/>
          <p:cNvSpPr/>
          <p:nvPr/>
        </p:nvSpPr>
        <p:spPr>
          <a:xfrm>
            <a:off x="10190074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8" name="Shape 35"/>
          <p:cNvSpPr/>
          <p:nvPr/>
        </p:nvSpPr>
        <p:spPr>
          <a:xfrm>
            <a:off x="10400386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9" name="Text 36"/>
          <p:cNvSpPr/>
          <p:nvPr/>
        </p:nvSpPr>
        <p:spPr>
          <a:xfrm>
            <a:off x="10473538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Iterate</a:t>
            </a:r>
            <a:endParaRPr lang="en-US" sz="1070" dirty="0"/>
          </a:p>
        </p:txBody>
      </p:sp>
      <p:sp>
        <p:nvSpPr>
          <p:cNvPr id="40" name="Shape 37"/>
          <p:cNvSpPr/>
          <p:nvPr/>
        </p:nvSpPr>
        <p:spPr>
          <a:xfrm>
            <a:off x="7498080" y="4069080"/>
            <a:ext cx="2880360" cy="1005840"/>
          </a:xfrm>
          <a:prstGeom prst="arc">
            <a:avLst/>
          </a:prstGeom>
          <a:noFill/>
          <a:ln w="25400">
            <a:solidFill>
              <a:srgbClr val="F28C28"/>
            </a:solidFill>
            <a:prstDash val="solid"/>
            <a:headEnd type="none"/>
            <a:tailEnd type="triangle"/>
          </a:ln>
        </p:spPr>
      </p:sp>
      <p:sp>
        <p:nvSpPr>
          <p:cNvPr id="41" name="Text 38"/>
          <p:cNvSpPr/>
          <p:nvPr/>
        </p:nvSpPr>
        <p:spPr>
          <a:xfrm>
            <a:off x="6903720" y="4983480"/>
            <a:ext cx="402336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B1F3A"/>
                </a:solidFill>
              </a:rPr>
              <a:t>Evidence loops back into the next decision.</a:t>
            </a:r>
            <a:endParaRPr lang="en-US" sz="1600" dirty="0"/>
          </a:p>
        </p:txBody>
      </p:sp>
      <p:sp>
        <p:nvSpPr>
          <p:cNvPr id="42" name="Text 39"/>
          <p:cNvSpPr/>
          <p:nvPr/>
        </p:nvSpPr>
        <p:spPr>
          <a:xfrm>
            <a:off x="6858000" y="5440680"/>
            <a:ext cx="4114800" cy="3474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150" dirty="0">
                <a:solidFill>
                  <a:srgbClr val="5D6B7A"/>
                </a:solidFill>
              </a:rPr>
              <a:t>When you cannot explain why a design changed, you may be iterating randomly instead of engineering intentionally.</a:t>
            </a:r>
            <a:endParaRPr lang="en-US" sz="1150" dirty="0"/>
          </a:p>
        </p:txBody>
      </p:sp>
      <p:sp>
        <p:nvSpPr>
          <p:cNvPr id="43" name="Shape 40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44" name="Text 41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5.8</a:t>
            </a:r>
            <a:endParaRPr lang="en-US" sz="750" dirty="0"/>
          </a:p>
        </p:txBody>
      </p:sp>
      <p:sp>
        <p:nvSpPr>
          <p:cNvPr id="45" name="Text 42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46" name="Picture 4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5.8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Apply It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your work should show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this lesson to produce: Failure mode table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395728"/>
            <a:ext cx="5303520" cy="3310128"/>
          </a:xfrm>
          <a:prstGeom prst="roundRect">
            <a:avLst>
              <a:gd name="adj" fmla="val 2210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0392" y="2542032"/>
            <a:ext cx="49743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Evidence checklist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4400" y="279806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1161288" y="277977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Identify at least five possible failure modes.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914400" y="369722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1161288" y="367893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Rate risk for each.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914400" y="459638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1161288" y="457809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Choose two design changes or controls.</a:t>
            </a:r>
            <a:endParaRPr lang="en-US" sz="1650" dirty="0"/>
          </a:p>
        </p:txBody>
      </p:sp>
      <p:sp>
        <p:nvSpPr>
          <p:cNvPr id="17" name="Shape 14"/>
          <p:cNvSpPr/>
          <p:nvPr/>
        </p:nvSpPr>
        <p:spPr>
          <a:xfrm>
            <a:off x="6355080" y="2395728"/>
            <a:ext cx="4983480" cy="1170432"/>
          </a:xfrm>
          <a:prstGeom prst="roundRect">
            <a:avLst>
              <a:gd name="adj" fmla="val 6250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6519672" y="2542032"/>
            <a:ext cx="465429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Quality check</a:t>
            </a:r>
            <a:endParaRPr lang="en-US" sz="1500" dirty="0"/>
          </a:p>
        </p:txBody>
      </p:sp>
      <p:sp>
        <p:nvSpPr>
          <p:cNvPr id="19" name="Text 16"/>
          <p:cNvSpPr/>
          <p:nvPr/>
        </p:nvSpPr>
        <p:spPr>
          <a:xfrm>
            <a:off x="6519672" y="2871216"/>
            <a:ext cx="4654296" cy="60350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Can another person understand what you decided, why it matters, and what evidence supports it?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6355080" y="3794760"/>
            <a:ext cx="4983480" cy="1911096"/>
          </a:xfrm>
          <a:prstGeom prst="roundRect">
            <a:avLst>
              <a:gd name="adj" fmla="val 3828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6519672" y="3941064"/>
            <a:ext cx="465429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Notebook / portfolio connection</a:t>
            </a:r>
            <a:endParaRPr lang="en-US" sz="1500" dirty="0"/>
          </a:p>
        </p:txBody>
      </p:sp>
      <p:sp>
        <p:nvSpPr>
          <p:cNvPr id="22" name="Text 19"/>
          <p:cNvSpPr/>
          <p:nvPr/>
        </p:nvSpPr>
        <p:spPr>
          <a:xfrm>
            <a:off x="6519672" y="4270248"/>
            <a:ext cx="4654296" cy="13441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Capture sketches, notes, tables, test results, photos, CAD screenshots, and reflections. Your final portfolio depends on evidence collected throughout the unit.</a:t>
            </a:r>
            <a:endParaRPr lang="en-US" sz="1420" dirty="0"/>
          </a:p>
        </p:txBody>
      </p:sp>
      <p:sp>
        <p:nvSpPr>
          <p:cNvPr id="23" name="Shape 20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5.8</a:t>
            </a:r>
            <a:endParaRPr lang="en-US" sz="750" dirty="0"/>
          </a:p>
        </p:txBody>
      </p:sp>
      <p:sp>
        <p:nvSpPr>
          <p:cNvPr id="25" name="Text 22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solidFill>
          <a:srgbClr val="0B1F3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bright_clean_studio_office_worktable_scene_phot.png">    </p:cNvPr>
          <p:cNvPicPr>
            <a:picLocks noChangeAspect="1"/>
          </p:cNvPicPr>
          <p:nvPr/>
        </p:nvPicPr>
        <p:blipFill>
          <a:blip r:embed="rId1"/>
          <a:srcRect l="25687" r="25687" t="0" b="0"/>
          <a:stretch/>
        </p:blipFill>
        <p:spPr>
          <a:xfrm>
            <a:off x="6263640" y="0"/>
            <a:ext cx="5925312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583680" cy="685800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5" name="Text 1"/>
          <p:cNvSpPr/>
          <p:nvPr/>
        </p:nvSpPr>
        <p:spPr>
          <a:xfrm>
            <a:off x="640080" y="1371600"/>
            <a:ext cx="21945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</a:rPr>
              <a:t>LESSON 5.9</a:t>
            </a:r>
            <a:endParaRPr lang="en-US" sz="1300" dirty="0"/>
          </a:p>
        </p:txBody>
      </p:sp>
      <p:sp>
        <p:nvSpPr>
          <p:cNvPr id="6" name="Text 2"/>
          <p:cNvSpPr/>
          <p:nvPr/>
        </p:nvSpPr>
        <p:spPr>
          <a:xfrm>
            <a:off x="640080" y="1783080"/>
            <a:ext cx="5120640" cy="1005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400" b="1" dirty="0">
                <a:solidFill>
                  <a:srgbClr val="FFFFFF"/>
                </a:solidFill>
              </a:rPr>
              <a:t>Team Norms &amp; Project Roles</a:t>
            </a:r>
            <a:endParaRPr lang="en-US" sz="3400" dirty="0"/>
          </a:p>
        </p:txBody>
      </p:sp>
      <p:sp>
        <p:nvSpPr>
          <p:cNvPr id="7" name="Shape 3"/>
          <p:cNvSpPr/>
          <p:nvPr/>
        </p:nvSpPr>
        <p:spPr>
          <a:xfrm>
            <a:off x="658368" y="2926080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8" name="Shape 4"/>
          <p:cNvSpPr/>
          <p:nvPr/>
        </p:nvSpPr>
        <p:spPr>
          <a:xfrm>
            <a:off x="658368" y="3337560"/>
            <a:ext cx="5166360" cy="987552"/>
          </a:xfrm>
          <a:prstGeom prst="roundRect">
            <a:avLst>
              <a:gd name="adj" fmla="val 7407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822960" y="348386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Essential question</a:t>
            </a:r>
            <a:endParaRPr lang="en-US" sz="1300" dirty="0"/>
          </a:p>
        </p:txBody>
      </p:sp>
      <p:sp>
        <p:nvSpPr>
          <p:cNvPr id="10" name="Text 6"/>
          <p:cNvSpPr/>
          <p:nvPr/>
        </p:nvSpPr>
        <p:spPr>
          <a:xfrm>
            <a:off x="822960" y="3813048"/>
            <a:ext cx="4837176" cy="42062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How do design teams organize work so every member contributes to the final solution?</a:t>
            </a:r>
            <a:endParaRPr lang="en-US" sz="1350" dirty="0"/>
          </a:p>
        </p:txBody>
      </p:sp>
      <p:sp>
        <p:nvSpPr>
          <p:cNvPr id="11" name="Shape 7"/>
          <p:cNvSpPr/>
          <p:nvPr/>
        </p:nvSpPr>
        <p:spPr>
          <a:xfrm>
            <a:off x="658368" y="4526280"/>
            <a:ext cx="5166360" cy="786384"/>
          </a:xfrm>
          <a:prstGeom prst="roundRect">
            <a:avLst>
              <a:gd name="adj" fmla="val 9302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822960" y="467258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 will create</a:t>
            </a:r>
            <a:endParaRPr lang="en-US" sz="1300" dirty="0"/>
          </a:p>
        </p:txBody>
      </p:sp>
      <p:sp>
        <p:nvSpPr>
          <p:cNvPr id="13" name="Text 9"/>
          <p:cNvSpPr/>
          <p:nvPr/>
        </p:nvSpPr>
        <p:spPr>
          <a:xfrm>
            <a:off x="822960" y="5001768"/>
            <a:ext cx="4837176" cy="21945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Team contract and role plan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640080" y="6309360"/>
            <a:ext cx="43891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C9D9EA"/>
                </a:solidFill>
              </a:rPr>
              <a:t>Unit 5 • Human-Centered Aerospace Design</a:t>
            </a:r>
            <a:endParaRPr lang="en-US" sz="900" dirty="0"/>
          </a:p>
        </p:txBody>
      </p:sp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5.9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Core Ideas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 need to understand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How do design teams organize work so every member contributes to the final solution?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514600"/>
            <a:ext cx="5074920" cy="3246120"/>
          </a:xfrm>
          <a:prstGeom prst="roundRect">
            <a:avLst>
              <a:gd name="adj" fmla="val 2254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0392" y="2660904"/>
            <a:ext cx="47457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Big ideas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4400" y="290779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2" name="Text 9"/>
          <p:cNvSpPr/>
          <p:nvPr/>
        </p:nvSpPr>
        <p:spPr>
          <a:xfrm>
            <a:off x="1161288" y="288950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Team norms describe how the group communicates and makes decisions.</a:t>
            </a:r>
            <a:endParaRPr lang="en-US" sz="1720" dirty="0"/>
          </a:p>
        </p:txBody>
      </p:sp>
      <p:sp>
        <p:nvSpPr>
          <p:cNvPr id="13" name="Text 10"/>
          <p:cNvSpPr/>
          <p:nvPr/>
        </p:nvSpPr>
        <p:spPr>
          <a:xfrm>
            <a:off x="914400" y="380695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4" name="Text 11"/>
          <p:cNvSpPr/>
          <p:nvPr/>
        </p:nvSpPr>
        <p:spPr>
          <a:xfrm>
            <a:off x="1161288" y="378866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Roles help divide responsibility without isolating team members.</a:t>
            </a:r>
            <a:endParaRPr lang="en-US" sz="1720" dirty="0"/>
          </a:p>
        </p:txBody>
      </p:sp>
      <p:sp>
        <p:nvSpPr>
          <p:cNvPr id="15" name="Text 12"/>
          <p:cNvSpPr/>
          <p:nvPr/>
        </p:nvSpPr>
        <p:spPr>
          <a:xfrm>
            <a:off x="914400" y="470611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6" name="Text 13"/>
          <p:cNvSpPr/>
          <p:nvPr/>
        </p:nvSpPr>
        <p:spPr>
          <a:xfrm>
            <a:off x="1161288" y="468782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Strong teams document decisions and hold each other accountable.</a:t>
            </a:r>
            <a:endParaRPr lang="en-US" sz="1720" dirty="0"/>
          </a:p>
        </p:txBody>
      </p:sp>
      <p:sp>
        <p:nvSpPr>
          <p:cNvPr id="17" name="Shape 14"/>
          <p:cNvSpPr/>
          <p:nvPr/>
        </p:nvSpPr>
        <p:spPr>
          <a:xfrm>
            <a:off x="6172200" y="2423160"/>
            <a:ext cx="5038344" cy="2843784"/>
          </a:xfrm>
          <a:prstGeom prst="roundRect">
            <a:avLst>
              <a:gd name="adj" fmla="val 2572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pic>
        <p:nvPicPr>
          <p:cNvPr id="18" name="Image 1" descr="/mnt/data/a_bright_clean_studio_office_worktable_scene_phot.png">    </p:cNvPr>
          <p:cNvPicPr>
            <a:picLocks noChangeAspect="1"/>
          </p:cNvPicPr>
          <p:nvPr/>
        </p:nvPicPr>
        <p:blipFill>
          <a:blip r:embed="rId2"/>
          <a:srcRect l="0" r="0" t="281" b="281"/>
          <a:stretch/>
        </p:blipFill>
        <p:spPr>
          <a:xfrm>
            <a:off x="6199632" y="2450592"/>
            <a:ext cx="4983480" cy="2788920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6199632" y="5294376"/>
            <a:ext cx="4983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50" i="1" dirty="0">
                <a:solidFill>
                  <a:srgbClr val="5D6B7A"/>
                </a:solidFill>
              </a:rPr>
              <a:t>Use visuals as evidence and inspiration, not as a final answer.</a:t>
            </a:r>
            <a:endParaRPr lang="en-US" sz="850" dirty="0"/>
          </a:p>
        </p:txBody>
      </p:sp>
      <p:sp>
        <p:nvSpPr>
          <p:cNvPr id="20" name="Shape 16"/>
          <p:cNvSpPr/>
          <p:nvPr/>
        </p:nvSpPr>
        <p:spPr>
          <a:xfrm>
            <a:off x="685800" y="5989320"/>
            <a:ext cx="10561320" cy="438912"/>
          </a:xfrm>
          <a:prstGeom prst="roundRect">
            <a:avLst>
              <a:gd name="adj" fmla="val 16667"/>
            </a:avLst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21" name="Text 17"/>
          <p:cNvSpPr/>
          <p:nvPr/>
        </p:nvSpPr>
        <p:spPr>
          <a:xfrm>
            <a:off x="850392" y="6099048"/>
            <a:ext cx="4114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400" b="1" dirty="0">
                <a:solidFill>
                  <a:srgbClr val="F4B942"/>
                </a:solidFill>
              </a:rPr>
              <a:t>“</a:t>
            </a:r>
            <a:endParaRPr lang="en-US" sz="3400" dirty="0"/>
          </a:p>
        </p:txBody>
      </p:sp>
      <p:sp>
        <p:nvSpPr>
          <p:cNvPr id="22" name="Text 18"/>
          <p:cNvSpPr/>
          <p:nvPr/>
        </p:nvSpPr>
        <p:spPr>
          <a:xfrm>
            <a:off x="1325880" y="6172200"/>
            <a:ext cx="9738360" cy="731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FFFFFF"/>
                </a:solidFill>
              </a:rPr>
              <a:t>Strong designs start with a clear understanding of people, requirements, and evidence.</a:t>
            </a:r>
            <a:endParaRPr lang="en-US" sz="1650" dirty="0"/>
          </a:p>
        </p:txBody>
      </p:sp>
      <p:sp>
        <p:nvSpPr>
          <p:cNvPr id="23" name="Shape 19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24" name="Text 20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5.9</a:t>
            </a:r>
            <a:endParaRPr lang="en-US" sz="750" dirty="0"/>
          </a:p>
        </p:txBody>
      </p:sp>
      <p:sp>
        <p:nvSpPr>
          <p:cNvPr id="25" name="Text 21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5.9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Process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How to approach the work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a repeatable process so your design decisions are clear and defensible.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377440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822960" y="2523744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22960" y="2569464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1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1280160" y="2487168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Agree on norms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1280160" y="2770632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Set expectations for communication, attendance, shared work, and conflict.</a:t>
            </a:r>
            <a:endParaRPr lang="en-US" sz="1150" dirty="0"/>
          </a:p>
        </p:txBody>
      </p:sp>
      <p:sp>
        <p:nvSpPr>
          <p:cNvPr id="14" name="Shape 11"/>
          <p:cNvSpPr/>
          <p:nvPr/>
        </p:nvSpPr>
        <p:spPr>
          <a:xfrm>
            <a:off x="685800" y="3605784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822960" y="3752088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822960" y="3797808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2</a:t>
            </a:r>
            <a:endParaRPr lang="en-US" sz="1050" dirty="0"/>
          </a:p>
        </p:txBody>
      </p:sp>
      <p:sp>
        <p:nvSpPr>
          <p:cNvPr id="17" name="Text 14"/>
          <p:cNvSpPr/>
          <p:nvPr/>
        </p:nvSpPr>
        <p:spPr>
          <a:xfrm>
            <a:off x="1280160" y="3715512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Assign responsibilities</a:t>
            </a:r>
            <a:endParaRPr lang="en-US" sz="1450" dirty="0"/>
          </a:p>
        </p:txBody>
      </p:sp>
      <p:sp>
        <p:nvSpPr>
          <p:cNvPr id="18" name="Text 15"/>
          <p:cNvSpPr/>
          <p:nvPr/>
        </p:nvSpPr>
        <p:spPr>
          <a:xfrm>
            <a:off x="1280160" y="3998976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Use roles such as project manager, CAD lead, documentation lead, testing lead, and presentation lead.</a:t>
            </a:r>
            <a:endParaRPr lang="en-US" sz="1150" dirty="0"/>
          </a:p>
        </p:txBody>
      </p:sp>
      <p:sp>
        <p:nvSpPr>
          <p:cNvPr id="19" name="Shape 16"/>
          <p:cNvSpPr/>
          <p:nvPr/>
        </p:nvSpPr>
        <p:spPr>
          <a:xfrm>
            <a:off x="685800" y="4834128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822960" y="4980432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822960" y="5026152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3</a:t>
            </a:r>
            <a:endParaRPr lang="en-US" sz="1050" dirty="0"/>
          </a:p>
        </p:txBody>
      </p:sp>
      <p:sp>
        <p:nvSpPr>
          <p:cNvPr id="22" name="Text 19"/>
          <p:cNvSpPr/>
          <p:nvPr/>
        </p:nvSpPr>
        <p:spPr>
          <a:xfrm>
            <a:off x="1280160" y="4943856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Track decisions</a:t>
            </a:r>
            <a:endParaRPr lang="en-US" sz="1450" dirty="0"/>
          </a:p>
        </p:txBody>
      </p:sp>
      <p:sp>
        <p:nvSpPr>
          <p:cNvPr id="23" name="Text 20"/>
          <p:cNvSpPr/>
          <p:nvPr/>
        </p:nvSpPr>
        <p:spPr>
          <a:xfrm>
            <a:off x="1280160" y="5227320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Record what changed, why it changed, and who is responsible for next steps.</a:t>
            </a:r>
            <a:endParaRPr lang="en-US" sz="1150" dirty="0"/>
          </a:p>
        </p:txBody>
      </p:sp>
      <p:sp>
        <p:nvSpPr>
          <p:cNvPr id="24" name="Shape 21"/>
          <p:cNvSpPr/>
          <p:nvPr/>
        </p:nvSpPr>
        <p:spPr>
          <a:xfrm>
            <a:off x="6400800" y="2377440"/>
            <a:ext cx="5029200" cy="3520440"/>
          </a:xfrm>
          <a:prstGeom prst="roundRect">
            <a:avLst>
              <a:gd name="adj" fmla="val 2078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5" name="Text 22"/>
          <p:cNvSpPr/>
          <p:nvPr/>
        </p:nvSpPr>
        <p:spPr>
          <a:xfrm>
            <a:off x="6565392" y="2523744"/>
            <a:ext cx="470001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Engineering habit</a:t>
            </a:r>
            <a:endParaRPr lang="en-US" sz="1400" dirty="0"/>
          </a:p>
        </p:txBody>
      </p:sp>
      <p:sp>
        <p:nvSpPr>
          <p:cNvPr id="26" name="Shape 23"/>
          <p:cNvSpPr/>
          <p:nvPr/>
        </p:nvSpPr>
        <p:spPr>
          <a:xfrm>
            <a:off x="6720840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27" name="Text 24"/>
          <p:cNvSpPr/>
          <p:nvPr/>
        </p:nvSpPr>
        <p:spPr>
          <a:xfrm>
            <a:off x="6793992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Ask</a:t>
            </a:r>
            <a:endParaRPr lang="en-US" sz="1070" dirty="0"/>
          </a:p>
        </p:txBody>
      </p:sp>
      <p:sp>
        <p:nvSpPr>
          <p:cNvPr id="28" name="Shape 25"/>
          <p:cNvSpPr/>
          <p:nvPr/>
        </p:nvSpPr>
        <p:spPr>
          <a:xfrm>
            <a:off x="7430414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9" name="Shape 26"/>
          <p:cNvSpPr/>
          <p:nvPr/>
        </p:nvSpPr>
        <p:spPr>
          <a:xfrm>
            <a:off x="7640726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0" name="Text 27"/>
          <p:cNvSpPr/>
          <p:nvPr/>
        </p:nvSpPr>
        <p:spPr>
          <a:xfrm>
            <a:off x="7713878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Gather</a:t>
            </a:r>
            <a:endParaRPr lang="en-US" sz="1070" dirty="0"/>
          </a:p>
        </p:txBody>
      </p:sp>
      <p:sp>
        <p:nvSpPr>
          <p:cNvPr id="31" name="Shape 28"/>
          <p:cNvSpPr/>
          <p:nvPr/>
        </p:nvSpPr>
        <p:spPr>
          <a:xfrm>
            <a:off x="8350301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2" name="Shape 29"/>
          <p:cNvSpPr/>
          <p:nvPr/>
        </p:nvSpPr>
        <p:spPr>
          <a:xfrm>
            <a:off x="8560613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3" name="Text 30"/>
          <p:cNvSpPr/>
          <p:nvPr/>
        </p:nvSpPr>
        <p:spPr>
          <a:xfrm>
            <a:off x="8633765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Decide</a:t>
            </a:r>
            <a:endParaRPr lang="en-US" sz="1070" dirty="0"/>
          </a:p>
        </p:txBody>
      </p:sp>
      <p:sp>
        <p:nvSpPr>
          <p:cNvPr id="34" name="Shape 31"/>
          <p:cNvSpPr/>
          <p:nvPr/>
        </p:nvSpPr>
        <p:spPr>
          <a:xfrm>
            <a:off x="9270187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5" name="Shape 32"/>
          <p:cNvSpPr/>
          <p:nvPr/>
        </p:nvSpPr>
        <p:spPr>
          <a:xfrm>
            <a:off x="9480499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9553651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Test</a:t>
            </a:r>
            <a:endParaRPr lang="en-US" sz="1070" dirty="0"/>
          </a:p>
        </p:txBody>
      </p:sp>
      <p:sp>
        <p:nvSpPr>
          <p:cNvPr id="37" name="Shape 34"/>
          <p:cNvSpPr/>
          <p:nvPr/>
        </p:nvSpPr>
        <p:spPr>
          <a:xfrm>
            <a:off x="10190074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8" name="Shape 35"/>
          <p:cNvSpPr/>
          <p:nvPr/>
        </p:nvSpPr>
        <p:spPr>
          <a:xfrm>
            <a:off x="10400386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9" name="Text 36"/>
          <p:cNvSpPr/>
          <p:nvPr/>
        </p:nvSpPr>
        <p:spPr>
          <a:xfrm>
            <a:off x="10473538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Iterate</a:t>
            </a:r>
            <a:endParaRPr lang="en-US" sz="1070" dirty="0"/>
          </a:p>
        </p:txBody>
      </p:sp>
      <p:sp>
        <p:nvSpPr>
          <p:cNvPr id="40" name="Shape 37"/>
          <p:cNvSpPr/>
          <p:nvPr/>
        </p:nvSpPr>
        <p:spPr>
          <a:xfrm>
            <a:off x="7498080" y="4069080"/>
            <a:ext cx="2880360" cy="1005840"/>
          </a:xfrm>
          <a:prstGeom prst="arc">
            <a:avLst/>
          </a:prstGeom>
          <a:noFill/>
          <a:ln w="25400">
            <a:solidFill>
              <a:srgbClr val="F28C28"/>
            </a:solidFill>
            <a:prstDash val="solid"/>
            <a:headEnd type="none"/>
            <a:tailEnd type="triangle"/>
          </a:ln>
        </p:spPr>
      </p:sp>
      <p:sp>
        <p:nvSpPr>
          <p:cNvPr id="41" name="Text 38"/>
          <p:cNvSpPr/>
          <p:nvPr/>
        </p:nvSpPr>
        <p:spPr>
          <a:xfrm>
            <a:off x="6903720" y="4983480"/>
            <a:ext cx="402336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B1F3A"/>
                </a:solidFill>
              </a:rPr>
              <a:t>Evidence loops back into the next decision.</a:t>
            </a:r>
            <a:endParaRPr lang="en-US" sz="1600" dirty="0"/>
          </a:p>
        </p:txBody>
      </p:sp>
      <p:sp>
        <p:nvSpPr>
          <p:cNvPr id="42" name="Text 39"/>
          <p:cNvSpPr/>
          <p:nvPr/>
        </p:nvSpPr>
        <p:spPr>
          <a:xfrm>
            <a:off x="6858000" y="5440680"/>
            <a:ext cx="4114800" cy="3474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150" dirty="0">
                <a:solidFill>
                  <a:srgbClr val="5D6B7A"/>
                </a:solidFill>
              </a:rPr>
              <a:t>When you cannot explain why a design changed, you may be iterating randomly instead of engineering intentionally.</a:t>
            </a:r>
            <a:endParaRPr lang="en-US" sz="1150" dirty="0"/>
          </a:p>
        </p:txBody>
      </p:sp>
      <p:sp>
        <p:nvSpPr>
          <p:cNvPr id="43" name="Shape 40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44" name="Text 41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5.9</a:t>
            </a:r>
            <a:endParaRPr lang="en-US" sz="750" dirty="0"/>
          </a:p>
        </p:txBody>
      </p:sp>
      <p:sp>
        <p:nvSpPr>
          <p:cNvPr id="45" name="Text 42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46" name="Picture 4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5.9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Apply It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your work should show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this lesson to produce: Team contract and role plan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395728"/>
            <a:ext cx="5303520" cy="3310128"/>
          </a:xfrm>
          <a:prstGeom prst="roundRect">
            <a:avLst>
              <a:gd name="adj" fmla="val 2210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0392" y="2542032"/>
            <a:ext cx="49743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Evidence checklist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4400" y="279806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1161288" y="277977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Write team norms.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914400" y="369722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1161288" y="367893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Assign roles and backups.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914400" y="459638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1161288" y="457809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Create a simple responsibility tracker.</a:t>
            </a:r>
            <a:endParaRPr lang="en-US" sz="1650" dirty="0"/>
          </a:p>
        </p:txBody>
      </p:sp>
      <p:sp>
        <p:nvSpPr>
          <p:cNvPr id="17" name="Shape 14"/>
          <p:cNvSpPr/>
          <p:nvPr/>
        </p:nvSpPr>
        <p:spPr>
          <a:xfrm>
            <a:off x="6355080" y="2395728"/>
            <a:ext cx="4983480" cy="1170432"/>
          </a:xfrm>
          <a:prstGeom prst="roundRect">
            <a:avLst>
              <a:gd name="adj" fmla="val 6250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6519672" y="2542032"/>
            <a:ext cx="465429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Quality check</a:t>
            </a:r>
            <a:endParaRPr lang="en-US" sz="1500" dirty="0"/>
          </a:p>
        </p:txBody>
      </p:sp>
      <p:sp>
        <p:nvSpPr>
          <p:cNvPr id="19" name="Text 16"/>
          <p:cNvSpPr/>
          <p:nvPr/>
        </p:nvSpPr>
        <p:spPr>
          <a:xfrm>
            <a:off x="6519672" y="2871216"/>
            <a:ext cx="4654296" cy="60350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Can another person understand what you decided, why it matters, and what evidence supports it?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6355080" y="3794760"/>
            <a:ext cx="4983480" cy="1911096"/>
          </a:xfrm>
          <a:prstGeom prst="roundRect">
            <a:avLst>
              <a:gd name="adj" fmla="val 3828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6519672" y="3941064"/>
            <a:ext cx="465429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Notebook / portfolio connection</a:t>
            </a:r>
            <a:endParaRPr lang="en-US" sz="1500" dirty="0"/>
          </a:p>
        </p:txBody>
      </p:sp>
      <p:sp>
        <p:nvSpPr>
          <p:cNvPr id="22" name="Text 19"/>
          <p:cNvSpPr/>
          <p:nvPr/>
        </p:nvSpPr>
        <p:spPr>
          <a:xfrm>
            <a:off x="6519672" y="4270248"/>
            <a:ext cx="4654296" cy="13441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Capture sketches, notes, tables, test results, photos, CAD screenshots, and reflections. Your final portfolio depends on evidence collected throughout the unit.</a:t>
            </a:r>
            <a:endParaRPr lang="en-US" sz="1420" dirty="0"/>
          </a:p>
        </p:txBody>
      </p:sp>
      <p:sp>
        <p:nvSpPr>
          <p:cNvPr id="23" name="Shape 20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5.9</a:t>
            </a:r>
            <a:endParaRPr lang="en-US" sz="750" dirty="0"/>
          </a:p>
        </p:txBody>
      </p:sp>
      <p:sp>
        <p:nvSpPr>
          <p:cNvPr id="25" name="Text 22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solidFill>
          <a:srgbClr val="0B1F3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lean_well_lit_engineering_academic_project_dis.png">    </p:cNvPr>
          <p:cNvPicPr>
            <a:picLocks noChangeAspect="1"/>
          </p:cNvPicPr>
          <p:nvPr/>
        </p:nvPicPr>
        <p:blipFill>
          <a:blip r:embed="rId1"/>
          <a:srcRect l="25687" r="25687" t="0" b="0"/>
          <a:stretch/>
        </p:blipFill>
        <p:spPr>
          <a:xfrm>
            <a:off x="6263640" y="0"/>
            <a:ext cx="5925312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583680" cy="685800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5" name="Text 1"/>
          <p:cNvSpPr/>
          <p:nvPr/>
        </p:nvSpPr>
        <p:spPr>
          <a:xfrm>
            <a:off x="640080" y="1371600"/>
            <a:ext cx="21945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</a:rPr>
              <a:t>LESSON 5.10</a:t>
            </a:r>
            <a:endParaRPr lang="en-US" sz="1300" dirty="0"/>
          </a:p>
        </p:txBody>
      </p:sp>
      <p:sp>
        <p:nvSpPr>
          <p:cNvPr id="6" name="Text 2"/>
          <p:cNvSpPr/>
          <p:nvPr/>
        </p:nvSpPr>
        <p:spPr>
          <a:xfrm>
            <a:off x="640080" y="1783080"/>
            <a:ext cx="5120640" cy="1005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400" b="1" dirty="0">
                <a:solidFill>
                  <a:srgbClr val="FFFFFF"/>
                </a:solidFill>
              </a:rPr>
              <a:t>Project Management &amp; Milestones</a:t>
            </a:r>
            <a:endParaRPr lang="en-US" sz="3400" dirty="0"/>
          </a:p>
        </p:txBody>
      </p:sp>
      <p:sp>
        <p:nvSpPr>
          <p:cNvPr id="7" name="Shape 3"/>
          <p:cNvSpPr/>
          <p:nvPr/>
        </p:nvSpPr>
        <p:spPr>
          <a:xfrm>
            <a:off x="658368" y="2926080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8" name="Shape 4"/>
          <p:cNvSpPr/>
          <p:nvPr/>
        </p:nvSpPr>
        <p:spPr>
          <a:xfrm>
            <a:off x="658368" y="3337560"/>
            <a:ext cx="5166360" cy="987552"/>
          </a:xfrm>
          <a:prstGeom prst="roundRect">
            <a:avLst>
              <a:gd name="adj" fmla="val 7407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822960" y="348386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Essential question</a:t>
            </a:r>
            <a:endParaRPr lang="en-US" sz="1300" dirty="0"/>
          </a:p>
        </p:txBody>
      </p:sp>
      <p:sp>
        <p:nvSpPr>
          <p:cNvPr id="10" name="Text 6"/>
          <p:cNvSpPr/>
          <p:nvPr/>
        </p:nvSpPr>
        <p:spPr>
          <a:xfrm>
            <a:off x="822960" y="3813048"/>
            <a:ext cx="4837176" cy="42062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How can a team break a large design project into manageable steps?</a:t>
            </a:r>
            <a:endParaRPr lang="en-US" sz="1350" dirty="0"/>
          </a:p>
        </p:txBody>
      </p:sp>
      <p:sp>
        <p:nvSpPr>
          <p:cNvPr id="11" name="Shape 7"/>
          <p:cNvSpPr/>
          <p:nvPr/>
        </p:nvSpPr>
        <p:spPr>
          <a:xfrm>
            <a:off x="658368" y="4526280"/>
            <a:ext cx="5166360" cy="786384"/>
          </a:xfrm>
          <a:prstGeom prst="roundRect">
            <a:avLst>
              <a:gd name="adj" fmla="val 9302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822960" y="467258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 will create</a:t>
            </a:r>
            <a:endParaRPr lang="en-US" sz="1300" dirty="0"/>
          </a:p>
        </p:txBody>
      </p:sp>
      <p:sp>
        <p:nvSpPr>
          <p:cNvPr id="13" name="Text 9"/>
          <p:cNvSpPr/>
          <p:nvPr/>
        </p:nvSpPr>
        <p:spPr>
          <a:xfrm>
            <a:off x="822960" y="5001768"/>
            <a:ext cx="4837176" cy="21945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Project timeline with milestones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640080" y="6309360"/>
            <a:ext cx="43891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C9D9EA"/>
                </a:solidFill>
              </a:rPr>
              <a:t>Unit 5 • Human-Centered Aerospace Design</a:t>
            </a:r>
            <a:endParaRPr lang="en-US" sz="900" dirty="0"/>
          </a:p>
        </p:txBody>
      </p:sp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5.1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Core Ideas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 need to understand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How do aerospace designers make solutions that work for real people, not just technical requirements?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514600"/>
            <a:ext cx="5074920" cy="3246120"/>
          </a:xfrm>
          <a:prstGeom prst="roundRect">
            <a:avLst>
              <a:gd name="adj" fmla="val 2254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0392" y="2660904"/>
            <a:ext cx="47457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Big ideas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4400" y="290779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2" name="Text 9"/>
          <p:cNvSpPr/>
          <p:nvPr/>
        </p:nvSpPr>
        <p:spPr>
          <a:xfrm>
            <a:off x="1161288" y="288950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Human-centered design starts with people, context, and purpose.</a:t>
            </a:r>
            <a:endParaRPr lang="en-US" sz="1720" dirty="0"/>
          </a:p>
        </p:txBody>
      </p:sp>
      <p:sp>
        <p:nvSpPr>
          <p:cNvPr id="13" name="Text 10"/>
          <p:cNvSpPr/>
          <p:nvPr/>
        </p:nvSpPr>
        <p:spPr>
          <a:xfrm>
            <a:off x="914400" y="380695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4" name="Text 11"/>
          <p:cNvSpPr/>
          <p:nvPr/>
        </p:nvSpPr>
        <p:spPr>
          <a:xfrm>
            <a:off x="1161288" y="378866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Aerospace problems often involve safety, reliability, access, cost, and communication.</a:t>
            </a:r>
            <a:endParaRPr lang="en-US" sz="1720" dirty="0"/>
          </a:p>
        </p:txBody>
      </p:sp>
      <p:sp>
        <p:nvSpPr>
          <p:cNvPr id="15" name="Text 12"/>
          <p:cNvSpPr/>
          <p:nvPr/>
        </p:nvSpPr>
        <p:spPr>
          <a:xfrm>
            <a:off x="914400" y="470611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6" name="Text 13"/>
          <p:cNvSpPr/>
          <p:nvPr/>
        </p:nvSpPr>
        <p:spPr>
          <a:xfrm>
            <a:off x="1161288" y="468782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 successful solution balances user needs with technical feasibility.</a:t>
            </a:r>
            <a:endParaRPr lang="en-US" sz="1720" dirty="0"/>
          </a:p>
        </p:txBody>
      </p:sp>
      <p:sp>
        <p:nvSpPr>
          <p:cNvPr id="17" name="Shape 14"/>
          <p:cNvSpPr/>
          <p:nvPr/>
        </p:nvSpPr>
        <p:spPr>
          <a:xfrm>
            <a:off x="6172200" y="2423160"/>
            <a:ext cx="5038344" cy="2843784"/>
          </a:xfrm>
          <a:prstGeom prst="roundRect">
            <a:avLst>
              <a:gd name="adj" fmla="val 2572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pic>
        <p:nvPicPr>
          <p:cNvPr id="18" name="Image 1" descr="/mnt/data/a_bright_clean_studio_office_worktable_scene_phot.png">    </p:cNvPr>
          <p:cNvPicPr>
            <a:picLocks noChangeAspect="1"/>
          </p:cNvPicPr>
          <p:nvPr/>
        </p:nvPicPr>
        <p:blipFill>
          <a:blip r:embed="rId2"/>
          <a:srcRect l="0" r="0" t="281" b="281"/>
          <a:stretch/>
        </p:blipFill>
        <p:spPr>
          <a:xfrm>
            <a:off x="6199632" y="2450592"/>
            <a:ext cx="4983480" cy="2788920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6199632" y="5294376"/>
            <a:ext cx="4983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50" i="1" dirty="0">
                <a:solidFill>
                  <a:srgbClr val="5D6B7A"/>
                </a:solidFill>
              </a:rPr>
              <a:t>Use visuals as evidence and inspiration, not as a final answer.</a:t>
            </a:r>
            <a:endParaRPr lang="en-US" sz="850" dirty="0"/>
          </a:p>
        </p:txBody>
      </p:sp>
      <p:sp>
        <p:nvSpPr>
          <p:cNvPr id="20" name="Shape 16"/>
          <p:cNvSpPr/>
          <p:nvPr/>
        </p:nvSpPr>
        <p:spPr>
          <a:xfrm>
            <a:off x="685800" y="5989320"/>
            <a:ext cx="10561320" cy="438912"/>
          </a:xfrm>
          <a:prstGeom prst="roundRect">
            <a:avLst>
              <a:gd name="adj" fmla="val 16667"/>
            </a:avLst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21" name="Text 17"/>
          <p:cNvSpPr/>
          <p:nvPr/>
        </p:nvSpPr>
        <p:spPr>
          <a:xfrm>
            <a:off x="850392" y="6099048"/>
            <a:ext cx="4114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400" b="1" dirty="0">
                <a:solidFill>
                  <a:srgbClr val="F4B942"/>
                </a:solidFill>
              </a:rPr>
              <a:t>“</a:t>
            </a:r>
            <a:endParaRPr lang="en-US" sz="3400" dirty="0"/>
          </a:p>
        </p:txBody>
      </p:sp>
      <p:sp>
        <p:nvSpPr>
          <p:cNvPr id="22" name="Text 18"/>
          <p:cNvSpPr/>
          <p:nvPr/>
        </p:nvSpPr>
        <p:spPr>
          <a:xfrm>
            <a:off x="1325880" y="6172200"/>
            <a:ext cx="9738360" cy="731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FFFFFF"/>
                </a:solidFill>
              </a:rPr>
              <a:t>Strong designs start with a clear understanding of people, requirements, and evidence.</a:t>
            </a:r>
            <a:endParaRPr lang="en-US" sz="1650" dirty="0"/>
          </a:p>
        </p:txBody>
      </p:sp>
      <p:sp>
        <p:nvSpPr>
          <p:cNvPr id="23" name="Shape 19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24" name="Text 20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5.1</a:t>
            </a:r>
            <a:endParaRPr lang="en-US" sz="750" dirty="0"/>
          </a:p>
        </p:txBody>
      </p:sp>
      <p:sp>
        <p:nvSpPr>
          <p:cNvPr id="25" name="Text 21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5.10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Core Ideas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 need to understand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How can a team break a large design project into manageable steps?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514600"/>
            <a:ext cx="5074920" cy="3246120"/>
          </a:xfrm>
          <a:prstGeom prst="roundRect">
            <a:avLst>
              <a:gd name="adj" fmla="val 2254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0392" y="2660904"/>
            <a:ext cx="47457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Big ideas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4400" y="290779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2" name="Text 9"/>
          <p:cNvSpPr/>
          <p:nvPr/>
        </p:nvSpPr>
        <p:spPr>
          <a:xfrm>
            <a:off x="1161288" y="288950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Milestones are checkpoints that show progress toward the final deliverable.</a:t>
            </a:r>
            <a:endParaRPr lang="en-US" sz="1720" dirty="0"/>
          </a:p>
        </p:txBody>
      </p:sp>
      <p:sp>
        <p:nvSpPr>
          <p:cNvPr id="13" name="Text 10"/>
          <p:cNvSpPr/>
          <p:nvPr/>
        </p:nvSpPr>
        <p:spPr>
          <a:xfrm>
            <a:off x="914400" y="380695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4" name="Text 11"/>
          <p:cNvSpPr/>
          <p:nvPr/>
        </p:nvSpPr>
        <p:spPr>
          <a:xfrm>
            <a:off x="1161288" y="378866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 good plan includes dependencies: some tasks must happen before others.</a:t>
            </a:r>
            <a:endParaRPr lang="en-US" sz="1720" dirty="0"/>
          </a:p>
        </p:txBody>
      </p:sp>
      <p:sp>
        <p:nvSpPr>
          <p:cNvPr id="15" name="Text 12"/>
          <p:cNvSpPr/>
          <p:nvPr/>
        </p:nvSpPr>
        <p:spPr>
          <a:xfrm>
            <a:off x="914400" y="470611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6" name="Text 13"/>
          <p:cNvSpPr/>
          <p:nvPr/>
        </p:nvSpPr>
        <p:spPr>
          <a:xfrm>
            <a:off x="1161288" y="468782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Project management is a design skill, not paperwork.</a:t>
            </a:r>
            <a:endParaRPr lang="en-US" sz="1720" dirty="0"/>
          </a:p>
        </p:txBody>
      </p:sp>
      <p:sp>
        <p:nvSpPr>
          <p:cNvPr id="17" name="Shape 14"/>
          <p:cNvSpPr/>
          <p:nvPr/>
        </p:nvSpPr>
        <p:spPr>
          <a:xfrm>
            <a:off x="6172200" y="2423160"/>
            <a:ext cx="5038344" cy="2843784"/>
          </a:xfrm>
          <a:prstGeom prst="roundRect">
            <a:avLst>
              <a:gd name="adj" fmla="val 2572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pic>
        <p:nvPicPr>
          <p:cNvPr id="18" name="Image 1" descr="/mnt/data/a_clean_well_lit_engineering_academic_project_dis.png">    </p:cNvPr>
          <p:cNvPicPr>
            <a:picLocks noChangeAspect="1"/>
          </p:cNvPicPr>
          <p:nvPr/>
        </p:nvPicPr>
        <p:blipFill>
          <a:blip r:embed="rId2"/>
          <a:srcRect l="0" r="0" t="281" b="281"/>
          <a:stretch/>
        </p:blipFill>
        <p:spPr>
          <a:xfrm>
            <a:off x="6199632" y="2450592"/>
            <a:ext cx="4983480" cy="2788920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6199632" y="5294376"/>
            <a:ext cx="4983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50" i="1" dirty="0">
                <a:solidFill>
                  <a:srgbClr val="5D6B7A"/>
                </a:solidFill>
              </a:rPr>
              <a:t>Use visuals as evidence and inspiration, not as a final answer.</a:t>
            </a:r>
            <a:endParaRPr lang="en-US" sz="850" dirty="0"/>
          </a:p>
        </p:txBody>
      </p:sp>
      <p:sp>
        <p:nvSpPr>
          <p:cNvPr id="20" name="Shape 16"/>
          <p:cNvSpPr/>
          <p:nvPr/>
        </p:nvSpPr>
        <p:spPr>
          <a:xfrm>
            <a:off x="685800" y="5989320"/>
            <a:ext cx="10561320" cy="438912"/>
          </a:xfrm>
          <a:prstGeom prst="roundRect">
            <a:avLst>
              <a:gd name="adj" fmla="val 16667"/>
            </a:avLst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21" name="Text 17"/>
          <p:cNvSpPr/>
          <p:nvPr/>
        </p:nvSpPr>
        <p:spPr>
          <a:xfrm>
            <a:off x="850392" y="6099048"/>
            <a:ext cx="4114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400" b="1" dirty="0">
                <a:solidFill>
                  <a:srgbClr val="F4B942"/>
                </a:solidFill>
              </a:rPr>
              <a:t>“</a:t>
            </a:r>
            <a:endParaRPr lang="en-US" sz="3400" dirty="0"/>
          </a:p>
        </p:txBody>
      </p:sp>
      <p:sp>
        <p:nvSpPr>
          <p:cNvPr id="22" name="Text 18"/>
          <p:cNvSpPr/>
          <p:nvPr/>
        </p:nvSpPr>
        <p:spPr>
          <a:xfrm>
            <a:off x="1325880" y="6172200"/>
            <a:ext cx="9738360" cy="731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FFFFFF"/>
                </a:solidFill>
              </a:rPr>
              <a:t>Strong designs start with a clear understanding of people, requirements, and evidence.</a:t>
            </a:r>
            <a:endParaRPr lang="en-US" sz="1650" dirty="0"/>
          </a:p>
        </p:txBody>
      </p:sp>
      <p:sp>
        <p:nvSpPr>
          <p:cNvPr id="23" name="Shape 19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24" name="Text 20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5.10</a:t>
            </a:r>
            <a:endParaRPr lang="en-US" sz="750" dirty="0"/>
          </a:p>
        </p:txBody>
      </p:sp>
      <p:sp>
        <p:nvSpPr>
          <p:cNvPr id="25" name="Text 21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5.10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Process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How to approach the work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a repeatable process so your design decisions are clear and defensible.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377440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822960" y="2523744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22960" y="2569464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1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1280160" y="2487168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Start with the deadline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1280160" y="2770632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Work backward from the final presentation and prototype due dates.</a:t>
            </a:r>
            <a:endParaRPr lang="en-US" sz="1150" dirty="0"/>
          </a:p>
        </p:txBody>
      </p:sp>
      <p:sp>
        <p:nvSpPr>
          <p:cNvPr id="14" name="Shape 11"/>
          <p:cNvSpPr/>
          <p:nvPr/>
        </p:nvSpPr>
        <p:spPr>
          <a:xfrm>
            <a:off x="685800" y="3605784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822960" y="3752088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822960" y="3797808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2</a:t>
            </a:r>
            <a:endParaRPr lang="en-US" sz="1050" dirty="0"/>
          </a:p>
        </p:txBody>
      </p:sp>
      <p:sp>
        <p:nvSpPr>
          <p:cNvPr id="17" name="Text 14"/>
          <p:cNvSpPr/>
          <p:nvPr/>
        </p:nvSpPr>
        <p:spPr>
          <a:xfrm>
            <a:off x="1280160" y="3715512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Build checkpoints</a:t>
            </a:r>
            <a:endParaRPr lang="en-US" sz="1450" dirty="0"/>
          </a:p>
        </p:txBody>
      </p:sp>
      <p:sp>
        <p:nvSpPr>
          <p:cNvPr id="18" name="Text 15"/>
          <p:cNvSpPr/>
          <p:nvPr/>
        </p:nvSpPr>
        <p:spPr>
          <a:xfrm>
            <a:off x="1280160" y="3998976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Include research, concept selection, CAD, prototype, test, iteration, and presentation milestones.</a:t>
            </a:r>
            <a:endParaRPr lang="en-US" sz="1150" dirty="0"/>
          </a:p>
        </p:txBody>
      </p:sp>
      <p:sp>
        <p:nvSpPr>
          <p:cNvPr id="19" name="Shape 16"/>
          <p:cNvSpPr/>
          <p:nvPr/>
        </p:nvSpPr>
        <p:spPr>
          <a:xfrm>
            <a:off x="685800" y="4834128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822960" y="4980432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822960" y="5026152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3</a:t>
            </a:r>
            <a:endParaRPr lang="en-US" sz="1050" dirty="0"/>
          </a:p>
        </p:txBody>
      </p:sp>
      <p:sp>
        <p:nvSpPr>
          <p:cNvPr id="22" name="Text 19"/>
          <p:cNvSpPr/>
          <p:nvPr/>
        </p:nvSpPr>
        <p:spPr>
          <a:xfrm>
            <a:off x="1280160" y="4943856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Adjust based on evidence</a:t>
            </a:r>
            <a:endParaRPr lang="en-US" sz="1450" dirty="0"/>
          </a:p>
        </p:txBody>
      </p:sp>
      <p:sp>
        <p:nvSpPr>
          <p:cNvPr id="23" name="Text 20"/>
          <p:cNvSpPr/>
          <p:nvPr/>
        </p:nvSpPr>
        <p:spPr>
          <a:xfrm>
            <a:off x="1280160" y="5227320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A plan should change when testing reveals new information.</a:t>
            </a:r>
            <a:endParaRPr lang="en-US" sz="1150" dirty="0"/>
          </a:p>
        </p:txBody>
      </p:sp>
      <p:sp>
        <p:nvSpPr>
          <p:cNvPr id="24" name="Shape 21"/>
          <p:cNvSpPr/>
          <p:nvPr/>
        </p:nvSpPr>
        <p:spPr>
          <a:xfrm>
            <a:off x="6400800" y="2377440"/>
            <a:ext cx="5029200" cy="3520440"/>
          </a:xfrm>
          <a:prstGeom prst="roundRect">
            <a:avLst>
              <a:gd name="adj" fmla="val 2078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5" name="Text 22"/>
          <p:cNvSpPr/>
          <p:nvPr/>
        </p:nvSpPr>
        <p:spPr>
          <a:xfrm>
            <a:off x="6565392" y="2523744"/>
            <a:ext cx="470001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Engineering habit</a:t>
            </a:r>
            <a:endParaRPr lang="en-US" sz="1400" dirty="0"/>
          </a:p>
        </p:txBody>
      </p:sp>
      <p:sp>
        <p:nvSpPr>
          <p:cNvPr id="26" name="Shape 23"/>
          <p:cNvSpPr/>
          <p:nvPr/>
        </p:nvSpPr>
        <p:spPr>
          <a:xfrm>
            <a:off x="6720840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27" name="Text 24"/>
          <p:cNvSpPr/>
          <p:nvPr/>
        </p:nvSpPr>
        <p:spPr>
          <a:xfrm>
            <a:off x="6793992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Ask</a:t>
            </a:r>
            <a:endParaRPr lang="en-US" sz="1070" dirty="0"/>
          </a:p>
        </p:txBody>
      </p:sp>
      <p:sp>
        <p:nvSpPr>
          <p:cNvPr id="28" name="Shape 25"/>
          <p:cNvSpPr/>
          <p:nvPr/>
        </p:nvSpPr>
        <p:spPr>
          <a:xfrm>
            <a:off x="7430414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9" name="Shape 26"/>
          <p:cNvSpPr/>
          <p:nvPr/>
        </p:nvSpPr>
        <p:spPr>
          <a:xfrm>
            <a:off x="7640726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0" name="Text 27"/>
          <p:cNvSpPr/>
          <p:nvPr/>
        </p:nvSpPr>
        <p:spPr>
          <a:xfrm>
            <a:off x="7713878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Gather</a:t>
            </a:r>
            <a:endParaRPr lang="en-US" sz="1070" dirty="0"/>
          </a:p>
        </p:txBody>
      </p:sp>
      <p:sp>
        <p:nvSpPr>
          <p:cNvPr id="31" name="Shape 28"/>
          <p:cNvSpPr/>
          <p:nvPr/>
        </p:nvSpPr>
        <p:spPr>
          <a:xfrm>
            <a:off x="8350301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2" name="Shape 29"/>
          <p:cNvSpPr/>
          <p:nvPr/>
        </p:nvSpPr>
        <p:spPr>
          <a:xfrm>
            <a:off x="8560613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3" name="Text 30"/>
          <p:cNvSpPr/>
          <p:nvPr/>
        </p:nvSpPr>
        <p:spPr>
          <a:xfrm>
            <a:off x="8633765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Decide</a:t>
            </a:r>
            <a:endParaRPr lang="en-US" sz="1070" dirty="0"/>
          </a:p>
        </p:txBody>
      </p:sp>
      <p:sp>
        <p:nvSpPr>
          <p:cNvPr id="34" name="Shape 31"/>
          <p:cNvSpPr/>
          <p:nvPr/>
        </p:nvSpPr>
        <p:spPr>
          <a:xfrm>
            <a:off x="9270187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5" name="Shape 32"/>
          <p:cNvSpPr/>
          <p:nvPr/>
        </p:nvSpPr>
        <p:spPr>
          <a:xfrm>
            <a:off x="9480499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9553651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Test</a:t>
            </a:r>
            <a:endParaRPr lang="en-US" sz="1070" dirty="0"/>
          </a:p>
        </p:txBody>
      </p:sp>
      <p:sp>
        <p:nvSpPr>
          <p:cNvPr id="37" name="Shape 34"/>
          <p:cNvSpPr/>
          <p:nvPr/>
        </p:nvSpPr>
        <p:spPr>
          <a:xfrm>
            <a:off x="10190074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8" name="Shape 35"/>
          <p:cNvSpPr/>
          <p:nvPr/>
        </p:nvSpPr>
        <p:spPr>
          <a:xfrm>
            <a:off x="10400386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9" name="Text 36"/>
          <p:cNvSpPr/>
          <p:nvPr/>
        </p:nvSpPr>
        <p:spPr>
          <a:xfrm>
            <a:off x="10473538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Iterate</a:t>
            </a:r>
            <a:endParaRPr lang="en-US" sz="1070" dirty="0"/>
          </a:p>
        </p:txBody>
      </p:sp>
      <p:sp>
        <p:nvSpPr>
          <p:cNvPr id="40" name="Shape 37"/>
          <p:cNvSpPr/>
          <p:nvPr/>
        </p:nvSpPr>
        <p:spPr>
          <a:xfrm>
            <a:off x="7498080" y="4069080"/>
            <a:ext cx="2880360" cy="1005840"/>
          </a:xfrm>
          <a:prstGeom prst="arc">
            <a:avLst/>
          </a:prstGeom>
          <a:noFill/>
          <a:ln w="25400">
            <a:solidFill>
              <a:srgbClr val="F28C28"/>
            </a:solidFill>
            <a:prstDash val="solid"/>
            <a:headEnd type="none"/>
            <a:tailEnd type="triangle"/>
          </a:ln>
        </p:spPr>
      </p:sp>
      <p:sp>
        <p:nvSpPr>
          <p:cNvPr id="41" name="Text 38"/>
          <p:cNvSpPr/>
          <p:nvPr/>
        </p:nvSpPr>
        <p:spPr>
          <a:xfrm>
            <a:off x="6903720" y="4983480"/>
            <a:ext cx="402336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B1F3A"/>
                </a:solidFill>
              </a:rPr>
              <a:t>Evidence loops back into the next decision.</a:t>
            </a:r>
            <a:endParaRPr lang="en-US" sz="1600" dirty="0"/>
          </a:p>
        </p:txBody>
      </p:sp>
      <p:sp>
        <p:nvSpPr>
          <p:cNvPr id="42" name="Text 39"/>
          <p:cNvSpPr/>
          <p:nvPr/>
        </p:nvSpPr>
        <p:spPr>
          <a:xfrm>
            <a:off x="6858000" y="5440680"/>
            <a:ext cx="4114800" cy="3474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150" dirty="0">
                <a:solidFill>
                  <a:srgbClr val="5D6B7A"/>
                </a:solidFill>
              </a:rPr>
              <a:t>When you cannot explain why a design changed, you may be iterating randomly instead of engineering intentionally.</a:t>
            </a:r>
            <a:endParaRPr lang="en-US" sz="1150" dirty="0"/>
          </a:p>
        </p:txBody>
      </p:sp>
      <p:sp>
        <p:nvSpPr>
          <p:cNvPr id="43" name="Shape 40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44" name="Text 41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5.10</a:t>
            </a:r>
            <a:endParaRPr lang="en-US" sz="750" dirty="0"/>
          </a:p>
        </p:txBody>
      </p:sp>
      <p:sp>
        <p:nvSpPr>
          <p:cNvPr id="45" name="Text 42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46" name="Picture 4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5.10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Apply It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your work should show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this lesson to produce: Project timeline with milestones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395728"/>
            <a:ext cx="5303520" cy="3310128"/>
          </a:xfrm>
          <a:prstGeom prst="roundRect">
            <a:avLst>
              <a:gd name="adj" fmla="val 2210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0392" y="2542032"/>
            <a:ext cx="49743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Evidence checklist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4400" y="279806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1161288" y="277977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Create a milestone timeline.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914400" y="369722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1161288" y="367893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List task owners.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914400" y="459638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1161288" y="457809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Identify the next three actions for the team.</a:t>
            </a:r>
            <a:endParaRPr lang="en-US" sz="1650" dirty="0"/>
          </a:p>
        </p:txBody>
      </p:sp>
      <p:sp>
        <p:nvSpPr>
          <p:cNvPr id="17" name="Shape 14"/>
          <p:cNvSpPr/>
          <p:nvPr/>
        </p:nvSpPr>
        <p:spPr>
          <a:xfrm>
            <a:off x="6355080" y="2395728"/>
            <a:ext cx="4983480" cy="1170432"/>
          </a:xfrm>
          <a:prstGeom prst="roundRect">
            <a:avLst>
              <a:gd name="adj" fmla="val 6250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6519672" y="2542032"/>
            <a:ext cx="465429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Quality check</a:t>
            </a:r>
            <a:endParaRPr lang="en-US" sz="1500" dirty="0"/>
          </a:p>
        </p:txBody>
      </p:sp>
      <p:sp>
        <p:nvSpPr>
          <p:cNvPr id="19" name="Text 16"/>
          <p:cNvSpPr/>
          <p:nvPr/>
        </p:nvSpPr>
        <p:spPr>
          <a:xfrm>
            <a:off x="6519672" y="2871216"/>
            <a:ext cx="4654296" cy="60350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Can another person understand what you decided, why it matters, and what evidence supports it?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6355080" y="3794760"/>
            <a:ext cx="4983480" cy="1911096"/>
          </a:xfrm>
          <a:prstGeom prst="roundRect">
            <a:avLst>
              <a:gd name="adj" fmla="val 3828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6519672" y="3941064"/>
            <a:ext cx="465429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Notebook / portfolio connection</a:t>
            </a:r>
            <a:endParaRPr lang="en-US" sz="1500" dirty="0"/>
          </a:p>
        </p:txBody>
      </p:sp>
      <p:sp>
        <p:nvSpPr>
          <p:cNvPr id="22" name="Text 19"/>
          <p:cNvSpPr/>
          <p:nvPr/>
        </p:nvSpPr>
        <p:spPr>
          <a:xfrm>
            <a:off x="6519672" y="4270248"/>
            <a:ext cx="4654296" cy="13441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Capture sketches, notes, tables, test results, photos, CAD screenshots, and reflections. Your final portfolio depends on evidence collected throughout the unit.</a:t>
            </a:r>
            <a:endParaRPr lang="en-US" sz="1420" dirty="0"/>
          </a:p>
        </p:txBody>
      </p:sp>
      <p:sp>
        <p:nvSpPr>
          <p:cNvPr id="23" name="Shape 20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5.10</a:t>
            </a:r>
            <a:endParaRPr lang="en-US" sz="750" dirty="0"/>
          </a:p>
        </p:txBody>
      </p:sp>
      <p:sp>
        <p:nvSpPr>
          <p:cNvPr id="25" name="Text 22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solidFill>
          <a:srgbClr val="0B1F3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bright_clean_studio_office_worktable_scene_phot.png">    </p:cNvPr>
          <p:cNvPicPr>
            <a:picLocks noChangeAspect="1"/>
          </p:cNvPicPr>
          <p:nvPr/>
        </p:nvPicPr>
        <p:blipFill>
          <a:blip r:embed="rId1"/>
          <a:srcRect l="25687" r="25687" t="0" b="0"/>
          <a:stretch/>
        </p:blipFill>
        <p:spPr>
          <a:xfrm>
            <a:off x="6263640" y="0"/>
            <a:ext cx="5925312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583680" cy="685800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5" name="Text 1"/>
          <p:cNvSpPr/>
          <p:nvPr/>
        </p:nvSpPr>
        <p:spPr>
          <a:xfrm>
            <a:off x="640080" y="1371600"/>
            <a:ext cx="21945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</a:rPr>
              <a:t>LESSON 5.11</a:t>
            </a:r>
            <a:endParaRPr lang="en-US" sz="1300" dirty="0"/>
          </a:p>
        </p:txBody>
      </p:sp>
      <p:sp>
        <p:nvSpPr>
          <p:cNvPr id="6" name="Text 2"/>
          <p:cNvSpPr/>
          <p:nvPr/>
        </p:nvSpPr>
        <p:spPr>
          <a:xfrm>
            <a:off x="640080" y="1783080"/>
            <a:ext cx="5120640" cy="1005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400" b="1" dirty="0">
                <a:solidFill>
                  <a:srgbClr val="FFFFFF"/>
                </a:solidFill>
              </a:rPr>
              <a:t>Concept Generation for Client Problems</a:t>
            </a:r>
            <a:endParaRPr lang="en-US" sz="3400" dirty="0"/>
          </a:p>
        </p:txBody>
      </p:sp>
      <p:sp>
        <p:nvSpPr>
          <p:cNvPr id="7" name="Shape 3"/>
          <p:cNvSpPr/>
          <p:nvPr/>
        </p:nvSpPr>
        <p:spPr>
          <a:xfrm>
            <a:off x="658368" y="2926080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8" name="Shape 4"/>
          <p:cNvSpPr/>
          <p:nvPr/>
        </p:nvSpPr>
        <p:spPr>
          <a:xfrm>
            <a:off x="658368" y="3337560"/>
            <a:ext cx="5166360" cy="987552"/>
          </a:xfrm>
          <a:prstGeom prst="roundRect">
            <a:avLst>
              <a:gd name="adj" fmla="val 7407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822960" y="348386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Essential question</a:t>
            </a:r>
            <a:endParaRPr lang="en-US" sz="1300" dirty="0"/>
          </a:p>
        </p:txBody>
      </p:sp>
      <p:sp>
        <p:nvSpPr>
          <p:cNvPr id="10" name="Text 6"/>
          <p:cNvSpPr/>
          <p:nvPr/>
        </p:nvSpPr>
        <p:spPr>
          <a:xfrm>
            <a:off x="822960" y="3813048"/>
            <a:ext cx="4837176" cy="42062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How can teams create multiple solution ideas before choosing one direction?</a:t>
            </a:r>
            <a:endParaRPr lang="en-US" sz="1350" dirty="0"/>
          </a:p>
        </p:txBody>
      </p:sp>
      <p:sp>
        <p:nvSpPr>
          <p:cNvPr id="11" name="Shape 7"/>
          <p:cNvSpPr/>
          <p:nvPr/>
        </p:nvSpPr>
        <p:spPr>
          <a:xfrm>
            <a:off x="658368" y="4526280"/>
            <a:ext cx="5166360" cy="786384"/>
          </a:xfrm>
          <a:prstGeom prst="roundRect">
            <a:avLst>
              <a:gd name="adj" fmla="val 9302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822960" y="467258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 will create</a:t>
            </a:r>
            <a:endParaRPr lang="en-US" sz="1300" dirty="0"/>
          </a:p>
        </p:txBody>
      </p:sp>
      <p:sp>
        <p:nvSpPr>
          <p:cNvPr id="13" name="Text 9"/>
          <p:cNvSpPr/>
          <p:nvPr/>
        </p:nvSpPr>
        <p:spPr>
          <a:xfrm>
            <a:off x="822960" y="5001768"/>
            <a:ext cx="4837176" cy="21945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Individual and team concept sketches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640080" y="6309360"/>
            <a:ext cx="43891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C9D9EA"/>
                </a:solidFill>
              </a:rPr>
              <a:t>Unit 5 • Human-Centered Aerospace Design</a:t>
            </a:r>
            <a:endParaRPr lang="en-US" sz="900" dirty="0"/>
          </a:p>
        </p:txBody>
      </p:sp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5.11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Core Ideas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 need to understand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How can teams create multiple solution ideas before choosing one direction?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514600"/>
            <a:ext cx="5074920" cy="3246120"/>
          </a:xfrm>
          <a:prstGeom prst="roundRect">
            <a:avLst>
              <a:gd name="adj" fmla="val 2254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0392" y="2660904"/>
            <a:ext cx="47457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Big ideas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4400" y="290779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2" name="Text 9"/>
          <p:cNvSpPr/>
          <p:nvPr/>
        </p:nvSpPr>
        <p:spPr>
          <a:xfrm>
            <a:off x="1161288" y="288950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Strong teams generate many ideas before narrowing.</a:t>
            </a:r>
            <a:endParaRPr lang="en-US" sz="1720" dirty="0"/>
          </a:p>
        </p:txBody>
      </p:sp>
      <p:sp>
        <p:nvSpPr>
          <p:cNvPr id="13" name="Text 10"/>
          <p:cNvSpPr/>
          <p:nvPr/>
        </p:nvSpPr>
        <p:spPr>
          <a:xfrm>
            <a:off x="914400" y="380695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4" name="Text 11"/>
          <p:cNvSpPr/>
          <p:nvPr/>
        </p:nvSpPr>
        <p:spPr>
          <a:xfrm>
            <a:off x="1161288" y="378866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Different sketches can explore different functions, users, or constraints.</a:t>
            </a:r>
            <a:endParaRPr lang="en-US" sz="1720" dirty="0"/>
          </a:p>
        </p:txBody>
      </p:sp>
      <p:sp>
        <p:nvSpPr>
          <p:cNvPr id="15" name="Text 12"/>
          <p:cNvSpPr/>
          <p:nvPr/>
        </p:nvSpPr>
        <p:spPr>
          <a:xfrm>
            <a:off x="914400" y="470611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6" name="Text 13"/>
          <p:cNvSpPr/>
          <p:nvPr/>
        </p:nvSpPr>
        <p:spPr>
          <a:xfrm>
            <a:off x="1161288" y="468782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Early concepts should be fast, visual, and imperfect.</a:t>
            </a:r>
            <a:endParaRPr lang="en-US" sz="1720" dirty="0"/>
          </a:p>
        </p:txBody>
      </p:sp>
      <p:sp>
        <p:nvSpPr>
          <p:cNvPr id="17" name="Shape 14"/>
          <p:cNvSpPr/>
          <p:nvPr/>
        </p:nvSpPr>
        <p:spPr>
          <a:xfrm>
            <a:off x="6172200" y="2423160"/>
            <a:ext cx="5038344" cy="2843784"/>
          </a:xfrm>
          <a:prstGeom prst="roundRect">
            <a:avLst>
              <a:gd name="adj" fmla="val 2572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pic>
        <p:nvPicPr>
          <p:cNvPr id="18" name="Image 1" descr="/mnt/data/a_bright_clean_studio_office_worktable_scene_phot.png">    </p:cNvPr>
          <p:cNvPicPr>
            <a:picLocks noChangeAspect="1"/>
          </p:cNvPicPr>
          <p:nvPr/>
        </p:nvPicPr>
        <p:blipFill>
          <a:blip r:embed="rId2"/>
          <a:srcRect l="0" r="0" t="281" b="281"/>
          <a:stretch/>
        </p:blipFill>
        <p:spPr>
          <a:xfrm>
            <a:off x="6199632" y="2450592"/>
            <a:ext cx="4983480" cy="2788920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6199632" y="5294376"/>
            <a:ext cx="4983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50" i="1" dirty="0">
                <a:solidFill>
                  <a:srgbClr val="5D6B7A"/>
                </a:solidFill>
              </a:rPr>
              <a:t>Use visuals as evidence and inspiration, not as a final answer.</a:t>
            </a:r>
            <a:endParaRPr lang="en-US" sz="850" dirty="0"/>
          </a:p>
        </p:txBody>
      </p:sp>
      <p:sp>
        <p:nvSpPr>
          <p:cNvPr id="20" name="Shape 16"/>
          <p:cNvSpPr/>
          <p:nvPr/>
        </p:nvSpPr>
        <p:spPr>
          <a:xfrm>
            <a:off x="685800" y="5989320"/>
            <a:ext cx="10561320" cy="438912"/>
          </a:xfrm>
          <a:prstGeom prst="roundRect">
            <a:avLst>
              <a:gd name="adj" fmla="val 16667"/>
            </a:avLst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21" name="Text 17"/>
          <p:cNvSpPr/>
          <p:nvPr/>
        </p:nvSpPr>
        <p:spPr>
          <a:xfrm>
            <a:off x="850392" y="6099048"/>
            <a:ext cx="4114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400" b="1" dirty="0">
                <a:solidFill>
                  <a:srgbClr val="F4B942"/>
                </a:solidFill>
              </a:rPr>
              <a:t>“</a:t>
            </a:r>
            <a:endParaRPr lang="en-US" sz="3400" dirty="0"/>
          </a:p>
        </p:txBody>
      </p:sp>
      <p:sp>
        <p:nvSpPr>
          <p:cNvPr id="22" name="Text 18"/>
          <p:cNvSpPr/>
          <p:nvPr/>
        </p:nvSpPr>
        <p:spPr>
          <a:xfrm>
            <a:off x="1325880" y="6172200"/>
            <a:ext cx="9738360" cy="731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FFFFFF"/>
                </a:solidFill>
              </a:rPr>
              <a:t>Strong designs start with a clear understanding of people, requirements, and evidence.</a:t>
            </a:r>
            <a:endParaRPr lang="en-US" sz="1650" dirty="0"/>
          </a:p>
        </p:txBody>
      </p:sp>
      <p:sp>
        <p:nvSpPr>
          <p:cNvPr id="23" name="Shape 19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24" name="Text 20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5.11</a:t>
            </a:r>
            <a:endParaRPr lang="en-US" sz="750" dirty="0"/>
          </a:p>
        </p:txBody>
      </p:sp>
      <p:sp>
        <p:nvSpPr>
          <p:cNvPr id="25" name="Text 21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5.11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Process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How to approach the work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a repeatable process so your design decisions are clear and defensible.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377440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822960" y="2523744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22960" y="2569464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1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1280160" y="2487168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Sketch individually first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1280160" y="2770632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Individual thinking prevents the group from settling too early.</a:t>
            </a:r>
            <a:endParaRPr lang="en-US" sz="1150" dirty="0"/>
          </a:p>
        </p:txBody>
      </p:sp>
      <p:sp>
        <p:nvSpPr>
          <p:cNvPr id="14" name="Shape 11"/>
          <p:cNvSpPr/>
          <p:nvPr/>
        </p:nvSpPr>
        <p:spPr>
          <a:xfrm>
            <a:off x="685800" y="3605784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822960" y="3752088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822960" y="3797808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2</a:t>
            </a:r>
            <a:endParaRPr lang="en-US" sz="1050" dirty="0"/>
          </a:p>
        </p:txBody>
      </p:sp>
      <p:sp>
        <p:nvSpPr>
          <p:cNvPr id="17" name="Text 14"/>
          <p:cNvSpPr/>
          <p:nvPr/>
        </p:nvSpPr>
        <p:spPr>
          <a:xfrm>
            <a:off x="1280160" y="3715512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Share and combine</a:t>
            </a:r>
            <a:endParaRPr lang="en-US" sz="1450" dirty="0"/>
          </a:p>
        </p:txBody>
      </p:sp>
      <p:sp>
        <p:nvSpPr>
          <p:cNvPr id="18" name="Text 15"/>
          <p:cNvSpPr/>
          <p:nvPr/>
        </p:nvSpPr>
        <p:spPr>
          <a:xfrm>
            <a:off x="1280160" y="3998976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Look for useful features from multiple ideas.</a:t>
            </a:r>
            <a:endParaRPr lang="en-US" sz="1150" dirty="0"/>
          </a:p>
        </p:txBody>
      </p:sp>
      <p:sp>
        <p:nvSpPr>
          <p:cNvPr id="19" name="Shape 16"/>
          <p:cNvSpPr/>
          <p:nvPr/>
        </p:nvSpPr>
        <p:spPr>
          <a:xfrm>
            <a:off x="685800" y="4834128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822960" y="4980432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822960" y="5026152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3</a:t>
            </a:r>
            <a:endParaRPr lang="en-US" sz="1050" dirty="0"/>
          </a:p>
        </p:txBody>
      </p:sp>
      <p:sp>
        <p:nvSpPr>
          <p:cNvPr id="22" name="Text 19"/>
          <p:cNvSpPr/>
          <p:nvPr/>
        </p:nvSpPr>
        <p:spPr>
          <a:xfrm>
            <a:off x="1280160" y="4943856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Create concept families</a:t>
            </a:r>
            <a:endParaRPr lang="en-US" sz="1450" dirty="0"/>
          </a:p>
        </p:txBody>
      </p:sp>
      <p:sp>
        <p:nvSpPr>
          <p:cNvPr id="23" name="Text 20"/>
          <p:cNvSpPr/>
          <p:nvPr/>
        </p:nvSpPr>
        <p:spPr>
          <a:xfrm>
            <a:off x="1280160" y="5227320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Group ideas by strategy: support, protect, align, store, guide, move, or measure.</a:t>
            </a:r>
            <a:endParaRPr lang="en-US" sz="1150" dirty="0"/>
          </a:p>
        </p:txBody>
      </p:sp>
      <p:sp>
        <p:nvSpPr>
          <p:cNvPr id="24" name="Shape 21"/>
          <p:cNvSpPr/>
          <p:nvPr/>
        </p:nvSpPr>
        <p:spPr>
          <a:xfrm>
            <a:off x="6400800" y="2377440"/>
            <a:ext cx="5029200" cy="3520440"/>
          </a:xfrm>
          <a:prstGeom prst="roundRect">
            <a:avLst>
              <a:gd name="adj" fmla="val 2078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5" name="Text 22"/>
          <p:cNvSpPr/>
          <p:nvPr/>
        </p:nvSpPr>
        <p:spPr>
          <a:xfrm>
            <a:off x="6565392" y="2523744"/>
            <a:ext cx="470001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Engineering habit</a:t>
            </a:r>
            <a:endParaRPr lang="en-US" sz="1400" dirty="0"/>
          </a:p>
        </p:txBody>
      </p:sp>
      <p:sp>
        <p:nvSpPr>
          <p:cNvPr id="26" name="Shape 23"/>
          <p:cNvSpPr/>
          <p:nvPr/>
        </p:nvSpPr>
        <p:spPr>
          <a:xfrm>
            <a:off x="6720840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27" name="Text 24"/>
          <p:cNvSpPr/>
          <p:nvPr/>
        </p:nvSpPr>
        <p:spPr>
          <a:xfrm>
            <a:off x="6793992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Ask</a:t>
            </a:r>
            <a:endParaRPr lang="en-US" sz="1070" dirty="0"/>
          </a:p>
        </p:txBody>
      </p:sp>
      <p:sp>
        <p:nvSpPr>
          <p:cNvPr id="28" name="Shape 25"/>
          <p:cNvSpPr/>
          <p:nvPr/>
        </p:nvSpPr>
        <p:spPr>
          <a:xfrm>
            <a:off x="7430414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9" name="Shape 26"/>
          <p:cNvSpPr/>
          <p:nvPr/>
        </p:nvSpPr>
        <p:spPr>
          <a:xfrm>
            <a:off x="7640726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0" name="Text 27"/>
          <p:cNvSpPr/>
          <p:nvPr/>
        </p:nvSpPr>
        <p:spPr>
          <a:xfrm>
            <a:off x="7713878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Gather</a:t>
            </a:r>
            <a:endParaRPr lang="en-US" sz="1070" dirty="0"/>
          </a:p>
        </p:txBody>
      </p:sp>
      <p:sp>
        <p:nvSpPr>
          <p:cNvPr id="31" name="Shape 28"/>
          <p:cNvSpPr/>
          <p:nvPr/>
        </p:nvSpPr>
        <p:spPr>
          <a:xfrm>
            <a:off x="8350301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2" name="Shape 29"/>
          <p:cNvSpPr/>
          <p:nvPr/>
        </p:nvSpPr>
        <p:spPr>
          <a:xfrm>
            <a:off x="8560613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3" name="Text 30"/>
          <p:cNvSpPr/>
          <p:nvPr/>
        </p:nvSpPr>
        <p:spPr>
          <a:xfrm>
            <a:off x="8633765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Decide</a:t>
            </a:r>
            <a:endParaRPr lang="en-US" sz="1070" dirty="0"/>
          </a:p>
        </p:txBody>
      </p:sp>
      <p:sp>
        <p:nvSpPr>
          <p:cNvPr id="34" name="Shape 31"/>
          <p:cNvSpPr/>
          <p:nvPr/>
        </p:nvSpPr>
        <p:spPr>
          <a:xfrm>
            <a:off x="9270187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5" name="Shape 32"/>
          <p:cNvSpPr/>
          <p:nvPr/>
        </p:nvSpPr>
        <p:spPr>
          <a:xfrm>
            <a:off x="9480499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9553651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Test</a:t>
            </a:r>
            <a:endParaRPr lang="en-US" sz="1070" dirty="0"/>
          </a:p>
        </p:txBody>
      </p:sp>
      <p:sp>
        <p:nvSpPr>
          <p:cNvPr id="37" name="Shape 34"/>
          <p:cNvSpPr/>
          <p:nvPr/>
        </p:nvSpPr>
        <p:spPr>
          <a:xfrm>
            <a:off x="10190074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8" name="Shape 35"/>
          <p:cNvSpPr/>
          <p:nvPr/>
        </p:nvSpPr>
        <p:spPr>
          <a:xfrm>
            <a:off x="10400386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9" name="Text 36"/>
          <p:cNvSpPr/>
          <p:nvPr/>
        </p:nvSpPr>
        <p:spPr>
          <a:xfrm>
            <a:off x="10473538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Iterate</a:t>
            </a:r>
            <a:endParaRPr lang="en-US" sz="1070" dirty="0"/>
          </a:p>
        </p:txBody>
      </p:sp>
      <p:sp>
        <p:nvSpPr>
          <p:cNvPr id="40" name="Shape 37"/>
          <p:cNvSpPr/>
          <p:nvPr/>
        </p:nvSpPr>
        <p:spPr>
          <a:xfrm>
            <a:off x="7498080" y="4069080"/>
            <a:ext cx="2880360" cy="1005840"/>
          </a:xfrm>
          <a:prstGeom prst="arc">
            <a:avLst/>
          </a:prstGeom>
          <a:noFill/>
          <a:ln w="25400">
            <a:solidFill>
              <a:srgbClr val="F28C28"/>
            </a:solidFill>
            <a:prstDash val="solid"/>
            <a:headEnd type="none"/>
            <a:tailEnd type="triangle"/>
          </a:ln>
        </p:spPr>
      </p:sp>
      <p:sp>
        <p:nvSpPr>
          <p:cNvPr id="41" name="Text 38"/>
          <p:cNvSpPr/>
          <p:nvPr/>
        </p:nvSpPr>
        <p:spPr>
          <a:xfrm>
            <a:off x="6903720" y="4983480"/>
            <a:ext cx="402336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B1F3A"/>
                </a:solidFill>
              </a:rPr>
              <a:t>Evidence loops back into the next decision.</a:t>
            </a:r>
            <a:endParaRPr lang="en-US" sz="1600" dirty="0"/>
          </a:p>
        </p:txBody>
      </p:sp>
      <p:sp>
        <p:nvSpPr>
          <p:cNvPr id="42" name="Text 39"/>
          <p:cNvSpPr/>
          <p:nvPr/>
        </p:nvSpPr>
        <p:spPr>
          <a:xfrm>
            <a:off x="6858000" y="5440680"/>
            <a:ext cx="4114800" cy="3474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150" dirty="0">
                <a:solidFill>
                  <a:srgbClr val="5D6B7A"/>
                </a:solidFill>
              </a:rPr>
              <a:t>When you cannot explain why a design changed, you may be iterating randomly instead of engineering intentionally.</a:t>
            </a:r>
            <a:endParaRPr lang="en-US" sz="1150" dirty="0"/>
          </a:p>
        </p:txBody>
      </p:sp>
      <p:sp>
        <p:nvSpPr>
          <p:cNvPr id="43" name="Shape 40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44" name="Text 41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5.11</a:t>
            </a:r>
            <a:endParaRPr lang="en-US" sz="750" dirty="0"/>
          </a:p>
        </p:txBody>
      </p:sp>
      <p:sp>
        <p:nvSpPr>
          <p:cNvPr id="45" name="Text 42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46" name="Picture 4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5.11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Apply It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your work should show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this lesson to produce: Individual and team concept sketches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395728"/>
            <a:ext cx="5303520" cy="3310128"/>
          </a:xfrm>
          <a:prstGeom prst="roundRect">
            <a:avLst>
              <a:gd name="adj" fmla="val 2210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0392" y="2542032"/>
            <a:ext cx="49743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Evidence checklist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4400" y="279806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1161288" y="277977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Create individual concept sketches.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914400" y="369722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1161288" y="367893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Share and annotate team ideas.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914400" y="459638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1161288" y="457809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Combine parts of multiple concepts into a team direction.</a:t>
            </a:r>
            <a:endParaRPr lang="en-US" sz="1650" dirty="0"/>
          </a:p>
        </p:txBody>
      </p:sp>
      <p:sp>
        <p:nvSpPr>
          <p:cNvPr id="17" name="Shape 14"/>
          <p:cNvSpPr/>
          <p:nvPr/>
        </p:nvSpPr>
        <p:spPr>
          <a:xfrm>
            <a:off x="6355080" y="2395728"/>
            <a:ext cx="4983480" cy="1170432"/>
          </a:xfrm>
          <a:prstGeom prst="roundRect">
            <a:avLst>
              <a:gd name="adj" fmla="val 6250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6519672" y="2542032"/>
            <a:ext cx="465429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Quality check</a:t>
            </a:r>
            <a:endParaRPr lang="en-US" sz="1500" dirty="0"/>
          </a:p>
        </p:txBody>
      </p:sp>
      <p:sp>
        <p:nvSpPr>
          <p:cNvPr id="19" name="Text 16"/>
          <p:cNvSpPr/>
          <p:nvPr/>
        </p:nvSpPr>
        <p:spPr>
          <a:xfrm>
            <a:off x="6519672" y="2871216"/>
            <a:ext cx="4654296" cy="60350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Can another person understand what you decided, why it matters, and what evidence supports it?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6355080" y="3794760"/>
            <a:ext cx="4983480" cy="1911096"/>
          </a:xfrm>
          <a:prstGeom prst="roundRect">
            <a:avLst>
              <a:gd name="adj" fmla="val 3828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6519672" y="3941064"/>
            <a:ext cx="465429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Notebook / portfolio connection</a:t>
            </a:r>
            <a:endParaRPr lang="en-US" sz="1500" dirty="0"/>
          </a:p>
        </p:txBody>
      </p:sp>
      <p:sp>
        <p:nvSpPr>
          <p:cNvPr id="22" name="Text 19"/>
          <p:cNvSpPr/>
          <p:nvPr/>
        </p:nvSpPr>
        <p:spPr>
          <a:xfrm>
            <a:off x="6519672" y="4270248"/>
            <a:ext cx="4654296" cy="13441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Capture sketches, notes, tables, test results, photos, CAD screenshots, and reflections. Your final portfolio depends on evidence collected throughout the unit.</a:t>
            </a:r>
            <a:endParaRPr lang="en-US" sz="1420" dirty="0"/>
          </a:p>
        </p:txBody>
      </p:sp>
      <p:sp>
        <p:nvSpPr>
          <p:cNvPr id="23" name="Shape 20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5.11</a:t>
            </a:r>
            <a:endParaRPr lang="en-US" sz="750" dirty="0"/>
          </a:p>
        </p:txBody>
      </p:sp>
      <p:sp>
        <p:nvSpPr>
          <p:cNvPr id="25" name="Text 22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solidFill>
          <a:srgbClr val="0B1F3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lean_infographic_style_engineering_design_conce.png">    </p:cNvPr>
          <p:cNvPicPr>
            <a:picLocks noChangeAspect="1"/>
          </p:cNvPicPr>
          <p:nvPr/>
        </p:nvPicPr>
        <p:blipFill>
          <a:blip r:embed="rId1"/>
          <a:srcRect l="25687" r="25687" t="0" b="0"/>
          <a:stretch/>
        </p:blipFill>
        <p:spPr>
          <a:xfrm>
            <a:off x="6263640" y="0"/>
            <a:ext cx="5925312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583680" cy="685800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5" name="Text 1"/>
          <p:cNvSpPr/>
          <p:nvPr/>
        </p:nvSpPr>
        <p:spPr>
          <a:xfrm>
            <a:off x="640080" y="1371600"/>
            <a:ext cx="21945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</a:rPr>
              <a:t>LESSON 5.12</a:t>
            </a:r>
            <a:endParaRPr lang="en-US" sz="1300" dirty="0"/>
          </a:p>
        </p:txBody>
      </p:sp>
      <p:sp>
        <p:nvSpPr>
          <p:cNvPr id="6" name="Text 2"/>
          <p:cNvSpPr/>
          <p:nvPr/>
        </p:nvSpPr>
        <p:spPr>
          <a:xfrm>
            <a:off x="640080" y="1783080"/>
            <a:ext cx="5120640" cy="1005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400" b="1" dirty="0">
                <a:solidFill>
                  <a:srgbClr val="FFFFFF"/>
                </a:solidFill>
              </a:rPr>
              <a:t>Decision Matrices &amp; Justification</a:t>
            </a:r>
            <a:endParaRPr lang="en-US" sz="3400" dirty="0"/>
          </a:p>
        </p:txBody>
      </p:sp>
      <p:sp>
        <p:nvSpPr>
          <p:cNvPr id="7" name="Shape 3"/>
          <p:cNvSpPr/>
          <p:nvPr/>
        </p:nvSpPr>
        <p:spPr>
          <a:xfrm>
            <a:off x="658368" y="2926080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8" name="Shape 4"/>
          <p:cNvSpPr/>
          <p:nvPr/>
        </p:nvSpPr>
        <p:spPr>
          <a:xfrm>
            <a:off x="658368" y="3337560"/>
            <a:ext cx="5166360" cy="987552"/>
          </a:xfrm>
          <a:prstGeom prst="roundRect">
            <a:avLst>
              <a:gd name="adj" fmla="val 7407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822960" y="348386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Essential question</a:t>
            </a:r>
            <a:endParaRPr lang="en-US" sz="1300" dirty="0"/>
          </a:p>
        </p:txBody>
      </p:sp>
      <p:sp>
        <p:nvSpPr>
          <p:cNvPr id="10" name="Text 6"/>
          <p:cNvSpPr/>
          <p:nvPr/>
        </p:nvSpPr>
        <p:spPr>
          <a:xfrm>
            <a:off x="822960" y="3813048"/>
            <a:ext cx="4837176" cy="42062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How can design teams choose a concept using evidence instead of preference?</a:t>
            </a:r>
            <a:endParaRPr lang="en-US" sz="1350" dirty="0"/>
          </a:p>
        </p:txBody>
      </p:sp>
      <p:sp>
        <p:nvSpPr>
          <p:cNvPr id="11" name="Shape 7"/>
          <p:cNvSpPr/>
          <p:nvPr/>
        </p:nvSpPr>
        <p:spPr>
          <a:xfrm>
            <a:off x="658368" y="4526280"/>
            <a:ext cx="5166360" cy="786384"/>
          </a:xfrm>
          <a:prstGeom prst="roundRect">
            <a:avLst>
              <a:gd name="adj" fmla="val 9302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822960" y="467258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 will create</a:t>
            </a:r>
            <a:endParaRPr lang="en-US" sz="1300" dirty="0"/>
          </a:p>
        </p:txBody>
      </p:sp>
      <p:sp>
        <p:nvSpPr>
          <p:cNvPr id="13" name="Text 9"/>
          <p:cNvSpPr/>
          <p:nvPr/>
        </p:nvSpPr>
        <p:spPr>
          <a:xfrm>
            <a:off x="822960" y="5001768"/>
            <a:ext cx="4837176" cy="21945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Decision matrix and recommendation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640080" y="6309360"/>
            <a:ext cx="43891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C9D9EA"/>
                </a:solidFill>
              </a:rPr>
              <a:t>Unit 5 • Human-Centered Aerospace Design</a:t>
            </a:r>
            <a:endParaRPr lang="en-US" sz="900" dirty="0"/>
          </a:p>
        </p:txBody>
      </p:sp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5.12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Core Ideas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 need to understand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How can design teams choose a concept using evidence instead of preference?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514600"/>
            <a:ext cx="5074920" cy="3246120"/>
          </a:xfrm>
          <a:prstGeom prst="roundRect">
            <a:avLst>
              <a:gd name="adj" fmla="val 2254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0392" y="2660904"/>
            <a:ext cx="47457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Big ideas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4400" y="290779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2" name="Text 9"/>
          <p:cNvSpPr/>
          <p:nvPr/>
        </p:nvSpPr>
        <p:spPr>
          <a:xfrm>
            <a:off x="1161288" y="288950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 decision matrix compares concepts against weighted criteria.</a:t>
            </a:r>
            <a:endParaRPr lang="en-US" sz="1720" dirty="0"/>
          </a:p>
        </p:txBody>
      </p:sp>
      <p:sp>
        <p:nvSpPr>
          <p:cNvPr id="13" name="Text 10"/>
          <p:cNvSpPr/>
          <p:nvPr/>
        </p:nvSpPr>
        <p:spPr>
          <a:xfrm>
            <a:off x="914400" y="380695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4" name="Text 11"/>
          <p:cNvSpPr/>
          <p:nvPr/>
        </p:nvSpPr>
        <p:spPr>
          <a:xfrm>
            <a:off x="1161288" y="378866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Scores should be based on evidence, not popularity.</a:t>
            </a:r>
            <a:endParaRPr lang="en-US" sz="1720" dirty="0"/>
          </a:p>
        </p:txBody>
      </p:sp>
      <p:sp>
        <p:nvSpPr>
          <p:cNvPr id="15" name="Text 12"/>
          <p:cNvSpPr/>
          <p:nvPr/>
        </p:nvSpPr>
        <p:spPr>
          <a:xfrm>
            <a:off x="914400" y="470611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6" name="Text 13"/>
          <p:cNvSpPr/>
          <p:nvPr/>
        </p:nvSpPr>
        <p:spPr>
          <a:xfrm>
            <a:off x="1161288" y="468782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Justification explains why the selected idea best meets the problem.</a:t>
            </a:r>
            <a:endParaRPr lang="en-US" sz="1720" dirty="0"/>
          </a:p>
        </p:txBody>
      </p:sp>
      <p:sp>
        <p:nvSpPr>
          <p:cNvPr id="17" name="Shape 14"/>
          <p:cNvSpPr/>
          <p:nvPr/>
        </p:nvSpPr>
        <p:spPr>
          <a:xfrm>
            <a:off x="6172200" y="2423160"/>
            <a:ext cx="5038344" cy="2843784"/>
          </a:xfrm>
          <a:prstGeom prst="roundRect">
            <a:avLst>
              <a:gd name="adj" fmla="val 2572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pic>
        <p:nvPicPr>
          <p:cNvPr id="18" name="Image 1" descr="/mnt/data/a_clean_infographic_style_engineering_design_conce.png">    </p:cNvPr>
          <p:cNvPicPr>
            <a:picLocks noChangeAspect="1"/>
          </p:cNvPicPr>
          <p:nvPr/>
        </p:nvPicPr>
        <p:blipFill>
          <a:blip r:embed="rId2"/>
          <a:srcRect l="0" r="0" t="281" b="281"/>
          <a:stretch/>
        </p:blipFill>
        <p:spPr>
          <a:xfrm>
            <a:off x="6199632" y="2450592"/>
            <a:ext cx="4983480" cy="2788920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6199632" y="5294376"/>
            <a:ext cx="4983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50" i="1" dirty="0">
                <a:solidFill>
                  <a:srgbClr val="5D6B7A"/>
                </a:solidFill>
              </a:rPr>
              <a:t>Use visuals as evidence and inspiration, not as a final answer.</a:t>
            </a:r>
            <a:endParaRPr lang="en-US" sz="850" dirty="0"/>
          </a:p>
        </p:txBody>
      </p:sp>
      <p:sp>
        <p:nvSpPr>
          <p:cNvPr id="20" name="Shape 16"/>
          <p:cNvSpPr/>
          <p:nvPr/>
        </p:nvSpPr>
        <p:spPr>
          <a:xfrm>
            <a:off x="685800" y="5989320"/>
            <a:ext cx="10561320" cy="438912"/>
          </a:xfrm>
          <a:prstGeom prst="roundRect">
            <a:avLst>
              <a:gd name="adj" fmla="val 16667"/>
            </a:avLst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21" name="Text 17"/>
          <p:cNvSpPr/>
          <p:nvPr/>
        </p:nvSpPr>
        <p:spPr>
          <a:xfrm>
            <a:off x="850392" y="6099048"/>
            <a:ext cx="4114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400" b="1" dirty="0">
                <a:solidFill>
                  <a:srgbClr val="F4B942"/>
                </a:solidFill>
              </a:rPr>
              <a:t>“</a:t>
            </a:r>
            <a:endParaRPr lang="en-US" sz="3400" dirty="0"/>
          </a:p>
        </p:txBody>
      </p:sp>
      <p:sp>
        <p:nvSpPr>
          <p:cNvPr id="22" name="Text 18"/>
          <p:cNvSpPr/>
          <p:nvPr/>
        </p:nvSpPr>
        <p:spPr>
          <a:xfrm>
            <a:off x="1325880" y="6172200"/>
            <a:ext cx="9738360" cy="731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FFFFFF"/>
                </a:solidFill>
              </a:rPr>
              <a:t>Strong designs start with a clear understanding of people, requirements, and evidence.</a:t>
            </a:r>
            <a:endParaRPr lang="en-US" sz="1650" dirty="0"/>
          </a:p>
        </p:txBody>
      </p:sp>
      <p:sp>
        <p:nvSpPr>
          <p:cNvPr id="23" name="Shape 19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24" name="Text 20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5.12</a:t>
            </a:r>
            <a:endParaRPr lang="en-US" sz="750" dirty="0"/>
          </a:p>
        </p:txBody>
      </p:sp>
      <p:sp>
        <p:nvSpPr>
          <p:cNvPr id="25" name="Text 21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5.12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Process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How to approach the work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a repeatable process so your design decisions are clear and defensible.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377440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822960" y="2523744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22960" y="2569464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1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1280160" y="2487168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Choose criteria carefully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1280160" y="2770632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Use requirements from the design brief, not random preferences.</a:t>
            </a:r>
            <a:endParaRPr lang="en-US" sz="1150" dirty="0"/>
          </a:p>
        </p:txBody>
      </p:sp>
      <p:sp>
        <p:nvSpPr>
          <p:cNvPr id="14" name="Shape 11"/>
          <p:cNvSpPr/>
          <p:nvPr/>
        </p:nvSpPr>
        <p:spPr>
          <a:xfrm>
            <a:off x="685800" y="3605784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822960" y="3752088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822960" y="3797808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2</a:t>
            </a:r>
            <a:endParaRPr lang="en-US" sz="1050" dirty="0"/>
          </a:p>
        </p:txBody>
      </p:sp>
      <p:sp>
        <p:nvSpPr>
          <p:cNvPr id="17" name="Text 14"/>
          <p:cNvSpPr/>
          <p:nvPr/>
        </p:nvSpPr>
        <p:spPr>
          <a:xfrm>
            <a:off x="1280160" y="3715512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Weight what matters most</a:t>
            </a:r>
            <a:endParaRPr lang="en-US" sz="1450" dirty="0"/>
          </a:p>
        </p:txBody>
      </p:sp>
      <p:sp>
        <p:nvSpPr>
          <p:cNvPr id="18" name="Text 15"/>
          <p:cNvSpPr/>
          <p:nvPr/>
        </p:nvSpPr>
        <p:spPr>
          <a:xfrm>
            <a:off x="1280160" y="3998976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Safety or usability may deserve more weight than appearance.</a:t>
            </a:r>
            <a:endParaRPr lang="en-US" sz="1150" dirty="0"/>
          </a:p>
        </p:txBody>
      </p:sp>
      <p:sp>
        <p:nvSpPr>
          <p:cNvPr id="19" name="Shape 16"/>
          <p:cNvSpPr/>
          <p:nvPr/>
        </p:nvSpPr>
        <p:spPr>
          <a:xfrm>
            <a:off x="685800" y="4834128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822960" y="4980432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822960" y="5026152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3</a:t>
            </a:r>
            <a:endParaRPr lang="en-US" sz="1050" dirty="0"/>
          </a:p>
        </p:txBody>
      </p:sp>
      <p:sp>
        <p:nvSpPr>
          <p:cNvPr id="22" name="Text 19"/>
          <p:cNvSpPr/>
          <p:nvPr/>
        </p:nvSpPr>
        <p:spPr>
          <a:xfrm>
            <a:off x="1280160" y="4943856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Explain the result</a:t>
            </a:r>
            <a:endParaRPr lang="en-US" sz="1450" dirty="0"/>
          </a:p>
        </p:txBody>
      </p:sp>
      <p:sp>
        <p:nvSpPr>
          <p:cNvPr id="23" name="Text 20"/>
          <p:cNvSpPr/>
          <p:nvPr/>
        </p:nvSpPr>
        <p:spPr>
          <a:xfrm>
            <a:off x="1280160" y="5227320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A matrix supports a decision, but the team must still justify tradeoffs.</a:t>
            </a:r>
            <a:endParaRPr lang="en-US" sz="1150" dirty="0"/>
          </a:p>
        </p:txBody>
      </p:sp>
      <p:sp>
        <p:nvSpPr>
          <p:cNvPr id="24" name="Shape 21"/>
          <p:cNvSpPr/>
          <p:nvPr/>
        </p:nvSpPr>
        <p:spPr>
          <a:xfrm>
            <a:off x="6400800" y="2377440"/>
            <a:ext cx="5029200" cy="3520440"/>
          </a:xfrm>
          <a:prstGeom prst="roundRect">
            <a:avLst>
              <a:gd name="adj" fmla="val 2078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5" name="Text 22"/>
          <p:cNvSpPr/>
          <p:nvPr/>
        </p:nvSpPr>
        <p:spPr>
          <a:xfrm>
            <a:off x="6565392" y="2523744"/>
            <a:ext cx="470001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Engineering habit</a:t>
            </a:r>
            <a:endParaRPr lang="en-US" sz="1400" dirty="0"/>
          </a:p>
        </p:txBody>
      </p:sp>
      <p:sp>
        <p:nvSpPr>
          <p:cNvPr id="26" name="Shape 23"/>
          <p:cNvSpPr/>
          <p:nvPr/>
        </p:nvSpPr>
        <p:spPr>
          <a:xfrm>
            <a:off x="6720840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27" name="Text 24"/>
          <p:cNvSpPr/>
          <p:nvPr/>
        </p:nvSpPr>
        <p:spPr>
          <a:xfrm>
            <a:off x="6793992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Ask</a:t>
            </a:r>
            <a:endParaRPr lang="en-US" sz="1070" dirty="0"/>
          </a:p>
        </p:txBody>
      </p:sp>
      <p:sp>
        <p:nvSpPr>
          <p:cNvPr id="28" name="Shape 25"/>
          <p:cNvSpPr/>
          <p:nvPr/>
        </p:nvSpPr>
        <p:spPr>
          <a:xfrm>
            <a:off x="7430414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9" name="Shape 26"/>
          <p:cNvSpPr/>
          <p:nvPr/>
        </p:nvSpPr>
        <p:spPr>
          <a:xfrm>
            <a:off x="7640726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0" name="Text 27"/>
          <p:cNvSpPr/>
          <p:nvPr/>
        </p:nvSpPr>
        <p:spPr>
          <a:xfrm>
            <a:off x="7713878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Gather</a:t>
            </a:r>
            <a:endParaRPr lang="en-US" sz="1070" dirty="0"/>
          </a:p>
        </p:txBody>
      </p:sp>
      <p:sp>
        <p:nvSpPr>
          <p:cNvPr id="31" name="Shape 28"/>
          <p:cNvSpPr/>
          <p:nvPr/>
        </p:nvSpPr>
        <p:spPr>
          <a:xfrm>
            <a:off x="8350301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2" name="Shape 29"/>
          <p:cNvSpPr/>
          <p:nvPr/>
        </p:nvSpPr>
        <p:spPr>
          <a:xfrm>
            <a:off x="8560613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3" name="Text 30"/>
          <p:cNvSpPr/>
          <p:nvPr/>
        </p:nvSpPr>
        <p:spPr>
          <a:xfrm>
            <a:off x="8633765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Decide</a:t>
            </a:r>
            <a:endParaRPr lang="en-US" sz="1070" dirty="0"/>
          </a:p>
        </p:txBody>
      </p:sp>
      <p:sp>
        <p:nvSpPr>
          <p:cNvPr id="34" name="Shape 31"/>
          <p:cNvSpPr/>
          <p:nvPr/>
        </p:nvSpPr>
        <p:spPr>
          <a:xfrm>
            <a:off x="9270187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5" name="Shape 32"/>
          <p:cNvSpPr/>
          <p:nvPr/>
        </p:nvSpPr>
        <p:spPr>
          <a:xfrm>
            <a:off x="9480499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9553651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Test</a:t>
            </a:r>
            <a:endParaRPr lang="en-US" sz="1070" dirty="0"/>
          </a:p>
        </p:txBody>
      </p:sp>
      <p:sp>
        <p:nvSpPr>
          <p:cNvPr id="37" name="Shape 34"/>
          <p:cNvSpPr/>
          <p:nvPr/>
        </p:nvSpPr>
        <p:spPr>
          <a:xfrm>
            <a:off x="10190074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8" name="Shape 35"/>
          <p:cNvSpPr/>
          <p:nvPr/>
        </p:nvSpPr>
        <p:spPr>
          <a:xfrm>
            <a:off x="10400386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9" name="Text 36"/>
          <p:cNvSpPr/>
          <p:nvPr/>
        </p:nvSpPr>
        <p:spPr>
          <a:xfrm>
            <a:off x="10473538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Iterate</a:t>
            </a:r>
            <a:endParaRPr lang="en-US" sz="1070" dirty="0"/>
          </a:p>
        </p:txBody>
      </p:sp>
      <p:sp>
        <p:nvSpPr>
          <p:cNvPr id="40" name="Shape 37"/>
          <p:cNvSpPr/>
          <p:nvPr/>
        </p:nvSpPr>
        <p:spPr>
          <a:xfrm>
            <a:off x="7498080" y="4069080"/>
            <a:ext cx="2880360" cy="1005840"/>
          </a:xfrm>
          <a:prstGeom prst="arc">
            <a:avLst/>
          </a:prstGeom>
          <a:noFill/>
          <a:ln w="25400">
            <a:solidFill>
              <a:srgbClr val="F28C28"/>
            </a:solidFill>
            <a:prstDash val="solid"/>
            <a:headEnd type="none"/>
            <a:tailEnd type="triangle"/>
          </a:ln>
        </p:spPr>
      </p:sp>
      <p:sp>
        <p:nvSpPr>
          <p:cNvPr id="41" name="Text 38"/>
          <p:cNvSpPr/>
          <p:nvPr/>
        </p:nvSpPr>
        <p:spPr>
          <a:xfrm>
            <a:off x="6903720" y="4983480"/>
            <a:ext cx="402336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B1F3A"/>
                </a:solidFill>
              </a:rPr>
              <a:t>Evidence loops back into the next decision.</a:t>
            </a:r>
            <a:endParaRPr lang="en-US" sz="1600" dirty="0"/>
          </a:p>
        </p:txBody>
      </p:sp>
      <p:sp>
        <p:nvSpPr>
          <p:cNvPr id="42" name="Text 39"/>
          <p:cNvSpPr/>
          <p:nvPr/>
        </p:nvSpPr>
        <p:spPr>
          <a:xfrm>
            <a:off x="6858000" y="5440680"/>
            <a:ext cx="4114800" cy="3474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150" dirty="0">
                <a:solidFill>
                  <a:srgbClr val="5D6B7A"/>
                </a:solidFill>
              </a:rPr>
              <a:t>When you cannot explain why a design changed, you may be iterating randomly instead of engineering intentionally.</a:t>
            </a:r>
            <a:endParaRPr lang="en-US" sz="1150" dirty="0"/>
          </a:p>
        </p:txBody>
      </p:sp>
      <p:sp>
        <p:nvSpPr>
          <p:cNvPr id="43" name="Shape 40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44" name="Text 41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5.12</a:t>
            </a:r>
            <a:endParaRPr lang="en-US" sz="750" dirty="0"/>
          </a:p>
        </p:txBody>
      </p:sp>
      <p:sp>
        <p:nvSpPr>
          <p:cNvPr id="45" name="Text 42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46" name="Picture 4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5.1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Process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How to approach the work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a repeatable process so your design decisions are clear and defensible.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377440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822960" y="2523744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22960" y="2569464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1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1280160" y="2487168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Look beyond the object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1280160" y="2770632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Identify who uses, supports, maintains, pays for, or is affected by the design.</a:t>
            </a:r>
            <a:endParaRPr lang="en-US" sz="1150" dirty="0"/>
          </a:p>
        </p:txBody>
      </p:sp>
      <p:sp>
        <p:nvSpPr>
          <p:cNvPr id="14" name="Shape 11"/>
          <p:cNvSpPr/>
          <p:nvPr/>
        </p:nvSpPr>
        <p:spPr>
          <a:xfrm>
            <a:off x="685800" y="3605784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822960" y="3752088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822960" y="3797808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2</a:t>
            </a:r>
            <a:endParaRPr lang="en-US" sz="1050" dirty="0"/>
          </a:p>
        </p:txBody>
      </p:sp>
      <p:sp>
        <p:nvSpPr>
          <p:cNvPr id="17" name="Text 14"/>
          <p:cNvSpPr/>
          <p:nvPr/>
        </p:nvSpPr>
        <p:spPr>
          <a:xfrm>
            <a:off x="1280160" y="3715512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Separate assumptions from evidence</a:t>
            </a:r>
            <a:endParaRPr lang="en-US" sz="1450" dirty="0"/>
          </a:p>
        </p:txBody>
      </p:sp>
      <p:sp>
        <p:nvSpPr>
          <p:cNvPr id="18" name="Text 15"/>
          <p:cNvSpPr/>
          <p:nvPr/>
        </p:nvSpPr>
        <p:spPr>
          <a:xfrm>
            <a:off x="1280160" y="3998976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Do not treat what you think users need as proof. Gather evidence.</a:t>
            </a:r>
            <a:endParaRPr lang="en-US" sz="1150" dirty="0"/>
          </a:p>
        </p:txBody>
      </p:sp>
      <p:sp>
        <p:nvSpPr>
          <p:cNvPr id="19" name="Shape 16"/>
          <p:cNvSpPr/>
          <p:nvPr/>
        </p:nvSpPr>
        <p:spPr>
          <a:xfrm>
            <a:off x="685800" y="4834128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822960" y="4980432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822960" y="5026152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3</a:t>
            </a:r>
            <a:endParaRPr lang="en-US" sz="1050" dirty="0"/>
          </a:p>
        </p:txBody>
      </p:sp>
      <p:sp>
        <p:nvSpPr>
          <p:cNvPr id="22" name="Text 19"/>
          <p:cNvSpPr/>
          <p:nvPr/>
        </p:nvSpPr>
        <p:spPr>
          <a:xfrm>
            <a:off x="1280160" y="4943856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Translate needs into requirements</a:t>
            </a:r>
            <a:endParaRPr lang="en-US" sz="1450" dirty="0"/>
          </a:p>
        </p:txBody>
      </p:sp>
      <p:sp>
        <p:nvSpPr>
          <p:cNvPr id="23" name="Text 20"/>
          <p:cNvSpPr/>
          <p:nvPr/>
        </p:nvSpPr>
        <p:spPr>
          <a:xfrm>
            <a:off x="1280160" y="5227320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Turn user problems into design criteria that can guide decisions.</a:t>
            </a:r>
            <a:endParaRPr lang="en-US" sz="1150" dirty="0"/>
          </a:p>
        </p:txBody>
      </p:sp>
      <p:sp>
        <p:nvSpPr>
          <p:cNvPr id="24" name="Shape 21"/>
          <p:cNvSpPr/>
          <p:nvPr/>
        </p:nvSpPr>
        <p:spPr>
          <a:xfrm>
            <a:off x="6400800" y="2377440"/>
            <a:ext cx="5029200" cy="3520440"/>
          </a:xfrm>
          <a:prstGeom prst="roundRect">
            <a:avLst>
              <a:gd name="adj" fmla="val 2078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5" name="Text 22"/>
          <p:cNvSpPr/>
          <p:nvPr/>
        </p:nvSpPr>
        <p:spPr>
          <a:xfrm>
            <a:off x="6565392" y="2523744"/>
            <a:ext cx="470001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Engineering habit</a:t>
            </a:r>
            <a:endParaRPr lang="en-US" sz="1400" dirty="0"/>
          </a:p>
        </p:txBody>
      </p:sp>
      <p:sp>
        <p:nvSpPr>
          <p:cNvPr id="26" name="Shape 23"/>
          <p:cNvSpPr/>
          <p:nvPr/>
        </p:nvSpPr>
        <p:spPr>
          <a:xfrm>
            <a:off x="6720840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27" name="Text 24"/>
          <p:cNvSpPr/>
          <p:nvPr/>
        </p:nvSpPr>
        <p:spPr>
          <a:xfrm>
            <a:off x="6793992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Ask</a:t>
            </a:r>
            <a:endParaRPr lang="en-US" sz="1070" dirty="0"/>
          </a:p>
        </p:txBody>
      </p:sp>
      <p:sp>
        <p:nvSpPr>
          <p:cNvPr id="28" name="Shape 25"/>
          <p:cNvSpPr/>
          <p:nvPr/>
        </p:nvSpPr>
        <p:spPr>
          <a:xfrm>
            <a:off x="7430414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9" name="Shape 26"/>
          <p:cNvSpPr/>
          <p:nvPr/>
        </p:nvSpPr>
        <p:spPr>
          <a:xfrm>
            <a:off x="7640726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0" name="Text 27"/>
          <p:cNvSpPr/>
          <p:nvPr/>
        </p:nvSpPr>
        <p:spPr>
          <a:xfrm>
            <a:off x="7713878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Gather</a:t>
            </a:r>
            <a:endParaRPr lang="en-US" sz="1070" dirty="0"/>
          </a:p>
        </p:txBody>
      </p:sp>
      <p:sp>
        <p:nvSpPr>
          <p:cNvPr id="31" name="Shape 28"/>
          <p:cNvSpPr/>
          <p:nvPr/>
        </p:nvSpPr>
        <p:spPr>
          <a:xfrm>
            <a:off x="8350301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2" name="Shape 29"/>
          <p:cNvSpPr/>
          <p:nvPr/>
        </p:nvSpPr>
        <p:spPr>
          <a:xfrm>
            <a:off x="8560613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3" name="Text 30"/>
          <p:cNvSpPr/>
          <p:nvPr/>
        </p:nvSpPr>
        <p:spPr>
          <a:xfrm>
            <a:off x="8633765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Decide</a:t>
            </a:r>
            <a:endParaRPr lang="en-US" sz="1070" dirty="0"/>
          </a:p>
        </p:txBody>
      </p:sp>
      <p:sp>
        <p:nvSpPr>
          <p:cNvPr id="34" name="Shape 31"/>
          <p:cNvSpPr/>
          <p:nvPr/>
        </p:nvSpPr>
        <p:spPr>
          <a:xfrm>
            <a:off x="9270187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5" name="Shape 32"/>
          <p:cNvSpPr/>
          <p:nvPr/>
        </p:nvSpPr>
        <p:spPr>
          <a:xfrm>
            <a:off x="9480499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9553651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Test</a:t>
            </a:r>
            <a:endParaRPr lang="en-US" sz="1070" dirty="0"/>
          </a:p>
        </p:txBody>
      </p:sp>
      <p:sp>
        <p:nvSpPr>
          <p:cNvPr id="37" name="Shape 34"/>
          <p:cNvSpPr/>
          <p:nvPr/>
        </p:nvSpPr>
        <p:spPr>
          <a:xfrm>
            <a:off x="10190074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8" name="Shape 35"/>
          <p:cNvSpPr/>
          <p:nvPr/>
        </p:nvSpPr>
        <p:spPr>
          <a:xfrm>
            <a:off x="10400386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9" name="Text 36"/>
          <p:cNvSpPr/>
          <p:nvPr/>
        </p:nvSpPr>
        <p:spPr>
          <a:xfrm>
            <a:off x="10473538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Iterate</a:t>
            </a:r>
            <a:endParaRPr lang="en-US" sz="1070" dirty="0"/>
          </a:p>
        </p:txBody>
      </p:sp>
      <p:sp>
        <p:nvSpPr>
          <p:cNvPr id="40" name="Shape 37"/>
          <p:cNvSpPr/>
          <p:nvPr/>
        </p:nvSpPr>
        <p:spPr>
          <a:xfrm>
            <a:off x="7498080" y="4069080"/>
            <a:ext cx="2880360" cy="1005840"/>
          </a:xfrm>
          <a:prstGeom prst="arc">
            <a:avLst/>
          </a:prstGeom>
          <a:noFill/>
          <a:ln w="25400">
            <a:solidFill>
              <a:srgbClr val="F28C28"/>
            </a:solidFill>
            <a:prstDash val="solid"/>
            <a:headEnd type="none"/>
            <a:tailEnd type="triangle"/>
          </a:ln>
        </p:spPr>
      </p:sp>
      <p:sp>
        <p:nvSpPr>
          <p:cNvPr id="41" name="Text 38"/>
          <p:cNvSpPr/>
          <p:nvPr/>
        </p:nvSpPr>
        <p:spPr>
          <a:xfrm>
            <a:off x="6903720" y="4983480"/>
            <a:ext cx="402336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B1F3A"/>
                </a:solidFill>
              </a:rPr>
              <a:t>Evidence loops back into the next decision.</a:t>
            </a:r>
            <a:endParaRPr lang="en-US" sz="1600" dirty="0"/>
          </a:p>
        </p:txBody>
      </p:sp>
      <p:sp>
        <p:nvSpPr>
          <p:cNvPr id="42" name="Text 39"/>
          <p:cNvSpPr/>
          <p:nvPr/>
        </p:nvSpPr>
        <p:spPr>
          <a:xfrm>
            <a:off x="6858000" y="5440680"/>
            <a:ext cx="4114800" cy="3474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150" dirty="0">
                <a:solidFill>
                  <a:srgbClr val="5D6B7A"/>
                </a:solidFill>
              </a:rPr>
              <a:t>When you cannot explain why a design changed, you may be iterating randomly instead of engineering intentionally.</a:t>
            </a:r>
            <a:endParaRPr lang="en-US" sz="1150" dirty="0"/>
          </a:p>
        </p:txBody>
      </p:sp>
      <p:sp>
        <p:nvSpPr>
          <p:cNvPr id="43" name="Shape 40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44" name="Text 41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5.1</a:t>
            </a:r>
            <a:endParaRPr lang="en-US" sz="750" dirty="0"/>
          </a:p>
        </p:txBody>
      </p:sp>
      <p:sp>
        <p:nvSpPr>
          <p:cNvPr id="45" name="Text 42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46" name="Picture 4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5.12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Apply It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your work should show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this lesson to produce: Decision matrix and recommendation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395728"/>
            <a:ext cx="5303520" cy="3310128"/>
          </a:xfrm>
          <a:prstGeom prst="roundRect">
            <a:avLst>
              <a:gd name="adj" fmla="val 2210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0392" y="2542032"/>
            <a:ext cx="49743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Evidence checklist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4400" y="279806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1161288" y="277977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Build a decision matrix.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914400" y="369722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1161288" y="367893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Score at least three concepts.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914400" y="459638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1161288" y="457809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Write a short recommendation.</a:t>
            </a:r>
            <a:endParaRPr lang="en-US" sz="1650" dirty="0"/>
          </a:p>
        </p:txBody>
      </p:sp>
      <p:sp>
        <p:nvSpPr>
          <p:cNvPr id="17" name="Shape 14"/>
          <p:cNvSpPr/>
          <p:nvPr/>
        </p:nvSpPr>
        <p:spPr>
          <a:xfrm>
            <a:off x="6355080" y="2395728"/>
            <a:ext cx="4983480" cy="1170432"/>
          </a:xfrm>
          <a:prstGeom prst="roundRect">
            <a:avLst>
              <a:gd name="adj" fmla="val 6250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6519672" y="2542032"/>
            <a:ext cx="465429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Quality check</a:t>
            </a:r>
            <a:endParaRPr lang="en-US" sz="1500" dirty="0"/>
          </a:p>
        </p:txBody>
      </p:sp>
      <p:sp>
        <p:nvSpPr>
          <p:cNvPr id="19" name="Text 16"/>
          <p:cNvSpPr/>
          <p:nvPr/>
        </p:nvSpPr>
        <p:spPr>
          <a:xfrm>
            <a:off x="6519672" y="2871216"/>
            <a:ext cx="4654296" cy="60350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Can another person understand what you decided, why it matters, and what evidence supports it?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6355080" y="3794760"/>
            <a:ext cx="4983480" cy="1911096"/>
          </a:xfrm>
          <a:prstGeom prst="roundRect">
            <a:avLst>
              <a:gd name="adj" fmla="val 3828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6519672" y="3941064"/>
            <a:ext cx="465429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Notebook / portfolio connection</a:t>
            </a:r>
            <a:endParaRPr lang="en-US" sz="1500" dirty="0"/>
          </a:p>
        </p:txBody>
      </p:sp>
      <p:sp>
        <p:nvSpPr>
          <p:cNvPr id="22" name="Text 19"/>
          <p:cNvSpPr/>
          <p:nvPr/>
        </p:nvSpPr>
        <p:spPr>
          <a:xfrm>
            <a:off x="6519672" y="4270248"/>
            <a:ext cx="4654296" cy="13441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Capture sketches, notes, tables, test results, photos, CAD screenshots, and reflections. Your final portfolio depends on evidence collected throughout the unit.</a:t>
            </a:r>
            <a:endParaRPr lang="en-US" sz="1420" dirty="0"/>
          </a:p>
        </p:txBody>
      </p:sp>
      <p:sp>
        <p:nvSpPr>
          <p:cNvPr id="23" name="Shape 20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5.12</a:t>
            </a:r>
            <a:endParaRPr lang="en-US" sz="750" dirty="0"/>
          </a:p>
        </p:txBody>
      </p:sp>
      <p:sp>
        <p:nvSpPr>
          <p:cNvPr id="25" name="Text 22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bg>
      <p:bgPr>
        <a:solidFill>
          <a:srgbClr val="0B1F3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lean_studio_product_shot_on_a_white_background.png">    </p:cNvPr>
          <p:cNvPicPr>
            <a:picLocks noChangeAspect="1"/>
          </p:cNvPicPr>
          <p:nvPr/>
        </p:nvPicPr>
        <p:blipFill>
          <a:blip r:embed="rId1"/>
          <a:srcRect l="25687" r="25687" t="0" b="0"/>
          <a:stretch/>
        </p:blipFill>
        <p:spPr>
          <a:xfrm>
            <a:off x="6263640" y="0"/>
            <a:ext cx="5925312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583680" cy="685800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5" name="Text 1"/>
          <p:cNvSpPr/>
          <p:nvPr/>
        </p:nvSpPr>
        <p:spPr>
          <a:xfrm>
            <a:off x="640080" y="1371600"/>
            <a:ext cx="21945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</a:rPr>
              <a:t>LESSON 5.13</a:t>
            </a:r>
            <a:endParaRPr lang="en-US" sz="1300" dirty="0"/>
          </a:p>
        </p:txBody>
      </p:sp>
      <p:sp>
        <p:nvSpPr>
          <p:cNvPr id="6" name="Text 2"/>
          <p:cNvSpPr/>
          <p:nvPr/>
        </p:nvSpPr>
        <p:spPr>
          <a:xfrm>
            <a:off x="640080" y="1783080"/>
            <a:ext cx="5120640" cy="1005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400" b="1" dirty="0">
                <a:solidFill>
                  <a:srgbClr val="FFFFFF"/>
                </a:solidFill>
              </a:rPr>
              <a:t>Low-Fidelity Prototyping</a:t>
            </a:r>
            <a:endParaRPr lang="en-US" sz="3400" dirty="0"/>
          </a:p>
        </p:txBody>
      </p:sp>
      <p:sp>
        <p:nvSpPr>
          <p:cNvPr id="7" name="Shape 3"/>
          <p:cNvSpPr/>
          <p:nvPr/>
        </p:nvSpPr>
        <p:spPr>
          <a:xfrm>
            <a:off x="658368" y="2926080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8" name="Shape 4"/>
          <p:cNvSpPr/>
          <p:nvPr/>
        </p:nvSpPr>
        <p:spPr>
          <a:xfrm>
            <a:off x="658368" y="3337560"/>
            <a:ext cx="5166360" cy="987552"/>
          </a:xfrm>
          <a:prstGeom prst="roundRect">
            <a:avLst>
              <a:gd name="adj" fmla="val 7407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822960" y="348386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Essential question</a:t>
            </a:r>
            <a:endParaRPr lang="en-US" sz="1300" dirty="0"/>
          </a:p>
        </p:txBody>
      </p:sp>
      <p:sp>
        <p:nvSpPr>
          <p:cNvPr id="10" name="Text 6"/>
          <p:cNvSpPr/>
          <p:nvPr/>
        </p:nvSpPr>
        <p:spPr>
          <a:xfrm>
            <a:off x="822960" y="3813048"/>
            <a:ext cx="4837176" cy="42062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How can quick prototypes answer design questions before committing to a final build?</a:t>
            </a:r>
            <a:endParaRPr lang="en-US" sz="1350" dirty="0"/>
          </a:p>
        </p:txBody>
      </p:sp>
      <p:sp>
        <p:nvSpPr>
          <p:cNvPr id="11" name="Shape 7"/>
          <p:cNvSpPr/>
          <p:nvPr/>
        </p:nvSpPr>
        <p:spPr>
          <a:xfrm>
            <a:off x="658368" y="4526280"/>
            <a:ext cx="5166360" cy="786384"/>
          </a:xfrm>
          <a:prstGeom prst="roundRect">
            <a:avLst>
              <a:gd name="adj" fmla="val 9302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822960" y="467258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 will create</a:t>
            </a:r>
            <a:endParaRPr lang="en-US" sz="1300" dirty="0"/>
          </a:p>
        </p:txBody>
      </p:sp>
      <p:sp>
        <p:nvSpPr>
          <p:cNvPr id="13" name="Text 9"/>
          <p:cNvSpPr/>
          <p:nvPr/>
        </p:nvSpPr>
        <p:spPr>
          <a:xfrm>
            <a:off x="822960" y="5001768"/>
            <a:ext cx="4837176" cy="21945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Low-fidelity prototype and test notes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640080" y="6309360"/>
            <a:ext cx="43891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C9D9EA"/>
                </a:solidFill>
              </a:rPr>
              <a:t>Unit 5 • Human-Centered Aerospace Design</a:t>
            </a:r>
            <a:endParaRPr lang="en-US" sz="900" dirty="0"/>
          </a:p>
        </p:txBody>
      </p:sp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5.13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Core Ideas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 need to understand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How can quick prototypes answer design questions before committing to a final build?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514600"/>
            <a:ext cx="5074920" cy="3246120"/>
          </a:xfrm>
          <a:prstGeom prst="roundRect">
            <a:avLst>
              <a:gd name="adj" fmla="val 2254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0392" y="2660904"/>
            <a:ext cx="47457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Big ideas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4400" y="290779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2" name="Text 9"/>
          <p:cNvSpPr/>
          <p:nvPr/>
        </p:nvSpPr>
        <p:spPr>
          <a:xfrm>
            <a:off x="1161288" y="288950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Low-fidelity prototypes are quick, rough, and useful.</a:t>
            </a:r>
            <a:endParaRPr lang="en-US" sz="1720" dirty="0"/>
          </a:p>
        </p:txBody>
      </p:sp>
      <p:sp>
        <p:nvSpPr>
          <p:cNvPr id="13" name="Text 10"/>
          <p:cNvSpPr/>
          <p:nvPr/>
        </p:nvSpPr>
        <p:spPr>
          <a:xfrm>
            <a:off x="914400" y="380695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4" name="Text 11"/>
          <p:cNvSpPr/>
          <p:nvPr/>
        </p:nvSpPr>
        <p:spPr>
          <a:xfrm>
            <a:off x="1161288" y="378866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 prototype should answer a specific question.</a:t>
            </a:r>
            <a:endParaRPr lang="en-US" sz="1720" dirty="0"/>
          </a:p>
        </p:txBody>
      </p:sp>
      <p:sp>
        <p:nvSpPr>
          <p:cNvPr id="15" name="Text 12"/>
          <p:cNvSpPr/>
          <p:nvPr/>
        </p:nvSpPr>
        <p:spPr>
          <a:xfrm>
            <a:off x="914400" y="470611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6" name="Text 13"/>
          <p:cNvSpPr/>
          <p:nvPr/>
        </p:nvSpPr>
        <p:spPr>
          <a:xfrm>
            <a:off x="1161288" y="468782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Early prototypes reduce risk before a team spends time on detailed CAD or fabrication.</a:t>
            </a:r>
            <a:endParaRPr lang="en-US" sz="1720" dirty="0"/>
          </a:p>
        </p:txBody>
      </p:sp>
      <p:sp>
        <p:nvSpPr>
          <p:cNvPr id="17" name="Shape 14"/>
          <p:cNvSpPr/>
          <p:nvPr/>
        </p:nvSpPr>
        <p:spPr>
          <a:xfrm>
            <a:off x="6172200" y="2423160"/>
            <a:ext cx="5038344" cy="2843784"/>
          </a:xfrm>
          <a:prstGeom prst="roundRect">
            <a:avLst>
              <a:gd name="adj" fmla="val 2572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pic>
        <p:nvPicPr>
          <p:cNvPr id="18" name="Image 1" descr="/mnt/data/a_clean_studio_product_shot_on_a_white_background.png">    </p:cNvPr>
          <p:cNvPicPr>
            <a:picLocks noChangeAspect="1"/>
          </p:cNvPicPr>
          <p:nvPr/>
        </p:nvPicPr>
        <p:blipFill>
          <a:blip r:embed="rId2"/>
          <a:srcRect l="0" r="0" t="281" b="281"/>
          <a:stretch/>
        </p:blipFill>
        <p:spPr>
          <a:xfrm>
            <a:off x="6199632" y="2450592"/>
            <a:ext cx="4983480" cy="2788920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6199632" y="5294376"/>
            <a:ext cx="4983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50" i="1" dirty="0">
                <a:solidFill>
                  <a:srgbClr val="5D6B7A"/>
                </a:solidFill>
              </a:rPr>
              <a:t>Use visuals as evidence and inspiration, not as a final answer.</a:t>
            </a:r>
            <a:endParaRPr lang="en-US" sz="850" dirty="0"/>
          </a:p>
        </p:txBody>
      </p:sp>
      <p:sp>
        <p:nvSpPr>
          <p:cNvPr id="20" name="Shape 16"/>
          <p:cNvSpPr/>
          <p:nvPr/>
        </p:nvSpPr>
        <p:spPr>
          <a:xfrm>
            <a:off x="685800" y="5989320"/>
            <a:ext cx="10561320" cy="438912"/>
          </a:xfrm>
          <a:prstGeom prst="roundRect">
            <a:avLst>
              <a:gd name="adj" fmla="val 16667"/>
            </a:avLst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21" name="Text 17"/>
          <p:cNvSpPr/>
          <p:nvPr/>
        </p:nvSpPr>
        <p:spPr>
          <a:xfrm>
            <a:off x="850392" y="6099048"/>
            <a:ext cx="4114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400" b="1" dirty="0">
                <a:solidFill>
                  <a:srgbClr val="F4B942"/>
                </a:solidFill>
              </a:rPr>
              <a:t>“</a:t>
            </a:r>
            <a:endParaRPr lang="en-US" sz="3400" dirty="0"/>
          </a:p>
        </p:txBody>
      </p:sp>
      <p:sp>
        <p:nvSpPr>
          <p:cNvPr id="22" name="Text 18"/>
          <p:cNvSpPr/>
          <p:nvPr/>
        </p:nvSpPr>
        <p:spPr>
          <a:xfrm>
            <a:off x="1325880" y="6172200"/>
            <a:ext cx="9738360" cy="731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FFFFFF"/>
                </a:solidFill>
              </a:rPr>
              <a:t>Strong designs start with a clear understanding of people, requirements, and evidence.</a:t>
            </a:r>
            <a:endParaRPr lang="en-US" sz="1650" dirty="0"/>
          </a:p>
        </p:txBody>
      </p:sp>
      <p:sp>
        <p:nvSpPr>
          <p:cNvPr id="23" name="Shape 19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24" name="Text 20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5.13</a:t>
            </a:r>
            <a:endParaRPr lang="en-US" sz="750" dirty="0"/>
          </a:p>
        </p:txBody>
      </p:sp>
      <p:sp>
        <p:nvSpPr>
          <p:cNvPr id="25" name="Text 21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5.13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Process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How to approach the work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a repeatable process so your design decisions are clear and defensible.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377440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822960" y="2523744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22960" y="2569464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1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1280160" y="2487168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Prototype one question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1280160" y="2770632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Focus on fit, reach, stability, layout, motion, or user interaction.</a:t>
            </a:r>
            <a:endParaRPr lang="en-US" sz="1150" dirty="0"/>
          </a:p>
        </p:txBody>
      </p:sp>
      <p:sp>
        <p:nvSpPr>
          <p:cNvPr id="14" name="Shape 11"/>
          <p:cNvSpPr/>
          <p:nvPr/>
        </p:nvSpPr>
        <p:spPr>
          <a:xfrm>
            <a:off x="685800" y="3605784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822960" y="3752088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822960" y="3797808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2</a:t>
            </a:r>
            <a:endParaRPr lang="en-US" sz="1050" dirty="0"/>
          </a:p>
        </p:txBody>
      </p:sp>
      <p:sp>
        <p:nvSpPr>
          <p:cNvPr id="17" name="Text 14"/>
          <p:cNvSpPr/>
          <p:nvPr/>
        </p:nvSpPr>
        <p:spPr>
          <a:xfrm>
            <a:off x="1280160" y="3715512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Use quick materials</a:t>
            </a:r>
            <a:endParaRPr lang="en-US" sz="1450" dirty="0"/>
          </a:p>
        </p:txBody>
      </p:sp>
      <p:sp>
        <p:nvSpPr>
          <p:cNvPr id="18" name="Text 15"/>
          <p:cNvSpPr/>
          <p:nvPr/>
        </p:nvSpPr>
        <p:spPr>
          <a:xfrm>
            <a:off x="1280160" y="3998976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Cardboard, paper, tape, scrap parts, or simple prints can reveal major issues.</a:t>
            </a:r>
            <a:endParaRPr lang="en-US" sz="1150" dirty="0"/>
          </a:p>
        </p:txBody>
      </p:sp>
      <p:sp>
        <p:nvSpPr>
          <p:cNvPr id="19" name="Shape 16"/>
          <p:cNvSpPr/>
          <p:nvPr/>
        </p:nvSpPr>
        <p:spPr>
          <a:xfrm>
            <a:off x="685800" y="4834128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822960" y="4980432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822960" y="5026152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3</a:t>
            </a:r>
            <a:endParaRPr lang="en-US" sz="1050" dirty="0"/>
          </a:p>
        </p:txBody>
      </p:sp>
      <p:sp>
        <p:nvSpPr>
          <p:cNvPr id="22" name="Text 19"/>
          <p:cNvSpPr/>
          <p:nvPr/>
        </p:nvSpPr>
        <p:spPr>
          <a:xfrm>
            <a:off x="1280160" y="4943856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Observe use</a:t>
            </a:r>
            <a:endParaRPr lang="en-US" sz="1450" dirty="0"/>
          </a:p>
        </p:txBody>
      </p:sp>
      <p:sp>
        <p:nvSpPr>
          <p:cNvPr id="23" name="Text 20"/>
          <p:cNvSpPr/>
          <p:nvPr/>
        </p:nvSpPr>
        <p:spPr>
          <a:xfrm>
            <a:off x="1280160" y="5227320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Watch how someone interacts with the prototype and record what happens.</a:t>
            </a:r>
            <a:endParaRPr lang="en-US" sz="1150" dirty="0"/>
          </a:p>
        </p:txBody>
      </p:sp>
      <p:sp>
        <p:nvSpPr>
          <p:cNvPr id="24" name="Shape 21"/>
          <p:cNvSpPr/>
          <p:nvPr/>
        </p:nvSpPr>
        <p:spPr>
          <a:xfrm>
            <a:off x="6400800" y="2377440"/>
            <a:ext cx="5029200" cy="3520440"/>
          </a:xfrm>
          <a:prstGeom prst="roundRect">
            <a:avLst>
              <a:gd name="adj" fmla="val 2078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5" name="Text 22"/>
          <p:cNvSpPr/>
          <p:nvPr/>
        </p:nvSpPr>
        <p:spPr>
          <a:xfrm>
            <a:off x="6565392" y="2523744"/>
            <a:ext cx="470001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Engineering habit</a:t>
            </a:r>
            <a:endParaRPr lang="en-US" sz="1400" dirty="0"/>
          </a:p>
        </p:txBody>
      </p:sp>
      <p:sp>
        <p:nvSpPr>
          <p:cNvPr id="26" name="Shape 23"/>
          <p:cNvSpPr/>
          <p:nvPr/>
        </p:nvSpPr>
        <p:spPr>
          <a:xfrm>
            <a:off x="6720840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27" name="Text 24"/>
          <p:cNvSpPr/>
          <p:nvPr/>
        </p:nvSpPr>
        <p:spPr>
          <a:xfrm>
            <a:off x="6793992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Ask</a:t>
            </a:r>
            <a:endParaRPr lang="en-US" sz="1070" dirty="0"/>
          </a:p>
        </p:txBody>
      </p:sp>
      <p:sp>
        <p:nvSpPr>
          <p:cNvPr id="28" name="Shape 25"/>
          <p:cNvSpPr/>
          <p:nvPr/>
        </p:nvSpPr>
        <p:spPr>
          <a:xfrm>
            <a:off x="7430414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9" name="Shape 26"/>
          <p:cNvSpPr/>
          <p:nvPr/>
        </p:nvSpPr>
        <p:spPr>
          <a:xfrm>
            <a:off x="7640726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0" name="Text 27"/>
          <p:cNvSpPr/>
          <p:nvPr/>
        </p:nvSpPr>
        <p:spPr>
          <a:xfrm>
            <a:off x="7713878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Gather</a:t>
            </a:r>
            <a:endParaRPr lang="en-US" sz="1070" dirty="0"/>
          </a:p>
        </p:txBody>
      </p:sp>
      <p:sp>
        <p:nvSpPr>
          <p:cNvPr id="31" name="Shape 28"/>
          <p:cNvSpPr/>
          <p:nvPr/>
        </p:nvSpPr>
        <p:spPr>
          <a:xfrm>
            <a:off x="8350301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2" name="Shape 29"/>
          <p:cNvSpPr/>
          <p:nvPr/>
        </p:nvSpPr>
        <p:spPr>
          <a:xfrm>
            <a:off x="8560613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3" name="Text 30"/>
          <p:cNvSpPr/>
          <p:nvPr/>
        </p:nvSpPr>
        <p:spPr>
          <a:xfrm>
            <a:off x="8633765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Decide</a:t>
            </a:r>
            <a:endParaRPr lang="en-US" sz="1070" dirty="0"/>
          </a:p>
        </p:txBody>
      </p:sp>
      <p:sp>
        <p:nvSpPr>
          <p:cNvPr id="34" name="Shape 31"/>
          <p:cNvSpPr/>
          <p:nvPr/>
        </p:nvSpPr>
        <p:spPr>
          <a:xfrm>
            <a:off x="9270187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5" name="Shape 32"/>
          <p:cNvSpPr/>
          <p:nvPr/>
        </p:nvSpPr>
        <p:spPr>
          <a:xfrm>
            <a:off x="9480499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9553651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Test</a:t>
            </a:r>
            <a:endParaRPr lang="en-US" sz="1070" dirty="0"/>
          </a:p>
        </p:txBody>
      </p:sp>
      <p:sp>
        <p:nvSpPr>
          <p:cNvPr id="37" name="Shape 34"/>
          <p:cNvSpPr/>
          <p:nvPr/>
        </p:nvSpPr>
        <p:spPr>
          <a:xfrm>
            <a:off x="10190074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8" name="Shape 35"/>
          <p:cNvSpPr/>
          <p:nvPr/>
        </p:nvSpPr>
        <p:spPr>
          <a:xfrm>
            <a:off x="10400386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9" name="Text 36"/>
          <p:cNvSpPr/>
          <p:nvPr/>
        </p:nvSpPr>
        <p:spPr>
          <a:xfrm>
            <a:off x="10473538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Iterate</a:t>
            </a:r>
            <a:endParaRPr lang="en-US" sz="1070" dirty="0"/>
          </a:p>
        </p:txBody>
      </p:sp>
      <p:sp>
        <p:nvSpPr>
          <p:cNvPr id="40" name="Shape 37"/>
          <p:cNvSpPr/>
          <p:nvPr/>
        </p:nvSpPr>
        <p:spPr>
          <a:xfrm>
            <a:off x="7498080" y="4069080"/>
            <a:ext cx="2880360" cy="1005840"/>
          </a:xfrm>
          <a:prstGeom prst="arc">
            <a:avLst/>
          </a:prstGeom>
          <a:noFill/>
          <a:ln w="25400">
            <a:solidFill>
              <a:srgbClr val="F28C28"/>
            </a:solidFill>
            <a:prstDash val="solid"/>
            <a:headEnd type="none"/>
            <a:tailEnd type="triangle"/>
          </a:ln>
        </p:spPr>
      </p:sp>
      <p:sp>
        <p:nvSpPr>
          <p:cNvPr id="41" name="Text 38"/>
          <p:cNvSpPr/>
          <p:nvPr/>
        </p:nvSpPr>
        <p:spPr>
          <a:xfrm>
            <a:off x="6903720" y="4983480"/>
            <a:ext cx="402336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B1F3A"/>
                </a:solidFill>
              </a:rPr>
              <a:t>Evidence loops back into the next decision.</a:t>
            </a:r>
            <a:endParaRPr lang="en-US" sz="1600" dirty="0"/>
          </a:p>
        </p:txBody>
      </p:sp>
      <p:sp>
        <p:nvSpPr>
          <p:cNvPr id="42" name="Text 39"/>
          <p:cNvSpPr/>
          <p:nvPr/>
        </p:nvSpPr>
        <p:spPr>
          <a:xfrm>
            <a:off x="6858000" y="5440680"/>
            <a:ext cx="4114800" cy="3474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150" dirty="0">
                <a:solidFill>
                  <a:srgbClr val="5D6B7A"/>
                </a:solidFill>
              </a:rPr>
              <a:t>When you cannot explain why a design changed, you may be iterating randomly instead of engineering intentionally.</a:t>
            </a:r>
            <a:endParaRPr lang="en-US" sz="1150" dirty="0"/>
          </a:p>
        </p:txBody>
      </p:sp>
      <p:sp>
        <p:nvSpPr>
          <p:cNvPr id="43" name="Shape 40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44" name="Text 41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5.13</a:t>
            </a:r>
            <a:endParaRPr lang="en-US" sz="750" dirty="0"/>
          </a:p>
        </p:txBody>
      </p:sp>
      <p:sp>
        <p:nvSpPr>
          <p:cNvPr id="45" name="Text 42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46" name="Picture 4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5.13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Apply It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your work should show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this lesson to produce: Low-fidelity prototype and test notes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395728"/>
            <a:ext cx="5303520" cy="3310128"/>
          </a:xfrm>
          <a:prstGeom prst="roundRect">
            <a:avLst>
              <a:gd name="adj" fmla="val 2210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0392" y="2542032"/>
            <a:ext cx="49743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Evidence checklist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4400" y="279806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1161288" y="277977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Build or sketch a low-fidelity prototype.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914400" y="369722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1161288" y="367893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Write the question it tests.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914400" y="459638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1161288" y="457809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Record observations and improvement ideas.</a:t>
            </a:r>
            <a:endParaRPr lang="en-US" sz="1650" dirty="0"/>
          </a:p>
        </p:txBody>
      </p:sp>
      <p:sp>
        <p:nvSpPr>
          <p:cNvPr id="17" name="Shape 14"/>
          <p:cNvSpPr/>
          <p:nvPr/>
        </p:nvSpPr>
        <p:spPr>
          <a:xfrm>
            <a:off x="6355080" y="2395728"/>
            <a:ext cx="4983480" cy="1170432"/>
          </a:xfrm>
          <a:prstGeom prst="roundRect">
            <a:avLst>
              <a:gd name="adj" fmla="val 6250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6519672" y="2542032"/>
            <a:ext cx="465429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Quality check</a:t>
            </a:r>
            <a:endParaRPr lang="en-US" sz="1500" dirty="0"/>
          </a:p>
        </p:txBody>
      </p:sp>
      <p:sp>
        <p:nvSpPr>
          <p:cNvPr id="19" name="Text 16"/>
          <p:cNvSpPr/>
          <p:nvPr/>
        </p:nvSpPr>
        <p:spPr>
          <a:xfrm>
            <a:off x="6519672" y="2871216"/>
            <a:ext cx="4654296" cy="60350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Can another person understand what you decided, why it matters, and what evidence supports it?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6355080" y="3794760"/>
            <a:ext cx="4983480" cy="1911096"/>
          </a:xfrm>
          <a:prstGeom prst="roundRect">
            <a:avLst>
              <a:gd name="adj" fmla="val 3828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6519672" y="3941064"/>
            <a:ext cx="465429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Notebook / portfolio connection</a:t>
            </a:r>
            <a:endParaRPr lang="en-US" sz="1500" dirty="0"/>
          </a:p>
        </p:txBody>
      </p:sp>
      <p:sp>
        <p:nvSpPr>
          <p:cNvPr id="22" name="Text 19"/>
          <p:cNvSpPr/>
          <p:nvPr/>
        </p:nvSpPr>
        <p:spPr>
          <a:xfrm>
            <a:off x="6519672" y="4270248"/>
            <a:ext cx="4654296" cy="13441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Capture sketches, notes, tables, test results, photos, CAD screenshots, and reflections. Your final portfolio depends on evidence collected throughout the unit.</a:t>
            </a:r>
            <a:endParaRPr lang="en-US" sz="1420" dirty="0"/>
          </a:p>
        </p:txBody>
      </p:sp>
      <p:sp>
        <p:nvSpPr>
          <p:cNvPr id="23" name="Shape 20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5.13</a:t>
            </a:r>
            <a:endParaRPr lang="en-US" sz="750" dirty="0"/>
          </a:p>
        </p:txBody>
      </p:sp>
      <p:sp>
        <p:nvSpPr>
          <p:cNvPr id="25" name="Text 22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bg>
      <p:bgPr>
        <a:solidFill>
          <a:srgbClr val="0B1F3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lean_high_resolution_product_visualization_tec.png">    </p:cNvPr>
          <p:cNvPicPr>
            <a:picLocks noChangeAspect="1"/>
          </p:cNvPicPr>
          <p:nvPr/>
        </p:nvPicPr>
        <p:blipFill>
          <a:blip r:embed="rId1"/>
          <a:srcRect l="25687" r="25687" t="0" b="0"/>
          <a:stretch/>
        </p:blipFill>
        <p:spPr>
          <a:xfrm>
            <a:off x="6263640" y="0"/>
            <a:ext cx="5925312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583680" cy="685800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5" name="Text 1"/>
          <p:cNvSpPr/>
          <p:nvPr/>
        </p:nvSpPr>
        <p:spPr>
          <a:xfrm>
            <a:off x="640080" y="1371600"/>
            <a:ext cx="21945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</a:rPr>
              <a:t>LESSON 5.14</a:t>
            </a:r>
            <a:endParaRPr lang="en-US" sz="1300" dirty="0"/>
          </a:p>
        </p:txBody>
      </p:sp>
      <p:sp>
        <p:nvSpPr>
          <p:cNvPr id="6" name="Text 2"/>
          <p:cNvSpPr/>
          <p:nvPr/>
        </p:nvSpPr>
        <p:spPr>
          <a:xfrm>
            <a:off x="640080" y="1783080"/>
            <a:ext cx="5120640" cy="1005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400" b="1" dirty="0">
                <a:solidFill>
                  <a:srgbClr val="FFFFFF"/>
                </a:solidFill>
              </a:rPr>
              <a:t>CAD Development &amp; Prototype Planning</a:t>
            </a:r>
            <a:endParaRPr lang="en-US" sz="3400" dirty="0"/>
          </a:p>
        </p:txBody>
      </p:sp>
      <p:sp>
        <p:nvSpPr>
          <p:cNvPr id="7" name="Shape 3"/>
          <p:cNvSpPr/>
          <p:nvPr/>
        </p:nvSpPr>
        <p:spPr>
          <a:xfrm>
            <a:off x="658368" y="2926080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8" name="Shape 4"/>
          <p:cNvSpPr/>
          <p:nvPr/>
        </p:nvSpPr>
        <p:spPr>
          <a:xfrm>
            <a:off x="658368" y="3337560"/>
            <a:ext cx="5166360" cy="987552"/>
          </a:xfrm>
          <a:prstGeom prst="roundRect">
            <a:avLst>
              <a:gd name="adj" fmla="val 7407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822960" y="348386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Essential question</a:t>
            </a:r>
            <a:endParaRPr lang="en-US" sz="1300" dirty="0"/>
          </a:p>
        </p:txBody>
      </p:sp>
      <p:sp>
        <p:nvSpPr>
          <p:cNvPr id="10" name="Text 6"/>
          <p:cNvSpPr/>
          <p:nvPr/>
        </p:nvSpPr>
        <p:spPr>
          <a:xfrm>
            <a:off x="822960" y="3813048"/>
            <a:ext cx="4837176" cy="42062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How do teams move from concept to a manufacturable prototype?</a:t>
            </a:r>
            <a:endParaRPr lang="en-US" sz="1350" dirty="0"/>
          </a:p>
        </p:txBody>
      </p:sp>
      <p:sp>
        <p:nvSpPr>
          <p:cNvPr id="11" name="Shape 7"/>
          <p:cNvSpPr/>
          <p:nvPr/>
        </p:nvSpPr>
        <p:spPr>
          <a:xfrm>
            <a:off x="658368" y="4526280"/>
            <a:ext cx="5166360" cy="786384"/>
          </a:xfrm>
          <a:prstGeom prst="roundRect">
            <a:avLst>
              <a:gd name="adj" fmla="val 9302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822960" y="467258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 will create</a:t>
            </a:r>
            <a:endParaRPr lang="en-US" sz="1300" dirty="0"/>
          </a:p>
        </p:txBody>
      </p:sp>
      <p:sp>
        <p:nvSpPr>
          <p:cNvPr id="13" name="Text 9"/>
          <p:cNvSpPr/>
          <p:nvPr/>
        </p:nvSpPr>
        <p:spPr>
          <a:xfrm>
            <a:off x="822960" y="5001768"/>
            <a:ext cx="4837176" cy="21945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CAD plan and fabrication checklist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640080" y="6309360"/>
            <a:ext cx="43891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C9D9EA"/>
                </a:solidFill>
              </a:rPr>
              <a:t>Unit 5 • Human-Centered Aerospace Design</a:t>
            </a:r>
            <a:endParaRPr lang="en-US" sz="900" dirty="0"/>
          </a:p>
        </p:txBody>
      </p:sp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5.14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Core Ideas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 need to understand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How do teams move from concept to a manufacturable prototype?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514600"/>
            <a:ext cx="5074920" cy="3246120"/>
          </a:xfrm>
          <a:prstGeom prst="roundRect">
            <a:avLst>
              <a:gd name="adj" fmla="val 2254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0392" y="2660904"/>
            <a:ext cx="47457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Big ideas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4400" y="290779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2" name="Text 9"/>
          <p:cNvSpPr/>
          <p:nvPr/>
        </p:nvSpPr>
        <p:spPr>
          <a:xfrm>
            <a:off x="1161288" y="288950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CAD should communicate design intent, not just shape.</a:t>
            </a:r>
            <a:endParaRPr lang="en-US" sz="1720" dirty="0"/>
          </a:p>
        </p:txBody>
      </p:sp>
      <p:sp>
        <p:nvSpPr>
          <p:cNvPr id="13" name="Text 10"/>
          <p:cNvSpPr/>
          <p:nvPr/>
        </p:nvSpPr>
        <p:spPr>
          <a:xfrm>
            <a:off x="914400" y="380695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4" name="Text 11"/>
          <p:cNvSpPr/>
          <p:nvPr/>
        </p:nvSpPr>
        <p:spPr>
          <a:xfrm>
            <a:off x="1161288" y="378866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Prototype plans must consider dimensions, tolerances, materials, and assembly.</a:t>
            </a:r>
            <a:endParaRPr lang="en-US" sz="1720" dirty="0"/>
          </a:p>
        </p:txBody>
      </p:sp>
      <p:sp>
        <p:nvSpPr>
          <p:cNvPr id="15" name="Text 12"/>
          <p:cNvSpPr/>
          <p:nvPr/>
        </p:nvSpPr>
        <p:spPr>
          <a:xfrm>
            <a:off x="914400" y="470611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6" name="Text 13"/>
          <p:cNvSpPr/>
          <p:nvPr/>
        </p:nvSpPr>
        <p:spPr>
          <a:xfrm>
            <a:off x="1161288" y="468782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Manufacturing decisions affect cost, time, quality, and reliability.</a:t>
            </a:r>
            <a:endParaRPr lang="en-US" sz="1720" dirty="0"/>
          </a:p>
        </p:txBody>
      </p:sp>
      <p:sp>
        <p:nvSpPr>
          <p:cNvPr id="17" name="Shape 14"/>
          <p:cNvSpPr/>
          <p:nvPr/>
        </p:nvSpPr>
        <p:spPr>
          <a:xfrm>
            <a:off x="6172200" y="2423160"/>
            <a:ext cx="5038344" cy="2843784"/>
          </a:xfrm>
          <a:prstGeom prst="roundRect">
            <a:avLst>
              <a:gd name="adj" fmla="val 2572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pic>
        <p:nvPicPr>
          <p:cNvPr id="18" name="Image 1" descr="/mnt/data/a_clean_high_resolution_product_visualization_tec.png">    </p:cNvPr>
          <p:cNvPicPr>
            <a:picLocks noChangeAspect="1"/>
          </p:cNvPicPr>
          <p:nvPr/>
        </p:nvPicPr>
        <p:blipFill>
          <a:blip r:embed="rId2"/>
          <a:srcRect l="0" r="0" t="281" b="281"/>
          <a:stretch/>
        </p:blipFill>
        <p:spPr>
          <a:xfrm>
            <a:off x="6199632" y="2450592"/>
            <a:ext cx="4983480" cy="2788920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6199632" y="5294376"/>
            <a:ext cx="4983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50" i="1" dirty="0">
                <a:solidFill>
                  <a:srgbClr val="5D6B7A"/>
                </a:solidFill>
              </a:rPr>
              <a:t>Use visuals as evidence and inspiration, not as a final answer.</a:t>
            </a:r>
            <a:endParaRPr lang="en-US" sz="850" dirty="0"/>
          </a:p>
        </p:txBody>
      </p:sp>
      <p:sp>
        <p:nvSpPr>
          <p:cNvPr id="20" name="Shape 16"/>
          <p:cNvSpPr/>
          <p:nvPr/>
        </p:nvSpPr>
        <p:spPr>
          <a:xfrm>
            <a:off x="685800" y="5989320"/>
            <a:ext cx="10561320" cy="438912"/>
          </a:xfrm>
          <a:prstGeom prst="roundRect">
            <a:avLst>
              <a:gd name="adj" fmla="val 16667"/>
            </a:avLst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21" name="Text 17"/>
          <p:cNvSpPr/>
          <p:nvPr/>
        </p:nvSpPr>
        <p:spPr>
          <a:xfrm>
            <a:off x="850392" y="6099048"/>
            <a:ext cx="4114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400" b="1" dirty="0">
                <a:solidFill>
                  <a:srgbClr val="F4B942"/>
                </a:solidFill>
              </a:rPr>
              <a:t>“</a:t>
            </a:r>
            <a:endParaRPr lang="en-US" sz="3400" dirty="0"/>
          </a:p>
        </p:txBody>
      </p:sp>
      <p:sp>
        <p:nvSpPr>
          <p:cNvPr id="22" name="Text 18"/>
          <p:cNvSpPr/>
          <p:nvPr/>
        </p:nvSpPr>
        <p:spPr>
          <a:xfrm>
            <a:off x="1325880" y="6172200"/>
            <a:ext cx="9738360" cy="731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FFFFFF"/>
                </a:solidFill>
              </a:rPr>
              <a:t>Strong designs start with a clear understanding of people, requirements, and evidence.</a:t>
            </a:r>
            <a:endParaRPr lang="en-US" sz="1650" dirty="0"/>
          </a:p>
        </p:txBody>
      </p:sp>
      <p:sp>
        <p:nvSpPr>
          <p:cNvPr id="23" name="Shape 19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24" name="Text 20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5.14</a:t>
            </a:r>
            <a:endParaRPr lang="en-US" sz="750" dirty="0"/>
          </a:p>
        </p:txBody>
      </p:sp>
      <p:sp>
        <p:nvSpPr>
          <p:cNvPr id="25" name="Text 21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5.14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Process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How to approach the work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a repeatable process so your design decisions are clear and defensible.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377440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822960" y="2523744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22960" y="2569464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1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1280160" y="2487168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Build from requirements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1280160" y="2770632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Use criteria and constraints to decide features and dimensions.</a:t>
            </a:r>
            <a:endParaRPr lang="en-US" sz="1150" dirty="0"/>
          </a:p>
        </p:txBody>
      </p:sp>
      <p:sp>
        <p:nvSpPr>
          <p:cNvPr id="14" name="Shape 11"/>
          <p:cNvSpPr/>
          <p:nvPr/>
        </p:nvSpPr>
        <p:spPr>
          <a:xfrm>
            <a:off x="685800" y="3605784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822960" y="3752088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822960" y="3797808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2</a:t>
            </a:r>
            <a:endParaRPr lang="en-US" sz="1050" dirty="0"/>
          </a:p>
        </p:txBody>
      </p:sp>
      <p:sp>
        <p:nvSpPr>
          <p:cNvPr id="17" name="Text 14"/>
          <p:cNvSpPr/>
          <p:nvPr/>
        </p:nvSpPr>
        <p:spPr>
          <a:xfrm>
            <a:off x="1280160" y="3715512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Plan assemblies</a:t>
            </a:r>
            <a:endParaRPr lang="en-US" sz="1450" dirty="0"/>
          </a:p>
        </p:txBody>
      </p:sp>
      <p:sp>
        <p:nvSpPr>
          <p:cNvPr id="18" name="Text 15"/>
          <p:cNvSpPr/>
          <p:nvPr/>
        </p:nvSpPr>
        <p:spPr>
          <a:xfrm>
            <a:off x="1280160" y="3998976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Identify how parts connect, align, fasten, or move.</a:t>
            </a:r>
            <a:endParaRPr lang="en-US" sz="1150" dirty="0"/>
          </a:p>
        </p:txBody>
      </p:sp>
      <p:sp>
        <p:nvSpPr>
          <p:cNvPr id="19" name="Shape 16"/>
          <p:cNvSpPr/>
          <p:nvPr/>
        </p:nvSpPr>
        <p:spPr>
          <a:xfrm>
            <a:off x="685800" y="4834128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822960" y="4980432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822960" y="5026152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3</a:t>
            </a:r>
            <a:endParaRPr lang="en-US" sz="1050" dirty="0"/>
          </a:p>
        </p:txBody>
      </p:sp>
      <p:sp>
        <p:nvSpPr>
          <p:cNvPr id="22" name="Text 19"/>
          <p:cNvSpPr/>
          <p:nvPr/>
        </p:nvSpPr>
        <p:spPr>
          <a:xfrm>
            <a:off x="1280160" y="4943856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Check before fabrication</a:t>
            </a:r>
            <a:endParaRPr lang="en-US" sz="1450" dirty="0"/>
          </a:p>
        </p:txBody>
      </p:sp>
      <p:sp>
        <p:nvSpPr>
          <p:cNvPr id="23" name="Text 20"/>
          <p:cNvSpPr/>
          <p:nvPr/>
        </p:nvSpPr>
        <p:spPr>
          <a:xfrm>
            <a:off x="1280160" y="5227320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Review size, print orientation, material, tool access, and safety.</a:t>
            </a:r>
            <a:endParaRPr lang="en-US" sz="1150" dirty="0"/>
          </a:p>
        </p:txBody>
      </p:sp>
      <p:sp>
        <p:nvSpPr>
          <p:cNvPr id="24" name="Shape 21"/>
          <p:cNvSpPr/>
          <p:nvPr/>
        </p:nvSpPr>
        <p:spPr>
          <a:xfrm>
            <a:off x="6400800" y="2377440"/>
            <a:ext cx="5029200" cy="3520440"/>
          </a:xfrm>
          <a:prstGeom prst="roundRect">
            <a:avLst>
              <a:gd name="adj" fmla="val 2078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5" name="Text 22"/>
          <p:cNvSpPr/>
          <p:nvPr/>
        </p:nvSpPr>
        <p:spPr>
          <a:xfrm>
            <a:off x="6565392" y="2523744"/>
            <a:ext cx="470001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Engineering habit</a:t>
            </a:r>
            <a:endParaRPr lang="en-US" sz="1400" dirty="0"/>
          </a:p>
        </p:txBody>
      </p:sp>
      <p:sp>
        <p:nvSpPr>
          <p:cNvPr id="26" name="Shape 23"/>
          <p:cNvSpPr/>
          <p:nvPr/>
        </p:nvSpPr>
        <p:spPr>
          <a:xfrm>
            <a:off x="6720840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27" name="Text 24"/>
          <p:cNvSpPr/>
          <p:nvPr/>
        </p:nvSpPr>
        <p:spPr>
          <a:xfrm>
            <a:off x="6793992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Ask</a:t>
            </a:r>
            <a:endParaRPr lang="en-US" sz="1070" dirty="0"/>
          </a:p>
        </p:txBody>
      </p:sp>
      <p:sp>
        <p:nvSpPr>
          <p:cNvPr id="28" name="Shape 25"/>
          <p:cNvSpPr/>
          <p:nvPr/>
        </p:nvSpPr>
        <p:spPr>
          <a:xfrm>
            <a:off x="7430414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9" name="Shape 26"/>
          <p:cNvSpPr/>
          <p:nvPr/>
        </p:nvSpPr>
        <p:spPr>
          <a:xfrm>
            <a:off x="7640726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0" name="Text 27"/>
          <p:cNvSpPr/>
          <p:nvPr/>
        </p:nvSpPr>
        <p:spPr>
          <a:xfrm>
            <a:off x="7713878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Gather</a:t>
            </a:r>
            <a:endParaRPr lang="en-US" sz="1070" dirty="0"/>
          </a:p>
        </p:txBody>
      </p:sp>
      <p:sp>
        <p:nvSpPr>
          <p:cNvPr id="31" name="Shape 28"/>
          <p:cNvSpPr/>
          <p:nvPr/>
        </p:nvSpPr>
        <p:spPr>
          <a:xfrm>
            <a:off x="8350301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2" name="Shape 29"/>
          <p:cNvSpPr/>
          <p:nvPr/>
        </p:nvSpPr>
        <p:spPr>
          <a:xfrm>
            <a:off x="8560613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3" name="Text 30"/>
          <p:cNvSpPr/>
          <p:nvPr/>
        </p:nvSpPr>
        <p:spPr>
          <a:xfrm>
            <a:off x="8633765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Decide</a:t>
            </a:r>
            <a:endParaRPr lang="en-US" sz="1070" dirty="0"/>
          </a:p>
        </p:txBody>
      </p:sp>
      <p:sp>
        <p:nvSpPr>
          <p:cNvPr id="34" name="Shape 31"/>
          <p:cNvSpPr/>
          <p:nvPr/>
        </p:nvSpPr>
        <p:spPr>
          <a:xfrm>
            <a:off x="9270187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5" name="Shape 32"/>
          <p:cNvSpPr/>
          <p:nvPr/>
        </p:nvSpPr>
        <p:spPr>
          <a:xfrm>
            <a:off x="9480499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9553651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Test</a:t>
            </a:r>
            <a:endParaRPr lang="en-US" sz="1070" dirty="0"/>
          </a:p>
        </p:txBody>
      </p:sp>
      <p:sp>
        <p:nvSpPr>
          <p:cNvPr id="37" name="Shape 34"/>
          <p:cNvSpPr/>
          <p:nvPr/>
        </p:nvSpPr>
        <p:spPr>
          <a:xfrm>
            <a:off x="10190074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8" name="Shape 35"/>
          <p:cNvSpPr/>
          <p:nvPr/>
        </p:nvSpPr>
        <p:spPr>
          <a:xfrm>
            <a:off x="10400386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9" name="Text 36"/>
          <p:cNvSpPr/>
          <p:nvPr/>
        </p:nvSpPr>
        <p:spPr>
          <a:xfrm>
            <a:off x="10473538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Iterate</a:t>
            </a:r>
            <a:endParaRPr lang="en-US" sz="1070" dirty="0"/>
          </a:p>
        </p:txBody>
      </p:sp>
      <p:sp>
        <p:nvSpPr>
          <p:cNvPr id="40" name="Shape 37"/>
          <p:cNvSpPr/>
          <p:nvPr/>
        </p:nvSpPr>
        <p:spPr>
          <a:xfrm>
            <a:off x="7498080" y="4069080"/>
            <a:ext cx="2880360" cy="1005840"/>
          </a:xfrm>
          <a:prstGeom prst="arc">
            <a:avLst/>
          </a:prstGeom>
          <a:noFill/>
          <a:ln w="25400">
            <a:solidFill>
              <a:srgbClr val="F28C28"/>
            </a:solidFill>
            <a:prstDash val="solid"/>
            <a:headEnd type="none"/>
            <a:tailEnd type="triangle"/>
          </a:ln>
        </p:spPr>
      </p:sp>
      <p:sp>
        <p:nvSpPr>
          <p:cNvPr id="41" name="Text 38"/>
          <p:cNvSpPr/>
          <p:nvPr/>
        </p:nvSpPr>
        <p:spPr>
          <a:xfrm>
            <a:off x="6903720" y="4983480"/>
            <a:ext cx="402336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B1F3A"/>
                </a:solidFill>
              </a:rPr>
              <a:t>Evidence loops back into the next decision.</a:t>
            </a:r>
            <a:endParaRPr lang="en-US" sz="1600" dirty="0"/>
          </a:p>
        </p:txBody>
      </p:sp>
      <p:sp>
        <p:nvSpPr>
          <p:cNvPr id="42" name="Text 39"/>
          <p:cNvSpPr/>
          <p:nvPr/>
        </p:nvSpPr>
        <p:spPr>
          <a:xfrm>
            <a:off x="6858000" y="5440680"/>
            <a:ext cx="4114800" cy="3474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150" dirty="0">
                <a:solidFill>
                  <a:srgbClr val="5D6B7A"/>
                </a:solidFill>
              </a:rPr>
              <a:t>When you cannot explain why a design changed, you may be iterating randomly instead of engineering intentionally.</a:t>
            </a:r>
            <a:endParaRPr lang="en-US" sz="1150" dirty="0"/>
          </a:p>
        </p:txBody>
      </p:sp>
      <p:sp>
        <p:nvSpPr>
          <p:cNvPr id="43" name="Shape 40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44" name="Text 41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5.14</a:t>
            </a:r>
            <a:endParaRPr lang="en-US" sz="750" dirty="0"/>
          </a:p>
        </p:txBody>
      </p:sp>
      <p:sp>
        <p:nvSpPr>
          <p:cNvPr id="45" name="Text 42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46" name="Picture 4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5.14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Apply It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your work should show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this lesson to produce: CAD plan and fabrication checklist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395728"/>
            <a:ext cx="5303520" cy="3310128"/>
          </a:xfrm>
          <a:prstGeom prst="roundRect">
            <a:avLst>
              <a:gd name="adj" fmla="val 2210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0392" y="2542032"/>
            <a:ext cx="49743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Evidence checklist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4400" y="279806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1161288" y="277977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Create a CAD development plan.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914400" y="369722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1161288" y="367893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List parts to make or modify.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914400" y="459638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1161288" y="457809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Complete a fabrication readiness checklist.</a:t>
            </a:r>
            <a:endParaRPr lang="en-US" sz="1650" dirty="0"/>
          </a:p>
        </p:txBody>
      </p:sp>
      <p:sp>
        <p:nvSpPr>
          <p:cNvPr id="17" name="Shape 14"/>
          <p:cNvSpPr/>
          <p:nvPr/>
        </p:nvSpPr>
        <p:spPr>
          <a:xfrm>
            <a:off x="6355080" y="2395728"/>
            <a:ext cx="4983480" cy="1170432"/>
          </a:xfrm>
          <a:prstGeom prst="roundRect">
            <a:avLst>
              <a:gd name="adj" fmla="val 6250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6519672" y="2542032"/>
            <a:ext cx="465429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Quality check</a:t>
            </a:r>
            <a:endParaRPr lang="en-US" sz="1500" dirty="0"/>
          </a:p>
        </p:txBody>
      </p:sp>
      <p:sp>
        <p:nvSpPr>
          <p:cNvPr id="19" name="Text 16"/>
          <p:cNvSpPr/>
          <p:nvPr/>
        </p:nvSpPr>
        <p:spPr>
          <a:xfrm>
            <a:off x="6519672" y="2871216"/>
            <a:ext cx="4654296" cy="60350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Can another person understand what you decided, why it matters, and what evidence supports it?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6355080" y="3794760"/>
            <a:ext cx="4983480" cy="1911096"/>
          </a:xfrm>
          <a:prstGeom prst="roundRect">
            <a:avLst>
              <a:gd name="adj" fmla="val 3828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6519672" y="3941064"/>
            <a:ext cx="465429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Notebook / portfolio connection</a:t>
            </a:r>
            <a:endParaRPr lang="en-US" sz="1500" dirty="0"/>
          </a:p>
        </p:txBody>
      </p:sp>
      <p:sp>
        <p:nvSpPr>
          <p:cNvPr id="22" name="Text 19"/>
          <p:cNvSpPr/>
          <p:nvPr/>
        </p:nvSpPr>
        <p:spPr>
          <a:xfrm>
            <a:off x="6519672" y="4270248"/>
            <a:ext cx="4654296" cy="13441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Capture sketches, notes, tables, test results, photos, CAD screenshots, and reflections. Your final portfolio depends on evidence collected throughout the unit.</a:t>
            </a:r>
            <a:endParaRPr lang="en-US" sz="1420" dirty="0"/>
          </a:p>
        </p:txBody>
      </p:sp>
      <p:sp>
        <p:nvSpPr>
          <p:cNvPr id="23" name="Shape 20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5.14</a:t>
            </a:r>
            <a:endParaRPr lang="en-US" sz="750" dirty="0"/>
          </a:p>
        </p:txBody>
      </p:sp>
      <p:sp>
        <p:nvSpPr>
          <p:cNvPr id="25" name="Text 22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bg>
      <p:bgPr>
        <a:solidFill>
          <a:srgbClr val="0B1F3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lean_white_background_technical_infographic_dia.png">    </p:cNvPr>
          <p:cNvPicPr>
            <a:picLocks noChangeAspect="1"/>
          </p:cNvPicPr>
          <p:nvPr/>
        </p:nvPicPr>
        <p:blipFill>
          <a:blip r:embed="rId1"/>
          <a:srcRect l="25687" r="25687" t="0" b="0"/>
          <a:stretch/>
        </p:blipFill>
        <p:spPr>
          <a:xfrm>
            <a:off x="6263640" y="0"/>
            <a:ext cx="5925312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583680" cy="685800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5" name="Text 1"/>
          <p:cNvSpPr/>
          <p:nvPr/>
        </p:nvSpPr>
        <p:spPr>
          <a:xfrm>
            <a:off x="640080" y="1371600"/>
            <a:ext cx="21945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</a:rPr>
              <a:t>LESSON 5.15</a:t>
            </a:r>
            <a:endParaRPr lang="en-US" sz="1300" dirty="0"/>
          </a:p>
        </p:txBody>
      </p:sp>
      <p:sp>
        <p:nvSpPr>
          <p:cNvPr id="6" name="Text 2"/>
          <p:cNvSpPr/>
          <p:nvPr/>
        </p:nvSpPr>
        <p:spPr>
          <a:xfrm>
            <a:off x="640080" y="1783080"/>
            <a:ext cx="5120640" cy="1005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400" b="1" dirty="0">
                <a:solidFill>
                  <a:srgbClr val="FFFFFF"/>
                </a:solidFill>
              </a:rPr>
              <a:t>Testing Plans &amp; Data Collection</a:t>
            </a:r>
            <a:endParaRPr lang="en-US" sz="3400" dirty="0"/>
          </a:p>
        </p:txBody>
      </p:sp>
      <p:sp>
        <p:nvSpPr>
          <p:cNvPr id="7" name="Shape 3"/>
          <p:cNvSpPr/>
          <p:nvPr/>
        </p:nvSpPr>
        <p:spPr>
          <a:xfrm>
            <a:off x="658368" y="2926080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8" name="Shape 4"/>
          <p:cNvSpPr/>
          <p:nvPr/>
        </p:nvSpPr>
        <p:spPr>
          <a:xfrm>
            <a:off x="658368" y="3337560"/>
            <a:ext cx="5166360" cy="987552"/>
          </a:xfrm>
          <a:prstGeom prst="roundRect">
            <a:avLst>
              <a:gd name="adj" fmla="val 7407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822960" y="348386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Essential question</a:t>
            </a:r>
            <a:endParaRPr lang="en-US" sz="1300" dirty="0"/>
          </a:p>
        </p:txBody>
      </p:sp>
      <p:sp>
        <p:nvSpPr>
          <p:cNvPr id="10" name="Text 6"/>
          <p:cNvSpPr/>
          <p:nvPr/>
        </p:nvSpPr>
        <p:spPr>
          <a:xfrm>
            <a:off x="822960" y="3813048"/>
            <a:ext cx="4837176" cy="42062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How can testing prove whether a design meets the requirements?</a:t>
            </a:r>
            <a:endParaRPr lang="en-US" sz="1350" dirty="0"/>
          </a:p>
        </p:txBody>
      </p:sp>
      <p:sp>
        <p:nvSpPr>
          <p:cNvPr id="11" name="Shape 7"/>
          <p:cNvSpPr/>
          <p:nvPr/>
        </p:nvSpPr>
        <p:spPr>
          <a:xfrm>
            <a:off x="658368" y="4526280"/>
            <a:ext cx="5166360" cy="786384"/>
          </a:xfrm>
          <a:prstGeom prst="roundRect">
            <a:avLst>
              <a:gd name="adj" fmla="val 9302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822960" y="467258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 will create</a:t>
            </a:r>
            <a:endParaRPr lang="en-US" sz="1300" dirty="0"/>
          </a:p>
        </p:txBody>
      </p:sp>
      <p:sp>
        <p:nvSpPr>
          <p:cNvPr id="13" name="Text 9"/>
          <p:cNvSpPr/>
          <p:nvPr/>
        </p:nvSpPr>
        <p:spPr>
          <a:xfrm>
            <a:off x="822960" y="5001768"/>
            <a:ext cx="4837176" cy="21945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Test plan and data table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640080" y="6309360"/>
            <a:ext cx="43891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C9D9EA"/>
                </a:solidFill>
              </a:rPr>
              <a:t>Unit 5 • Human-Centered Aerospace Design</a:t>
            </a:r>
            <a:endParaRPr lang="en-US" sz="900" dirty="0"/>
          </a:p>
        </p:txBody>
      </p:sp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5.1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Apply It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your work should show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this lesson to produce: Human-centered design mindset notes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395728"/>
            <a:ext cx="5303520" cy="3310128"/>
          </a:xfrm>
          <a:prstGeom prst="roundRect">
            <a:avLst>
              <a:gd name="adj" fmla="val 2210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0392" y="2542032"/>
            <a:ext cx="49743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Evidence checklist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4400" y="279806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1161288" y="277977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Define human-centered design in your own words.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914400" y="369722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1161288" y="367893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Identify at least three user groups in an aerospace system.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914400" y="459638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1161288" y="457809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Explain how one design choice affects a user.</a:t>
            </a:r>
            <a:endParaRPr lang="en-US" sz="1650" dirty="0"/>
          </a:p>
        </p:txBody>
      </p:sp>
      <p:sp>
        <p:nvSpPr>
          <p:cNvPr id="17" name="Shape 14"/>
          <p:cNvSpPr/>
          <p:nvPr/>
        </p:nvSpPr>
        <p:spPr>
          <a:xfrm>
            <a:off x="6355080" y="2395728"/>
            <a:ext cx="4983480" cy="1170432"/>
          </a:xfrm>
          <a:prstGeom prst="roundRect">
            <a:avLst>
              <a:gd name="adj" fmla="val 6250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6519672" y="2542032"/>
            <a:ext cx="465429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Quality check</a:t>
            </a:r>
            <a:endParaRPr lang="en-US" sz="1500" dirty="0"/>
          </a:p>
        </p:txBody>
      </p:sp>
      <p:sp>
        <p:nvSpPr>
          <p:cNvPr id="19" name="Text 16"/>
          <p:cNvSpPr/>
          <p:nvPr/>
        </p:nvSpPr>
        <p:spPr>
          <a:xfrm>
            <a:off x="6519672" y="2871216"/>
            <a:ext cx="4654296" cy="60350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Can another person understand what you decided, why it matters, and what evidence supports it?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6355080" y="3794760"/>
            <a:ext cx="4983480" cy="1911096"/>
          </a:xfrm>
          <a:prstGeom prst="roundRect">
            <a:avLst>
              <a:gd name="adj" fmla="val 3828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6519672" y="3941064"/>
            <a:ext cx="465429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Notebook / portfolio connection</a:t>
            </a:r>
            <a:endParaRPr lang="en-US" sz="1500" dirty="0"/>
          </a:p>
        </p:txBody>
      </p:sp>
      <p:sp>
        <p:nvSpPr>
          <p:cNvPr id="22" name="Text 19"/>
          <p:cNvSpPr/>
          <p:nvPr/>
        </p:nvSpPr>
        <p:spPr>
          <a:xfrm>
            <a:off x="6519672" y="4270248"/>
            <a:ext cx="4654296" cy="13441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Capture sketches, notes, tables, test results, photos, CAD screenshots, and reflections. Your final portfolio depends on evidence collected throughout the unit.</a:t>
            </a:r>
            <a:endParaRPr lang="en-US" sz="1420" dirty="0"/>
          </a:p>
        </p:txBody>
      </p:sp>
      <p:sp>
        <p:nvSpPr>
          <p:cNvPr id="23" name="Shape 20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5.1</a:t>
            </a:r>
            <a:endParaRPr lang="en-US" sz="750" dirty="0"/>
          </a:p>
        </p:txBody>
      </p:sp>
      <p:sp>
        <p:nvSpPr>
          <p:cNvPr id="25" name="Text 22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5.15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Core Ideas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 need to understand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How can testing prove whether a design meets the requirements?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514600"/>
            <a:ext cx="5074920" cy="3246120"/>
          </a:xfrm>
          <a:prstGeom prst="roundRect">
            <a:avLst>
              <a:gd name="adj" fmla="val 2254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0392" y="2660904"/>
            <a:ext cx="47457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Big ideas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4400" y="290779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2" name="Text 9"/>
          <p:cNvSpPr/>
          <p:nvPr/>
        </p:nvSpPr>
        <p:spPr>
          <a:xfrm>
            <a:off x="1161288" y="288950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Testing must connect directly to success metrics.</a:t>
            </a:r>
            <a:endParaRPr lang="en-US" sz="1720" dirty="0"/>
          </a:p>
        </p:txBody>
      </p:sp>
      <p:sp>
        <p:nvSpPr>
          <p:cNvPr id="13" name="Text 10"/>
          <p:cNvSpPr/>
          <p:nvPr/>
        </p:nvSpPr>
        <p:spPr>
          <a:xfrm>
            <a:off x="914400" y="380695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4" name="Text 11"/>
          <p:cNvSpPr/>
          <p:nvPr/>
        </p:nvSpPr>
        <p:spPr>
          <a:xfrm>
            <a:off x="1161288" y="378866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Good data is repeatable, organized, and tied to a clear procedure.</a:t>
            </a:r>
            <a:endParaRPr lang="en-US" sz="1720" dirty="0"/>
          </a:p>
        </p:txBody>
      </p:sp>
      <p:sp>
        <p:nvSpPr>
          <p:cNvPr id="15" name="Text 12"/>
          <p:cNvSpPr/>
          <p:nvPr/>
        </p:nvSpPr>
        <p:spPr>
          <a:xfrm>
            <a:off x="914400" y="470611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6" name="Text 13"/>
          <p:cNvSpPr/>
          <p:nvPr/>
        </p:nvSpPr>
        <p:spPr>
          <a:xfrm>
            <a:off x="1161288" y="468782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 failed test is useful if it tells the team what to improve.</a:t>
            </a:r>
            <a:endParaRPr lang="en-US" sz="1720" dirty="0"/>
          </a:p>
        </p:txBody>
      </p:sp>
      <p:sp>
        <p:nvSpPr>
          <p:cNvPr id="17" name="Shape 14"/>
          <p:cNvSpPr/>
          <p:nvPr/>
        </p:nvSpPr>
        <p:spPr>
          <a:xfrm>
            <a:off x="6172200" y="2423160"/>
            <a:ext cx="5038344" cy="2843784"/>
          </a:xfrm>
          <a:prstGeom prst="roundRect">
            <a:avLst>
              <a:gd name="adj" fmla="val 2572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pic>
        <p:nvPicPr>
          <p:cNvPr id="18" name="Image 1" descr="/mnt/data/a_clean_white_background_technical_infographic_dia.png">    </p:cNvPr>
          <p:cNvPicPr>
            <a:picLocks noChangeAspect="1"/>
          </p:cNvPicPr>
          <p:nvPr/>
        </p:nvPicPr>
        <p:blipFill>
          <a:blip r:embed="rId2"/>
          <a:srcRect l="0" r="0" t="281" b="281"/>
          <a:stretch/>
        </p:blipFill>
        <p:spPr>
          <a:xfrm>
            <a:off x="6199632" y="2450592"/>
            <a:ext cx="4983480" cy="2788920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6199632" y="5294376"/>
            <a:ext cx="4983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50" i="1" dirty="0">
                <a:solidFill>
                  <a:srgbClr val="5D6B7A"/>
                </a:solidFill>
              </a:rPr>
              <a:t>Use visuals as evidence and inspiration, not as a final answer.</a:t>
            </a:r>
            <a:endParaRPr lang="en-US" sz="850" dirty="0"/>
          </a:p>
        </p:txBody>
      </p:sp>
      <p:sp>
        <p:nvSpPr>
          <p:cNvPr id="20" name="Shape 16"/>
          <p:cNvSpPr/>
          <p:nvPr/>
        </p:nvSpPr>
        <p:spPr>
          <a:xfrm>
            <a:off x="685800" y="5989320"/>
            <a:ext cx="10561320" cy="438912"/>
          </a:xfrm>
          <a:prstGeom prst="roundRect">
            <a:avLst>
              <a:gd name="adj" fmla="val 16667"/>
            </a:avLst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21" name="Text 17"/>
          <p:cNvSpPr/>
          <p:nvPr/>
        </p:nvSpPr>
        <p:spPr>
          <a:xfrm>
            <a:off x="850392" y="6099048"/>
            <a:ext cx="4114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400" b="1" dirty="0">
                <a:solidFill>
                  <a:srgbClr val="F4B942"/>
                </a:solidFill>
              </a:rPr>
              <a:t>“</a:t>
            </a:r>
            <a:endParaRPr lang="en-US" sz="3400" dirty="0"/>
          </a:p>
        </p:txBody>
      </p:sp>
      <p:sp>
        <p:nvSpPr>
          <p:cNvPr id="22" name="Text 18"/>
          <p:cNvSpPr/>
          <p:nvPr/>
        </p:nvSpPr>
        <p:spPr>
          <a:xfrm>
            <a:off x="1325880" y="6172200"/>
            <a:ext cx="9738360" cy="731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FFFFFF"/>
                </a:solidFill>
              </a:rPr>
              <a:t>Strong designs start with a clear understanding of people, requirements, and evidence.</a:t>
            </a:r>
            <a:endParaRPr lang="en-US" sz="1650" dirty="0"/>
          </a:p>
        </p:txBody>
      </p:sp>
      <p:sp>
        <p:nvSpPr>
          <p:cNvPr id="23" name="Shape 19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24" name="Text 20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5.15</a:t>
            </a:r>
            <a:endParaRPr lang="en-US" sz="750" dirty="0"/>
          </a:p>
        </p:txBody>
      </p:sp>
      <p:sp>
        <p:nvSpPr>
          <p:cNvPr id="25" name="Text 21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5.15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Process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How to approach the work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a repeatable process so your design decisions are clear and defensible.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377440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822960" y="2523744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22960" y="2569464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1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1280160" y="2487168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Write the procedure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1280160" y="2770632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Define setup, variables, number of trials, and what will be measured.</a:t>
            </a:r>
            <a:endParaRPr lang="en-US" sz="1150" dirty="0"/>
          </a:p>
        </p:txBody>
      </p:sp>
      <p:sp>
        <p:nvSpPr>
          <p:cNvPr id="14" name="Shape 11"/>
          <p:cNvSpPr/>
          <p:nvPr/>
        </p:nvSpPr>
        <p:spPr>
          <a:xfrm>
            <a:off x="685800" y="3605784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822960" y="3752088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822960" y="3797808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2</a:t>
            </a:r>
            <a:endParaRPr lang="en-US" sz="1050" dirty="0"/>
          </a:p>
        </p:txBody>
      </p:sp>
      <p:sp>
        <p:nvSpPr>
          <p:cNvPr id="17" name="Text 14"/>
          <p:cNvSpPr/>
          <p:nvPr/>
        </p:nvSpPr>
        <p:spPr>
          <a:xfrm>
            <a:off x="1280160" y="3715512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Collect clean data</a:t>
            </a:r>
            <a:endParaRPr lang="en-US" sz="1450" dirty="0"/>
          </a:p>
        </p:txBody>
      </p:sp>
      <p:sp>
        <p:nvSpPr>
          <p:cNvPr id="18" name="Text 15"/>
          <p:cNvSpPr/>
          <p:nvPr/>
        </p:nvSpPr>
        <p:spPr>
          <a:xfrm>
            <a:off x="1280160" y="3998976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Use tables, units, labels, and consistent measurement methods.</a:t>
            </a:r>
            <a:endParaRPr lang="en-US" sz="1150" dirty="0"/>
          </a:p>
        </p:txBody>
      </p:sp>
      <p:sp>
        <p:nvSpPr>
          <p:cNvPr id="19" name="Shape 16"/>
          <p:cNvSpPr/>
          <p:nvPr/>
        </p:nvSpPr>
        <p:spPr>
          <a:xfrm>
            <a:off x="685800" y="4834128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822960" y="4980432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822960" y="5026152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3</a:t>
            </a:r>
            <a:endParaRPr lang="en-US" sz="1050" dirty="0"/>
          </a:p>
        </p:txBody>
      </p:sp>
      <p:sp>
        <p:nvSpPr>
          <p:cNvPr id="22" name="Text 19"/>
          <p:cNvSpPr/>
          <p:nvPr/>
        </p:nvSpPr>
        <p:spPr>
          <a:xfrm>
            <a:off x="1280160" y="4943856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Compare to requirements</a:t>
            </a:r>
            <a:endParaRPr lang="en-US" sz="1450" dirty="0"/>
          </a:p>
        </p:txBody>
      </p:sp>
      <p:sp>
        <p:nvSpPr>
          <p:cNvPr id="23" name="Text 20"/>
          <p:cNvSpPr/>
          <p:nvPr/>
        </p:nvSpPr>
        <p:spPr>
          <a:xfrm>
            <a:off x="1280160" y="5227320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Decide whether results meet, exceed, or fall short of criteria.</a:t>
            </a:r>
            <a:endParaRPr lang="en-US" sz="1150" dirty="0"/>
          </a:p>
        </p:txBody>
      </p:sp>
      <p:sp>
        <p:nvSpPr>
          <p:cNvPr id="24" name="Shape 21"/>
          <p:cNvSpPr/>
          <p:nvPr/>
        </p:nvSpPr>
        <p:spPr>
          <a:xfrm>
            <a:off x="6400800" y="2377440"/>
            <a:ext cx="5029200" cy="3520440"/>
          </a:xfrm>
          <a:prstGeom prst="roundRect">
            <a:avLst>
              <a:gd name="adj" fmla="val 2078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5" name="Text 22"/>
          <p:cNvSpPr/>
          <p:nvPr/>
        </p:nvSpPr>
        <p:spPr>
          <a:xfrm>
            <a:off x="6565392" y="2523744"/>
            <a:ext cx="470001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Engineering habit</a:t>
            </a:r>
            <a:endParaRPr lang="en-US" sz="1400" dirty="0"/>
          </a:p>
        </p:txBody>
      </p:sp>
      <p:sp>
        <p:nvSpPr>
          <p:cNvPr id="26" name="Shape 23"/>
          <p:cNvSpPr/>
          <p:nvPr/>
        </p:nvSpPr>
        <p:spPr>
          <a:xfrm>
            <a:off x="6720840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27" name="Text 24"/>
          <p:cNvSpPr/>
          <p:nvPr/>
        </p:nvSpPr>
        <p:spPr>
          <a:xfrm>
            <a:off x="6793992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Ask</a:t>
            </a:r>
            <a:endParaRPr lang="en-US" sz="1070" dirty="0"/>
          </a:p>
        </p:txBody>
      </p:sp>
      <p:sp>
        <p:nvSpPr>
          <p:cNvPr id="28" name="Shape 25"/>
          <p:cNvSpPr/>
          <p:nvPr/>
        </p:nvSpPr>
        <p:spPr>
          <a:xfrm>
            <a:off x="7430414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9" name="Shape 26"/>
          <p:cNvSpPr/>
          <p:nvPr/>
        </p:nvSpPr>
        <p:spPr>
          <a:xfrm>
            <a:off x="7640726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0" name="Text 27"/>
          <p:cNvSpPr/>
          <p:nvPr/>
        </p:nvSpPr>
        <p:spPr>
          <a:xfrm>
            <a:off x="7713878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Gather</a:t>
            </a:r>
            <a:endParaRPr lang="en-US" sz="1070" dirty="0"/>
          </a:p>
        </p:txBody>
      </p:sp>
      <p:sp>
        <p:nvSpPr>
          <p:cNvPr id="31" name="Shape 28"/>
          <p:cNvSpPr/>
          <p:nvPr/>
        </p:nvSpPr>
        <p:spPr>
          <a:xfrm>
            <a:off x="8350301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2" name="Shape 29"/>
          <p:cNvSpPr/>
          <p:nvPr/>
        </p:nvSpPr>
        <p:spPr>
          <a:xfrm>
            <a:off x="8560613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3" name="Text 30"/>
          <p:cNvSpPr/>
          <p:nvPr/>
        </p:nvSpPr>
        <p:spPr>
          <a:xfrm>
            <a:off x="8633765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Decide</a:t>
            </a:r>
            <a:endParaRPr lang="en-US" sz="1070" dirty="0"/>
          </a:p>
        </p:txBody>
      </p:sp>
      <p:sp>
        <p:nvSpPr>
          <p:cNvPr id="34" name="Shape 31"/>
          <p:cNvSpPr/>
          <p:nvPr/>
        </p:nvSpPr>
        <p:spPr>
          <a:xfrm>
            <a:off x="9270187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5" name="Shape 32"/>
          <p:cNvSpPr/>
          <p:nvPr/>
        </p:nvSpPr>
        <p:spPr>
          <a:xfrm>
            <a:off x="9480499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9553651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Test</a:t>
            </a:r>
            <a:endParaRPr lang="en-US" sz="1070" dirty="0"/>
          </a:p>
        </p:txBody>
      </p:sp>
      <p:sp>
        <p:nvSpPr>
          <p:cNvPr id="37" name="Shape 34"/>
          <p:cNvSpPr/>
          <p:nvPr/>
        </p:nvSpPr>
        <p:spPr>
          <a:xfrm>
            <a:off x="10190074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8" name="Shape 35"/>
          <p:cNvSpPr/>
          <p:nvPr/>
        </p:nvSpPr>
        <p:spPr>
          <a:xfrm>
            <a:off x="10400386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9" name="Text 36"/>
          <p:cNvSpPr/>
          <p:nvPr/>
        </p:nvSpPr>
        <p:spPr>
          <a:xfrm>
            <a:off x="10473538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Iterate</a:t>
            </a:r>
            <a:endParaRPr lang="en-US" sz="1070" dirty="0"/>
          </a:p>
        </p:txBody>
      </p:sp>
      <p:sp>
        <p:nvSpPr>
          <p:cNvPr id="40" name="Shape 37"/>
          <p:cNvSpPr/>
          <p:nvPr/>
        </p:nvSpPr>
        <p:spPr>
          <a:xfrm>
            <a:off x="7498080" y="4069080"/>
            <a:ext cx="2880360" cy="1005840"/>
          </a:xfrm>
          <a:prstGeom prst="arc">
            <a:avLst/>
          </a:prstGeom>
          <a:noFill/>
          <a:ln w="25400">
            <a:solidFill>
              <a:srgbClr val="F28C28"/>
            </a:solidFill>
            <a:prstDash val="solid"/>
            <a:headEnd type="none"/>
            <a:tailEnd type="triangle"/>
          </a:ln>
        </p:spPr>
      </p:sp>
      <p:sp>
        <p:nvSpPr>
          <p:cNvPr id="41" name="Text 38"/>
          <p:cNvSpPr/>
          <p:nvPr/>
        </p:nvSpPr>
        <p:spPr>
          <a:xfrm>
            <a:off x="6903720" y="4983480"/>
            <a:ext cx="402336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B1F3A"/>
                </a:solidFill>
              </a:rPr>
              <a:t>Evidence loops back into the next decision.</a:t>
            </a:r>
            <a:endParaRPr lang="en-US" sz="1600" dirty="0"/>
          </a:p>
        </p:txBody>
      </p:sp>
      <p:sp>
        <p:nvSpPr>
          <p:cNvPr id="42" name="Text 39"/>
          <p:cNvSpPr/>
          <p:nvPr/>
        </p:nvSpPr>
        <p:spPr>
          <a:xfrm>
            <a:off x="6858000" y="5440680"/>
            <a:ext cx="4114800" cy="3474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150" dirty="0">
                <a:solidFill>
                  <a:srgbClr val="5D6B7A"/>
                </a:solidFill>
              </a:rPr>
              <a:t>When you cannot explain why a design changed, you may be iterating randomly instead of engineering intentionally.</a:t>
            </a:r>
            <a:endParaRPr lang="en-US" sz="1150" dirty="0"/>
          </a:p>
        </p:txBody>
      </p:sp>
      <p:sp>
        <p:nvSpPr>
          <p:cNvPr id="43" name="Shape 40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44" name="Text 41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5.15</a:t>
            </a:r>
            <a:endParaRPr lang="en-US" sz="750" dirty="0"/>
          </a:p>
        </p:txBody>
      </p:sp>
      <p:sp>
        <p:nvSpPr>
          <p:cNvPr id="45" name="Text 42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46" name="Picture 4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5.15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Apply It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your work should show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this lesson to produce: Test plan and data table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395728"/>
            <a:ext cx="5303520" cy="3310128"/>
          </a:xfrm>
          <a:prstGeom prst="roundRect">
            <a:avLst>
              <a:gd name="adj" fmla="val 2210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0392" y="2542032"/>
            <a:ext cx="49743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Evidence checklist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4400" y="279806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1161288" y="277977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Write a test plan.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914400" y="369722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1161288" y="367893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Create a data table with units.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914400" y="459638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1161288" y="457809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Explain how results will be judged.</a:t>
            </a:r>
            <a:endParaRPr lang="en-US" sz="1650" dirty="0"/>
          </a:p>
        </p:txBody>
      </p:sp>
      <p:sp>
        <p:nvSpPr>
          <p:cNvPr id="17" name="Shape 14"/>
          <p:cNvSpPr/>
          <p:nvPr/>
        </p:nvSpPr>
        <p:spPr>
          <a:xfrm>
            <a:off x="6355080" y="2395728"/>
            <a:ext cx="4983480" cy="1170432"/>
          </a:xfrm>
          <a:prstGeom prst="roundRect">
            <a:avLst>
              <a:gd name="adj" fmla="val 6250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6519672" y="2542032"/>
            <a:ext cx="465429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Quality check</a:t>
            </a:r>
            <a:endParaRPr lang="en-US" sz="1500" dirty="0"/>
          </a:p>
        </p:txBody>
      </p:sp>
      <p:sp>
        <p:nvSpPr>
          <p:cNvPr id="19" name="Text 16"/>
          <p:cNvSpPr/>
          <p:nvPr/>
        </p:nvSpPr>
        <p:spPr>
          <a:xfrm>
            <a:off x="6519672" y="2871216"/>
            <a:ext cx="4654296" cy="60350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Can another person understand what you decided, why it matters, and what evidence supports it?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6355080" y="3794760"/>
            <a:ext cx="4983480" cy="1911096"/>
          </a:xfrm>
          <a:prstGeom prst="roundRect">
            <a:avLst>
              <a:gd name="adj" fmla="val 3828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6519672" y="3941064"/>
            <a:ext cx="465429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Notebook / portfolio connection</a:t>
            </a:r>
            <a:endParaRPr lang="en-US" sz="1500" dirty="0"/>
          </a:p>
        </p:txBody>
      </p:sp>
      <p:sp>
        <p:nvSpPr>
          <p:cNvPr id="22" name="Text 19"/>
          <p:cNvSpPr/>
          <p:nvPr/>
        </p:nvSpPr>
        <p:spPr>
          <a:xfrm>
            <a:off x="6519672" y="4270248"/>
            <a:ext cx="4654296" cy="13441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Capture sketches, notes, tables, test results, photos, CAD screenshots, and reflections. Your final portfolio depends on evidence collected throughout the unit.</a:t>
            </a:r>
            <a:endParaRPr lang="en-US" sz="1420" dirty="0"/>
          </a:p>
        </p:txBody>
      </p:sp>
      <p:sp>
        <p:nvSpPr>
          <p:cNvPr id="23" name="Shape 20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5.15</a:t>
            </a:r>
            <a:endParaRPr lang="en-US" sz="750" dirty="0"/>
          </a:p>
        </p:txBody>
      </p:sp>
      <p:sp>
        <p:nvSpPr>
          <p:cNvPr id="25" name="Text 22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bg>
      <p:bgPr>
        <a:solidFill>
          <a:srgbClr val="0B1F3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lean_infographic_style_engineering_design_conce.png">    </p:cNvPr>
          <p:cNvPicPr>
            <a:picLocks noChangeAspect="1"/>
          </p:cNvPicPr>
          <p:nvPr/>
        </p:nvPicPr>
        <p:blipFill>
          <a:blip r:embed="rId1"/>
          <a:srcRect l="25687" r="25687" t="0" b="0"/>
          <a:stretch/>
        </p:blipFill>
        <p:spPr>
          <a:xfrm>
            <a:off x="6263640" y="0"/>
            <a:ext cx="5925312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583680" cy="685800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5" name="Text 1"/>
          <p:cNvSpPr/>
          <p:nvPr/>
        </p:nvSpPr>
        <p:spPr>
          <a:xfrm>
            <a:off x="640080" y="1371600"/>
            <a:ext cx="21945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</a:rPr>
              <a:t>LESSON 5.16</a:t>
            </a:r>
            <a:endParaRPr lang="en-US" sz="1300" dirty="0"/>
          </a:p>
        </p:txBody>
      </p:sp>
      <p:sp>
        <p:nvSpPr>
          <p:cNvPr id="6" name="Text 2"/>
          <p:cNvSpPr/>
          <p:nvPr/>
        </p:nvSpPr>
        <p:spPr>
          <a:xfrm>
            <a:off x="640080" y="1783080"/>
            <a:ext cx="5120640" cy="1005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400" b="1" dirty="0">
                <a:solidFill>
                  <a:srgbClr val="FFFFFF"/>
                </a:solidFill>
              </a:rPr>
              <a:t>Iteration &amp; Final Design Decisions</a:t>
            </a:r>
            <a:endParaRPr lang="en-US" sz="3400" dirty="0"/>
          </a:p>
        </p:txBody>
      </p:sp>
      <p:sp>
        <p:nvSpPr>
          <p:cNvPr id="7" name="Shape 3"/>
          <p:cNvSpPr/>
          <p:nvPr/>
        </p:nvSpPr>
        <p:spPr>
          <a:xfrm>
            <a:off x="658368" y="2926080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8" name="Shape 4"/>
          <p:cNvSpPr/>
          <p:nvPr/>
        </p:nvSpPr>
        <p:spPr>
          <a:xfrm>
            <a:off x="658368" y="3337560"/>
            <a:ext cx="5166360" cy="987552"/>
          </a:xfrm>
          <a:prstGeom prst="roundRect">
            <a:avLst>
              <a:gd name="adj" fmla="val 7407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822960" y="348386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Essential question</a:t>
            </a:r>
            <a:endParaRPr lang="en-US" sz="1300" dirty="0"/>
          </a:p>
        </p:txBody>
      </p:sp>
      <p:sp>
        <p:nvSpPr>
          <p:cNvPr id="10" name="Text 6"/>
          <p:cNvSpPr/>
          <p:nvPr/>
        </p:nvSpPr>
        <p:spPr>
          <a:xfrm>
            <a:off x="822960" y="3813048"/>
            <a:ext cx="4837176" cy="42062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How should teams use feedback and test data to improve the design?</a:t>
            </a:r>
            <a:endParaRPr lang="en-US" sz="1350" dirty="0"/>
          </a:p>
        </p:txBody>
      </p:sp>
      <p:sp>
        <p:nvSpPr>
          <p:cNvPr id="11" name="Shape 7"/>
          <p:cNvSpPr/>
          <p:nvPr/>
        </p:nvSpPr>
        <p:spPr>
          <a:xfrm>
            <a:off x="658368" y="4526280"/>
            <a:ext cx="5166360" cy="786384"/>
          </a:xfrm>
          <a:prstGeom prst="roundRect">
            <a:avLst>
              <a:gd name="adj" fmla="val 9302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822960" y="467258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 will create</a:t>
            </a:r>
            <a:endParaRPr lang="en-US" sz="1300" dirty="0"/>
          </a:p>
        </p:txBody>
      </p:sp>
      <p:sp>
        <p:nvSpPr>
          <p:cNvPr id="13" name="Text 9"/>
          <p:cNvSpPr/>
          <p:nvPr/>
        </p:nvSpPr>
        <p:spPr>
          <a:xfrm>
            <a:off x="822960" y="5001768"/>
            <a:ext cx="4837176" cy="21945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Iteration log and final design update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640080" y="6309360"/>
            <a:ext cx="43891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C9D9EA"/>
                </a:solidFill>
              </a:rPr>
              <a:t>Unit 5 • Human-Centered Aerospace Design</a:t>
            </a:r>
            <a:endParaRPr lang="en-US" sz="900" dirty="0"/>
          </a:p>
        </p:txBody>
      </p:sp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5.16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Core Ideas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 need to understand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How should teams use feedback and test data to improve the design?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514600"/>
            <a:ext cx="5074920" cy="3246120"/>
          </a:xfrm>
          <a:prstGeom prst="roundRect">
            <a:avLst>
              <a:gd name="adj" fmla="val 2254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0392" y="2660904"/>
            <a:ext cx="47457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Big ideas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4400" y="290779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2" name="Text 9"/>
          <p:cNvSpPr/>
          <p:nvPr/>
        </p:nvSpPr>
        <p:spPr>
          <a:xfrm>
            <a:off x="1161288" y="288950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Iteration is purposeful change based on evidence.</a:t>
            </a:r>
            <a:endParaRPr lang="en-US" sz="1720" dirty="0"/>
          </a:p>
        </p:txBody>
      </p:sp>
      <p:sp>
        <p:nvSpPr>
          <p:cNvPr id="13" name="Text 10"/>
          <p:cNvSpPr/>
          <p:nvPr/>
        </p:nvSpPr>
        <p:spPr>
          <a:xfrm>
            <a:off x="914400" y="380695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4" name="Text 11"/>
          <p:cNvSpPr/>
          <p:nvPr/>
        </p:nvSpPr>
        <p:spPr>
          <a:xfrm>
            <a:off x="1161288" y="378866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 final design should reflect what the team learned from users and tests.</a:t>
            </a:r>
            <a:endParaRPr lang="en-US" sz="1720" dirty="0"/>
          </a:p>
        </p:txBody>
      </p:sp>
      <p:sp>
        <p:nvSpPr>
          <p:cNvPr id="15" name="Text 12"/>
          <p:cNvSpPr/>
          <p:nvPr/>
        </p:nvSpPr>
        <p:spPr>
          <a:xfrm>
            <a:off x="914400" y="470611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6" name="Text 13"/>
          <p:cNvSpPr/>
          <p:nvPr/>
        </p:nvSpPr>
        <p:spPr>
          <a:xfrm>
            <a:off x="1161288" y="468782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Every major change should be documented and justified.</a:t>
            </a:r>
            <a:endParaRPr lang="en-US" sz="1720" dirty="0"/>
          </a:p>
        </p:txBody>
      </p:sp>
      <p:sp>
        <p:nvSpPr>
          <p:cNvPr id="17" name="Shape 14"/>
          <p:cNvSpPr/>
          <p:nvPr/>
        </p:nvSpPr>
        <p:spPr>
          <a:xfrm>
            <a:off x="6172200" y="2423160"/>
            <a:ext cx="5038344" cy="2843784"/>
          </a:xfrm>
          <a:prstGeom prst="roundRect">
            <a:avLst>
              <a:gd name="adj" fmla="val 2572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pic>
        <p:nvPicPr>
          <p:cNvPr id="18" name="Image 1" descr="/mnt/data/a_clean_infographic_style_engineering_design_conce.png">    </p:cNvPr>
          <p:cNvPicPr>
            <a:picLocks noChangeAspect="1"/>
          </p:cNvPicPr>
          <p:nvPr/>
        </p:nvPicPr>
        <p:blipFill>
          <a:blip r:embed="rId2"/>
          <a:srcRect l="0" r="0" t="281" b="281"/>
          <a:stretch/>
        </p:blipFill>
        <p:spPr>
          <a:xfrm>
            <a:off x="6199632" y="2450592"/>
            <a:ext cx="4983480" cy="2788920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6199632" y="5294376"/>
            <a:ext cx="4983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50" i="1" dirty="0">
                <a:solidFill>
                  <a:srgbClr val="5D6B7A"/>
                </a:solidFill>
              </a:rPr>
              <a:t>Use visuals as evidence and inspiration, not as a final answer.</a:t>
            </a:r>
            <a:endParaRPr lang="en-US" sz="850" dirty="0"/>
          </a:p>
        </p:txBody>
      </p:sp>
      <p:sp>
        <p:nvSpPr>
          <p:cNvPr id="20" name="Shape 16"/>
          <p:cNvSpPr/>
          <p:nvPr/>
        </p:nvSpPr>
        <p:spPr>
          <a:xfrm>
            <a:off x="685800" y="5989320"/>
            <a:ext cx="10561320" cy="438912"/>
          </a:xfrm>
          <a:prstGeom prst="roundRect">
            <a:avLst>
              <a:gd name="adj" fmla="val 16667"/>
            </a:avLst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21" name="Text 17"/>
          <p:cNvSpPr/>
          <p:nvPr/>
        </p:nvSpPr>
        <p:spPr>
          <a:xfrm>
            <a:off x="850392" y="6099048"/>
            <a:ext cx="4114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400" b="1" dirty="0">
                <a:solidFill>
                  <a:srgbClr val="F4B942"/>
                </a:solidFill>
              </a:rPr>
              <a:t>“</a:t>
            </a:r>
            <a:endParaRPr lang="en-US" sz="3400" dirty="0"/>
          </a:p>
        </p:txBody>
      </p:sp>
      <p:sp>
        <p:nvSpPr>
          <p:cNvPr id="22" name="Text 18"/>
          <p:cNvSpPr/>
          <p:nvPr/>
        </p:nvSpPr>
        <p:spPr>
          <a:xfrm>
            <a:off x="1325880" y="6172200"/>
            <a:ext cx="9738360" cy="731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FFFFFF"/>
                </a:solidFill>
              </a:rPr>
              <a:t>Strong designs start with a clear understanding of people, requirements, and evidence.</a:t>
            </a:r>
            <a:endParaRPr lang="en-US" sz="1650" dirty="0"/>
          </a:p>
        </p:txBody>
      </p:sp>
      <p:sp>
        <p:nvSpPr>
          <p:cNvPr id="23" name="Shape 19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24" name="Text 20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5.16</a:t>
            </a:r>
            <a:endParaRPr lang="en-US" sz="750" dirty="0"/>
          </a:p>
        </p:txBody>
      </p:sp>
      <p:sp>
        <p:nvSpPr>
          <p:cNvPr id="25" name="Text 21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5.16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Process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How to approach the work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a repeatable process so your design decisions are clear and defensible.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377440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822960" y="2523744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22960" y="2569464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1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1280160" y="2487168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Review evidence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1280160" y="2770632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Use test results, user feedback, and failure modes to decide what must change.</a:t>
            </a:r>
            <a:endParaRPr lang="en-US" sz="1150" dirty="0"/>
          </a:p>
        </p:txBody>
      </p:sp>
      <p:sp>
        <p:nvSpPr>
          <p:cNvPr id="14" name="Shape 11"/>
          <p:cNvSpPr/>
          <p:nvPr/>
        </p:nvSpPr>
        <p:spPr>
          <a:xfrm>
            <a:off x="685800" y="3605784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822960" y="3752088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822960" y="3797808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2</a:t>
            </a:r>
            <a:endParaRPr lang="en-US" sz="1050" dirty="0"/>
          </a:p>
        </p:txBody>
      </p:sp>
      <p:sp>
        <p:nvSpPr>
          <p:cNvPr id="17" name="Text 14"/>
          <p:cNvSpPr/>
          <p:nvPr/>
        </p:nvSpPr>
        <p:spPr>
          <a:xfrm>
            <a:off x="1280160" y="3715512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Prioritize improvements</a:t>
            </a:r>
            <a:endParaRPr lang="en-US" sz="1450" dirty="0"/>
          </a:p>
        </p:txBody>
      </p:sp>
      <p:sp>
        <p:nvSpPr>
          <p:cNvPr id="18" name="Text 15"/>
          <p:cNvSpPr/>
          <p:nvPr/>
        </p:nvSpPr>
        <p:spPr>
          <a:xfrm>
            <a:off x="1280160" y="3998976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Fix high-risk, high-impact issues before cosmetic changes.</a:t>
            </a:r>
            <a:endParaRPr lang="en-US" sz="1150" dirty="0"/>
          </a:p>
        </p:txBody>
      </p:sp>
      <p:sp>
        <p:nvSpPr>
          <p:cNvPr id="19" name="Shape 16"/>
          <p:cNvSpPr/>
          <p:nvPr/>
        </p:nvSpPr>
        <p:spPr>
          <a:xfrm>
            <a:off x="685800" y="4834128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822960" y="4980432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822960" y="5026152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3</a:t>
            </a:r>
            <a:endParaRPr lang="en-US" sz="1050" dirty="0"/>
          </a:p>
        </p:txBody>
      </p:sp>
      <p:sp>
        <p:nvSpPr>
          <p:cNvPr id="22" name="Text 19"/>
          <p:cNvSpPr/>
          <p:nvPr/>
        </p:nvSpPr>
        <p:spPr>
          <a:xfrm>
            <a:off x="1280160" y="4943856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Document revisions</a:t>
            </a:r>
            <a:endParaRPr lang="en-US" sz="1450" dirty="0"/>
          </a:p>
        </p:txBody>
      </p:sp>
      <p:sp>
        <p:nvSpPr>
          <p:cNvPr id="23" name="Text 20"/>
          <p:cNvSpPr/>
          <p:nvPr/>
        </p:nvSpPr>
        <p:spPr>
          <a:xfrm>
            <a:off x="1280160" y="5227320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Show before/after changes and explain the reason for each.</a:t>
            </a:r>
            <a:endParaRPr lang="en-US" sz="1150" dirty="0"/>
          </a:p>
        </p:txBody>
      </p:sp>
      <p:sp>
        <p:nvSpPr>
          <p:cNvPr id="24" name="Shape 21"/>
          <p:cNvSpPr/>
          <p:nvPr/>
        </p:nvSpPr>
        <p:spPr>
          <a:xfrm>
            <a:off x="6400800" y="2377440"/>
            <a:ext cx="5029200" cy="3520440"/>
          </a:xfrm>
          <a:prstGeom prst="roundRect">
            <a:avLst>
              <a:gd name="adj" fmla="val 2078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5" name="Text 22"/>
          <p:cNvSpPr/>
          <p:nvPr/>
        </p:nvSpPr>
        <p:spPr>
          <a:xfrm>
            <a:off x="6565392" y="2523744"/>
            <a:ext cx="470001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Engineering habit</a:t>
            </a:r>
            <a:endParaRPr lang="en-US" sz="1400" dirty="0"/>
          </a:p>
        </p:txBody>
      </p:sp>
      <p:sp>
        <p:nvSpPr>
          <p:cNvPr id="26" name="Shape 23"/>
          <p:cNvSpPr/>
          <p:nvPr/>
        </p:nvSpPr>
        <p:spPr>
          <a:xfrm>
            <a:off x="6720840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27" name="Text 24"/>
          <p:cNvSpPr/>
          <p:nvPr/>
        </p:nvSpPr>
        <p:spPr>
          <a:xfrm>
            <a:off x="6793992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Ask</a:t>
            </a:r>
            <a:endParaRPr lang="en-US" sz="1070" dirty="0"/>
          </a:p>
        </p:txBody>
      </p:sp>
      <p:sp>
        <p:nvSpPr>
          <p:cNvPr id="28" name="Shape 25"/>
          <p:cNvSpPr/>
          <p:nvPr/>
        </p:nvSpPr>
        <p:spPr>
          <a:xfrm>
            <a:off x="7430414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9" name="Shape 26"/>
          <p:cNvSpPr/>
          <p:nvPr/>
        </p:nvSpPr>
        <p:spPr>
          <a:xfrm>
            <a:off x="7640726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0" name="Text 27"/>
          <p:cNvSpPr/>
          <p:nvPr/>
        </p:nvSpPr>
        <p:spPr>
          <a:xfrm>
            <a:off x="7713878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Gather</a:t>
            </a:r>
            <a:endParaRPr lang="en-US" sz="1070" dirty="0"/>
          </a:p>
        </p:txBody>
      </p:sp>
      <p:sp>
        <p:nvSpPr>
          <p:cNvPr id="31" name="Shape 28"/>
          <p:cNvSpPr/>
          <p:nvPr/>
        </p:nvSpPr>
        <p:spPr>
          <a:xfrm>
            <a:off x="8350301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2" name="Shape 29"/>
          <p:cNvSpPr/>
          <p:nvPr/>
        </p:nvSpPr>
        <p:spPr>
          <a:xfrm>
            <a:off x="8560613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3" name="Text 30"/>
          <p:cNvSpPr/>
          <p:nvPr/>
        </p:nvSpPr>
        <p:spPr>
          <a:xfrm>
            <a:off x="8633765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Decide</a:t>
            </a:r>
            <a:endParaRPr lang="en-US" sz="1070" dirty="0"/>
          </a:p>
        </p:txBody>
      </p:sp>
      <p:sp>
        <p:nvSpPr>
          <p:cNvPr id="34" name="Shape 31"/>
          <p:cNvSpPr/>
          <p:nvPr/>
        </p:nvSpPr>
        <p:spPr>
          <a:xfrm>
            <a:off x="9270187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5" name="Shape 32"/>
          <p:cNvSpPr/>
          <p:nvPr/>
        </p:nvSpPr>
        <p:spPr>
          <a:xfrm>
            <a:off x="9480499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9553651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Test</a:t>
            </a:r>
            <a:endParaRPr lang="en-US" sz="1070" dirty="0"/>
          </a:p>
        </p:txBody>
      </p:sp>
      <p:sp>
        <p:nvSpPr>
          <p:cNvPr id="37" name="Shape 34"/>
          <p:cNvSpPr/>
          <p:nvPr/>
        </p:nvSpPr>
        <p:spPr>
          <a:xfrm>
            <a:off x="10190074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8" name="Shape 35"/>
          <p:cNvSpPr/>
          <p:nvPr/>
        </p:nvSpPr>
        <p:spPr>
          <a:xfrm>
            <a:off x="10400386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9" name="Text 36"/>
          <p:cNvSpPr/>
          <p:nvPr/>
        </p:nvSpPr>
        <p:spPr>
          <a:xfrm>
            <a:off x="10473538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Iterate</a:t>
            </a:r>
            <a:endParaRPr lang="en-US" sz="1070" dirty="0"/>
          </a:p>
        </p:txBody>
      </p:sp>
      <p:sp>
        <p:nvSpPr>
          <p:cNvPr id="40" name="Shape 37"/>
          <p:cNvSpPr/>
          <p:nvPr/>
        </p:nvSpPr>
        <p:spPr>
          <a:xfrm>
            <a:off x="7498080" y="4069080"/>
            <a:ext cx="2880360" cy="1005840"/>
          </a:xfrm>
          <a:prstGeom prst="arc">
            <a:avLst/>
          </a:prstGeom>
          <a:noFill/>
          <a:ln w="25400">
            <a:solidFill>
              <a:srgbClr val="F28C28"/>
            </a:solidFill>
            <a:prstDash val="solid"/>
            <a:headEnd type="none"/>
            <a:tailEnd type="triangle"/>
          </a:ln>
        </p:spPr>
      </p:sp>
      <p:sp>
        <p:nvSpPr>
          <p:cNvPr id="41" name="Text 38"/>
          <p:cNvSpPr/>
          <p:nvPr/>
        </p:nvSpPr>
        <p:spPr>
          <a:xfrm>
            <a:off x="6903720" y="4983480"/>
            <a:ext cx="402336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B1F3A"/>
                </a:solidFill>
              </a:rPr>
              <a:t>Evidence loops back into the next decision.</a:t>
            </a:r>
            <a:endParaRPr lang="en-US" sz="1600" dirty="0"/>
          </a:p>
        </p:txBody>
      </p:sp>
      <p:sp>
        <p:nvSpPr>
          <p:cNvPr id="42" name="Text 39"/>
          <p:cNvSpPr/>
          <p:nvPr/>
        </p:nvSpPr>
        <p:spPr>
          <a:xfrm>
            <a:off x="6858000" y="5440680"/>
            <a:ext cx="4114800" cy="3474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150" dirty="0">
                <a:solidFill>
                  <a:srgbClr val="5D6B7A"/>
                </a:solidFill>
              </a:rPr>
              <a:t>When you cannot explain why a design changed, you may be iterating randomly instead of engineering intentionally.</a:t>
            </a:r>
            <a:endParaRPr lang="en-US" sz="1150" dirty="0"/>
          </a:p>
        </p:txBody>
      </p:sp>
      <p:sp>
        <p:nvSpPr>
          <p:cNvPr id="43" name="Shape 40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44" name="Text 41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5.16</a:t>
            </a:r>
            <a:endParaRPr lang="en-US" sz="750" dirty="0"/>
          </a:p>
        </p:txBody>
      </p:sp>
      <p:sp>
        <p:nvSpPr>
          <p:cNvPr id="45" name="Text 42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46" name="Picture 4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5.16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Apply It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your work should show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this lesson to produce: Iteration log and final design update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395728"/>
            <a:ext cx="5303520" cy="3310128"/>
          </a:xfrm>
          <a:prstGeom prst="roundRect">
            <a:avLst>
              <a:gd name="adj" fmla="val 2210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0392" y="2542032"/>
            <a:ext cx="49743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Evidence checklist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4400" y="279806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1161288" y="277977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Create an iteration log.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914400" y="369722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1161288" y="367893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Identify the final design changes.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914400" y="459638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1161288" y="457809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Explain what evidence drove each change.</a:t>
            </a:r>
            <a:endParaRPr lang="en-US" sz="1650" dirty="0"/>
          </a:p>
        </p:txBody>
      </p:sp>
      <p:sp>
        <p:nvSpPr>
          <p:cNvPr id="17" name="Shape 14"/>
          <p:cNvSpPr/>
          <p:nvPr/>
        </p:nvSpPr>
        <p:spPr>
          <a:xfrm>
            <a:off x="6355080" y="2395728"/>
            <a:ext cx="4983480" cy="1170432"/>
          </a:xfrm>
          <a:prstGeom prst="roundRect">
            <a:avLst>
              <a:gd name="adj" fmla="val 6250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6519672" y="2542032"/>
            <a:ext cx="465429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Quality check</a:t>
            </a:r>
            <a:endParaRPr lang="en-US" sz="1500" dirty="0"/>
          </a:p>
        </p:txBody>
      </p:sp>
      <p:sp>
        <p:nvSpPr>
          <p:cNvPr id="19" name="Text 16"/>
          <p:cNvSpPr/>
          <p:nvPr/>
        </p:nvSpPr>
        <p:spPr>
          <a:xfrm>
            <a:off x="6519672" y="2871216"/>
            <a:ext cx="4654296" cy="60350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Can another person understand what you decided, why it matters, and what evidence supports it?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6355080" y="3794760"/>
            <a:ext cx="4983480" cy="1911096"/>
          </a:xfrm>
          <a:prstGeom prst="roundRect">
            <a:avLst>
              <a:gd name="adj" fmla="val 3828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6519672" y="3941064"/>
            <a:ext cx="465429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Notebook / portfolio connection</a:t>
            </a:r>
            <a:endParaRPr lang="en-US" sz="1500" dirty="0"/>
          </a:p>
        </p:txBody>
      </p:sp>
      <p:sp>
        <p:nvSpPr>
          <p:cNvPr id="22" name="Text 19"/>
          <p:cNvSpPr/>
          <p:nvPr/>
        </p:nvSpPr>
        <p:spPr>
          <a:xfrm>
            <a:off x="6519672" y="4270248"/>
            <a:ext cx="4654296" cy="13441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Capture sketches, notes, tables, test results, photos, CAD screenshots, and reflections. Your final portfolio depends on evidence collected throughout the unit.</a:t>
            </a:r>
            <a:endParaRPr lang="en-US" sz="1420" dirty="0"/>
          </a:p>
        </p:txBody>
      </p:sp>
      <p:sp>
        <p:nvSpPr>
          <p:cNvPr id="23" name="Shape 20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5.16</a:t>
            </a:r>
            <a:endParaRPr lang="en-US" sz="750" dirty="0"/>
          </a:p>
        </p:txBody>
      </p:sp>
      <p:sp>
        <p:nvSpPr>
          <p:cNvPr id="25" name="Text 22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bg>
      <p:bgPr>
        <a:solidFill>
          <a:srgbClr val="0B1F3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lean_well_lit_engineering_academic_project_dis.png">    </p:cNvPr>
          <p:cNvPicPr>
            <a:picLocks noChangeAspect="1"/>
          </p:cNvPicPr>
          <p:nvPr/>
        </p:nvPicPr>
        <p:blipFill>
          <a:blip r:embed="rId1"/>
          <a:srcRect l="25687" r="25687" t="0" b="0"/>
          <a:stretch/>
        </p:blipFill>
        <p:spPr>
          <a:xfrm>
            <a:off x="6263640" y="0"/>
            <a:ext cx="5925312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583680" cy="685800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5" name="Text 1"/>
          <p:cNvSpPr/>
          <p:nvPr/>
        </p:nvSpPr>
        <p:spPr>
          <a:xfrm>
            <a:off x="640080" y="1371600"/>
            <a:ext cx="21945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</a:rPr>
              <a:t>LESSON 5.17</a:t>
            </a:r>
            <a:endParaRPr lang="en-US" sz="1300" dirty="0"/>
          </a:p>
        </p:txBody>
      </p:sp>
      <p:sp>
        <p:nvSpPr>
          <p:cNvPr id="6" name="Text 2"/>
          <p:cNvSpPr/>
          <p:nvPr/>
        </p:nvSpPr>
        <p:spPr>
          <a:xfrm>
            <a:off x="640080" y="1783080"/>
            <a:ext cx="5120640" cy="1005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400" b="1" dirty="0">
                <a:solidFill>
                  <a:srgbClr val="FFFFFF"/>
                </a:solidFill>
              </a:rPr>
              <a:t>Final Presentation &amp; Storytelling</a:t>
            </a:r>
            <a:endParaRPr lang="en-US" sz="3400" dirty="0"/>
          </a:p>
        </p:txBody>
      </p:sp>
      <p:sp>
        <p:nvSpPr>
          <p:cNvPr id="7" name="Shape 3"/>
          <p:cNvSpPr/>
          <p:nvPr/>
        </p:nvSpPr>
        <p:spPr>
          <a:xfrm>
            <a:off x="658368" y="2926080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8" name="Shape 4"/>
          <p:cNvSpPr/>
          <p:nvPr/>
        </p:nvSpPr>
        <p:spPr>
          <a:xfrm>
            <a:off x="658368" y="3337560"/>
            <a:ext cx="5166360" cy="987552"/>
          </a:xfrm>
          <a:prstGeom prst="roundRect">
            <a:avLst>
              <a:gd name="adj" fmla="val 7407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822960" y="348386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Essential question</a:t>
            </a:r>
            <a:endParaRPr lang="en-US" sz="1300" dirty="0"/>
          </a:p>
        </p:txBody>
      </p:sp>
      <p:sp>
        <p:nvSpPr>
          <p:cNvPr id="10" name="Text 6"/>
          <p:cNvSpPr/>
          <p:nvPr/>
        </p:nvSpPr>
        <p:spPr>
          <a:xfrm>
            <a:off x="822960" y="3813048"/>
            <a:ext cx="4837176" cy="42062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How can a design team clearly communicate the problem, evidence, solution, and impact?</a:t>
            </a:r>
            <a:endParaRPr lang="en-US" sz="1350" dirty="0"/>
          </a:p>
        </p:txBody>
      </p:sp>
      <p:sp>
        <p:nvSpPr>
          <p:cNvPr id="11" name="Shape 7"/>
          <p:cNvSpPr/>
          <p:nvPr/>
        </p:nvSpPr>
        <p:spPr>
          <a:xfrm>
            <a:off x="658368" y="4526280"/>
            <a:ext cx="5166360" cy="786384"/>
          </a:xfrm>
          <a:prstGeom prst="roundRect">
            <a:avLst>
              <a:gd name="adj" fmla="val 9302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822960" y="467258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 will create</a:t>
            </a:r>
            <a:endParaRPr lang="en-US" sz="1300" dirty="0"/>
          </a:p>
        </p:txBody>
      </p:sp>
      <p:sp>
        <p:nvSpPr>
          <p:cNvPr id="13" name="Text 9"/>
          <p:cNvSpPr/>
          <p:nvPr/>
        </p:nvSpPr>
        <p:spPr>
          <a:xfrm>
            <a:off x="822960" y="5001768"/>
            <a:ext cx="4837176" cy="21945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Final presentation draft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640080" y="6309360"/>
            <a:ext cx="43891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C9D9EA"/>
                </a:solidFill>
              </a:rPr>
              <a:t>Unit 5 • Human-Centered Aerospace Design</a:t>
            </a:r>
            <a:endParaRPr lang="en-US" sz="900" dirty="0"/>
          </a:p>
        </p:txBody>
      </p:sp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5.17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Core Ideas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 need to understand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How can a design team clearly communicate the problem, evidence, solution, and impact?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514600"/>
            <a:ext cx="5074920" cy="3246120"/>
          </a:xfrm>
          <a:prstGeom prst="roundRect">
            <a:avLst>
              <a:gd name="adj" fmla="val 2254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0392" y="2660904"/>
            <a:ext cx="47457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Big ideas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4400" y="290779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2" name="Text 9"/>
          <p:cNvSpPr/>
          <p:nvPr/>
        </p:nvSpPr>
        <p:spPr>
          <a:xfrm>
            <a:off x="1161288" y="288950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 strong presentation tells the story of the design process.</a:t>
            </a:r>
            <a:endParaRPr lang="en-US" sz="1720" dirty="0"/>
          </a:p>
        </p:txBody>
      </p:sp>
      <p:sp>
        <p:nvSpPr>
          <p:cNvPr id="13" name="Text 10"/>
          <p:cNvSpPr/>
          <p:nvPr/>
        </p:nvSpPr>
        <p:spPr>
          <a:xfrm>
            <a:off x="914400" y="380695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4" name="Text 11"/>
          <p:cNvSpPr/>
          <p:nvPr/>
        </p:nvSpPr>
        <p:spPr>
          <a:xfrm>
            <a:off x="1161288" y="378866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Evidence matters more than describing every step.</a:t>
            </a:r>
            <a:endParaRPr lang="en-US" sz="1720" dirty="0"/>
          </a:p>
        </p:txBody>
      </p:sp>
      <p:sp>
        <p:nvSpPr>
          <p:cNvPr id="15" name="Text 12"/>
          <p:cNvSpPr/>
          <p:nvPr/>
        </p:nvSpPr>
        <p:spPr>
          <a:xfrm>
            <a:off x="914400" y="470611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6" name="Text 13"/>
          <p:cNvSpPr/>
          <p:nvPr/>
        </p:nvSpPr>
        <p:spPr>
          <a:xfrm>
            <a:off x="1161288" y="468782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audience needs to understand why the final solution is justified.</a:t>
            </a:r>
            <a:endParaRPr lang="en-US" sz="1720" dirty="0"/>
          </a:p>
        </p:txBody>
      </p:sp>
      <p:sp>
        <p:nvSpPr>
          <p:cNvPr id="17" name="Shape 14"/>
          <p:cNvSpPr/>
          <p:nvPr/>
        </p:nvSpPr>
        <p:spPr>
          <a:xfrm>
            <a:off x="6172200" y="2423160"/>
            <a:ext cx="5038344" cy="2843784"/>
          </a:xfrm>
          <a:prstGeom prst="roundRect">
            <a:avLst>
              <a:gd name="adj" fmla="val 2572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pic>
        <p:nvPicPr>
          <p:cNvPr id="18" name="Image 1" descr="/mnt/data/a_clean_well_lit_engineering_academic_project_dis.png">    </p:cNvPr>
          <p:cNvPicPr>
            <a:picLocks noChangeAspect="1"/>
          </p:cNvPicPr>
          <p:nvPr/>
        </p:nvPicPr>
        <p:blipFill>
          <a:blip r:embed="rId2"/>
          <a:srcRect l="0" r="0" t="281" b="281"/>
          <a:stretch/>
        </p:blipFill>
        <p:spPr>
          <a:xfrm>
            <a:off x="6199632" y="2450592"/>
            <a:ext cx="4983480" cy="2788920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6199632" y="5294376"/>
            <a:ext cx="4983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50" i="1" dirty="0">
                <a:solidFill>
                  <a:srgbClr val="5D6B7A"/>
                </a:solidFill>
              </a:rPr>
              <a:t>Use visuals as evidence and inspiration, not as a final answer.</a:t>
            </a:r>
            <a:endParaRPr lang="en-US" sz="850" dirty="0"/>
          </a:p>
        </p:txBody>
      </p:sp>
      <p:sp>
        <p:nvSpPr>
          <p:cNvPr id="20" name="Shape 16"/>
          <p:cNvSpPr/>
          <p:nvPr/>
        </p:nvSpPr>
        <p:spPr>
          <a:xfrm>
            <a:off x="685800" y="5989320"/>
            <a:ext cx="10561320" cy="438912"/>
          </a:xfrm>
          <a:prstGeom prst="roundRect">
            <a:avLst>
              <a:gd name="adj" fmla="val 16667"/>
            </a:avLst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21" name="Text 17"/>
          <p:cNvSpPr/>
          <p:nvPr/>
        </p:nvSpPr>
        <p:spPr>
          <a:xfrm>
            <a:off x="850392" y="6099048"/>
            <a:ext cx="4114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400" b="1" dirty="0">
                <a:solidFill>
                  <a:srgbClr val="F4B942"/>
                </a:solidFill>
              </a:rPr>
              <a:t>“</a:t>
            </a:r>
            <a:endParaRPr lang="en-US" sz="3400" dirty="0"/>
          </a:p>
        </p:txBody>
      </p:sp>
      <p:sp>
        <p:nvSpPr>
          <p:cNvPr id="22" name="Text 18"/>
          <p:cNvSpPr/>
          <p:nvPr/>
        </p:nvSpPr>
        <p:spPr>
          <a:xfrm>
            <a:off x="1325880" y="6172200"/>
            <a:ext cx="9738360" cy="731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FFFFFF"/>
                </a:solidFill>
              </a:rPr>
              <a:t>Strong designs start with a clear understanding of people, requirements, and evidence.</a:t>
            </a:r>
            <a:endParaRPr lang="en-US" sz="1650" dirty="0"/>
          </a:p>
        </p:txBody>
      </p:sp>
      <p:sp>
        <p:nvSpPr>
          <p:cNvPr id="23" name="Shape 19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24" name="Text 20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5.17</a:t>
            </a:r>
            <a:endParaRPr lang="en-US" sz="750" dirty="0"/>
          </a:p>
        </p:txBody>
      </p:sp>
      <p:sp>
        <p:nvSpPr>
          <p:cNvPr id="25" name="Text 21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5.17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Process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How to approach the work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a repeatable process so your design decisions are clear and defensible.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377440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822960" y="2523744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22960" y="2569464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1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1280160" y="2487168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Start with the problem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1280160" y="2770632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Explain who needed help and why the problem mattered.</a:t>
            </a:r>
            <a:endParaRPr lang="en-US" sz="1150" dirty="0"/>
          </a:p>
        </p:txBody>
      </p:sp>
      <p:sp>
        <p:nvSpPr>
          <p:cNvPr id="14" name="Shape 11"/>
          <p:cNvSpPr/>
          <p:nvPr/>
        </p:nvSpPr>
        <p:spPr>
          <a:xfrm>
            <a:off x="685800" y="3605784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822960" y="3752088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822960" y="3797808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2</a:t>
            </a:r>
            <a:endParaRPr lang="en-US" sz="1050" dirty="0"/>
          </a:p>
        </p:txBody>
      </p:sp>
      <p:sp>
        <p:nvSpPr>
          <p:cNvPr id="17" name="Text 14"/>
          <p:cNvSpPr/>
          <p:nvPr/>
        </p:nvSpPr>
        <p:spPr>
          <a:xfrm>
            <a:off x="1280160" y="3715512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Show key evidence</a:t>
            </a:r>
            <a:endParaRPr lang="en-US" sz="1450" dirty="0"/>
          </a:p>
        </p:txBody>
      </p:sp>
      <p:sp>
        <p:nvSpPr>
          <p:cNvPr id="18" name="Text 15"/>
          <p:cNvSpPr/>
          <p:nvPr/>
        </p:nvSpPr>
        <p:spPr>
          <a:xfrm>
            <a:off x="1280160" y="3998976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Use research, requirements, testing, and iteration to support claims.</a:t>
            </a:r>
            <a:endParaRPr lang="en-US" sz="1150" dirty="0"/>
          </a:p>
        </p:txBody>
      </p:sp>
      <p:sp>
        <p:nvSpPr>
          <p:cNvPr id="19" name="Shape 16"/>
          <p:cNvSpPr/>
          <p:nvPr/>
        </p:nvSpPr>
        <p:spPr>
          <a:xfrm>
            <a:off x="685800" y="4834128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822960" y="4980432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822960" y="5026152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3</a:t>
            </a:r>
            <a:endParaRPr lang="en-US" sz="1050" dirty="0"/>
          </a:p>
        </p:txBody>
      </p:sp>
      <p:sp>
        <p:nvSpPr>
          <p:cNvPr id="22" name="Text 19"/>
          <p:cNvSpPr/>
          <p:nvPr/>
        </p:nvSpPr>
        <p:spPr>
          <a:xfrm>
            <a:off x="1280160" y="4943856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End with impact</a:t>
            </a:r>
            <a:endParaRPr lang="en-US" sz="1450" dirty="0"/>
          </a:p>
        </p:txBody>
      </p:sp>
      <p:sp>
        <p:nvSpPr>
          <p:cNvPr id="23" name="Text 20"/>
          <p:cNvSpPr/>
          <p:nvPr/>
        </p:nvSpPr>
        <p:spPr>
          <a:xfrm>
            <a:off x="1280160" y="5227320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Explain how the final design meets user needs and what could improve next.</a:t>
            </a:r>
            <a:endParaRPr lang="en-US" sz="1150" dirty="0"/>
          </a:p>
        </p:txBody>
      </p:sp>
      <p:sp>
        <p:nvSpPr>
          <p:cNvPr id="24" name="Shape 21"/>
          <p:cNvSpPr/>
          <p:nvPr/>
        </p:nvSpPr>
        <p:spPr>
          <a:xfrm>
            <a:off x="6400800" y="2377440"/>
            <a:ext cx="5029200" cy="3520440"/>
          </a:xfrm>
          <a:prstGeom prst="roundRect">
            <a:avLst>
              <a:gd name="adj" fmla="val 2078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5" name="Text 22"/>
          <p:cNvSpPr/>
          <p:nvPr/>
        </p:nvSpPr>
        <p:spPr>
          <a:xfrm>
            <a:off x="6565392" y="2523744"/>
            <a:ext cx="470001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Engineering habit</a:t>
            </a:r>
            <a:endParaRPr lang="en-US" sz="1400" dirty="0"/>
          </a:p>
        </p:txBody>
      </p:sp>
      <p:sp>
        <p:nvSpPr>
          <p:cNvPr id="26" name="Shape 23"/>
          <p:cNvSpPr/>
          <p:nvPr/>
        </p:nvSpPr>
        <p:spPr>
          <a:xfrm>
            <a:off x="6720840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27" name="Text 24"/>
          <p:cNvSpPr/>
          <p:nvPr/>
        </p:nvSpPr>
        <p:spPr>
          <a:xfrm>
            <a:off x="6793992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Ask</a:t>
            </a:r>
            <a:endParaRPr lang="en-US" sz="1070" dirty="0"/>
          </a:p>
        </p:txBody>
      </p:sp>
      <p:sp>
        <p:nvSpPr>
          <p:cNvPr id="28" name="Shape 25"/>
          <p:cNvSpPr/>
          <p:nvPr/>
        </p:nvSpPr>
        <p:spPr>
          <a:xfrm>
            <a:off x="7430414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9" name="Shape 26"/>
          <p:cNvSpPr/>
          <p:nvPr/>
        </p:nvSpPr>
        <p:spPr>
          <a:xfrm>
            <a:off x="7640726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0" name="Text 27"/>
          <p:cNvSpPr/>
          <p:nvPr/>
        </p:nvSpPr>
        <p:spPr>
          <a:xfrm>
            <a:off x="7713878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Gather</a:t>
            </a:r>
            <a:endParaRPr lang="en-US" sz="1070" dirty="0"/>
          </a:p>
        </p:txBody>
      </p:sp>
      <p:sp>
        <p:nvSpPr>
          <p:cNvPr id="31" name="Shape 28"/>
          <p:cNvSpPr/>
          <p:nvPr/>
        </p:nvSpPr>
        <p:spPr>
          <a:xfrm>
            <a:off x="8350301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2" name="Shape 29"/>
          <p:cNvSpPr/>
          <p:nvPr/>
        </p:nvSpPr>
        <p:spPr>
          <a:xfrm>
            <a:off x="8560613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3" name="Text 30"/>
          <p:cNvSpPr/>
          <p:nvPr/>
        </p:nvSpPr>
        <p:spPr>
          <a:xfrm>
            <a:off x="8633765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Decide</a:t>
            </a:r>
            <a:endParaRPr lang="en-US" sz="1070" dirty="0"/>
          </a:p>
        </p:txBody>
      </p:sp>
      <p:sp>
        <p:nvSpPr>
          <p:cNvPr id="34" name="Shape 31"/>
          <p:cNvSpPr/>
          <p:nvPr/>
        </p:nvSpPr>
        <p:spPr>
          <a:xfrm>
            <a:off x="9270187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5" name="Shape 32"/>
          <p:cNvSpPr/>
          <p:nvPr/>
        </p:nvSpPr>
        <p:spPr>
          <a:xfrm>
            <a:off x="9480499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9553651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Test</a:t>
            </a:r>
            <a:endParaRPr lang="en-US" sz="1070" dirty="0"/>
          </a:p>
        </p:txBody>
      </p:sp>
      <p:sp>
        <p:nvSpPr>
          <p:cNvPr id="37" name="Shape 34"/>
          <p:cNvSpPr/>
          <p:nvPr/>
        </p:nvSpPr>
        <p:spPr>
          <a:xfrm>
            <a:off x="10190074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8" name="Shape 35"/>
          <p:cNvSpPr/>
          <p:nvPr/>
        </p:nvSpPr>
        <p:spPr>
          <a:xfrm>
            <a:off x="10400386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9" name="Text 36"/>
          <p:cNvSpPr/>
          <p:nvPr/>
        </p:nvSpPr>
        <p:spPr>
          <a:xfrm>
            <a:off x="10473538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Iterate</a:t>
            </a:r>
            <a:endParaRPr lang="en-US" sz="1070" dirty="0"/>
          </a:p>
        </p:txBody>
      </p:sp>
      <p:sp>
        <p:nvSpPr>
          <p:cNvPr id="40" name="Shape 37"/>
          <p:cNvSpPr/>
          <p:nvPr/>
        </p:nvSpPr>
        <p:spPr>
          <a:xfrm>
            <a:off x="7498080" y="4069080"/>
            <a:ext cx="2880360" cy="1005840"/>
          </a:xfrm>
          <a:prstGeom prst="arc">
            <a:avLst/>
          </a:prstGeom>
          <a:noFill/>
          <a:ln w="25400">
            <a:solidFill>
              <a:srgbClr val="F28C28"/>
            </a:solidFill>
            <a:prstDash val="solid"/>
            <a:headEnd type="none"/>
            <a:tailEnd type="triangle"/>
          </a:ln>
        </p:spPr>
      </p:sp>
      <p:sp>
        <p:nvSpPr>
          <p:cNvPr id="41" name="Text 38"/>
          <p:cNvSpPr/>
          <p:nvPr/>
        </p:nvSpPr>
        <p:spPr>
          <a:xfrm>
            <a:off x="6903720" y="4983480"/>
            <a:ext cx="402336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B1F3A"/>
                </a:solidFill>
              </a:rPr>
              <a:t>Evidence loops back into the next decision.</a:t>
            </a:r>
            <a:endParaRPr lang="en-US" sz="1600" dirty="0"/>
          </a:p>
        </p:txBody>
      </p:sp>
      <p:sp>
        <p:nvSpPr>
          <p:cNvPr id="42" name="Text 39"/>
          <p:cNvSpPr/>
          <p:nvPr/>
        </p:nvSpPr>
        <p:spPr>
          <a:xfrm>
            <a:off x="6858000" y="5440680"/>
            <a:ext cx="4114800" cy="3474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150" dirty="0">
                <a:solidFill>
                  <a:srgbClr val="5D6B7A"/>
                </a:solidFill>
              </a:rPr>
              <a:t>When you cannot explain why a design changed, you may be iterating randomly instead of engineering intentionally.</a:t>
            </a:r>
            <a:endParaRPr lang="en-US" sz="1150" dirty="0"/>
          </a:p>
        </p:txBody>
      </p:sp>
      <p:sp>
        <p:nvSpPr>
          <p:cNvPr id="43" name="Shape 40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44" name="Text 41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5.17</a:t>
            </a:r>
            <a:endParaRPr lang="en-US" sz="750" dirty="0"/>
          </a:p>
        </p:txBody>
      </p:sp>
      <p:sp>
        <p:nvSpPr>
          <p:cNvPr id="45" name="Text 42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46" name="Picture 4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B1F3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lean_infographic_style_engineering_design_conce.png">    </p:cNvPr>
          <p:cNvPicPr>
            <a:picLocks noChangeAspect="1"/>
          </p:cNvPicPr>
          <p:nvPr/>
        </p:nvPicPr>
        <p:blipFill>
          <a:blip r:embed="rId1"/>
          <a:srcRect l="25687" r="25687" t="0" b="0"/>
          <a:stretch/>
        </p:blipFill>
        <p:spPr>
          <a:xfrm>
            <a:off x="6263640" y="0"/>
            <a:ext cx="5925312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583680" cy="685800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5" name="Text 1"/>
          <p:cNvSpPr/>
          <p:nvPr/>
        </p:nvSpPr>
        <p:spPr>
          <a:xfrm>
            <a:off x="640080" y="1371600"/>
            <a:ext cx="21945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</a:rPr>
              <a:t>LESSON 5.2</a:t>
            </a:r>
            <a:endParaRPr lang="en-US" sz="1300" dirty="0"/>
          </a:p>
        </p:txBody>
      </p:sp>
      <p:sp>
        <p:nvSpPr>
          <p:cNvPr id="6" name="Text 2"/>
          <p:cNvSpPr/>
          <p:nvPr/>
        </p:nvSpPr>
        <p:spPr>
          <a:xfrm>
            <a:off x="640080" y="1783080"/>
            <a:ext cx="5120640" cy="1005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400" b="1" dirty="0">
                <a:solidFill>
                  <a:srgbClr val="FFFFFF"/>
                </a:solidFill>
              </a:rPr>
              <a:t>Stakeholders, Users &amp; Clients</a:t>
            </a:r>
            <a:endParaRPr lang="en-US" sz="3400" dirty="0"/>
          </a:p>
        </p:txBody>
      </p:sp>
      <p:sp>
        <p:nvSpPr>
          <p:cNvPr id="7" name="Shape 3"/>
          <p:cNvSpPr/>
          <p:nvPr/>
        </p:nvSpPr>
        <p:spPr>
          <a:xfrm>
            <a:off x="658368" y="2926080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8" name="Shape 4"/>
          <p:cNvSpPr/>
          <p:nvPr/>
        </p:nvSpPr>
        <p:spPr>
          <a:xfrm>
            <a:off x="658368" y="3337560"/>
            <a:ext cx="5166360" cy="987552"/>
          </a:xfrm>
          <a:prstGeom prst="roundRect">
            <a:avLst>
              <a:gd name="adj" fmla="val 7407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822960" y="348386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Essential question</a:t>
            </a:r>
            <a:endParaRPr lang="en-US" sz="1300" dirty="0"/>
          </a:p>
        </p:txBody>
      </p:sp>
      <p:sp>
        <p:nvSpPr>
          <p:cNvPr id="10" name="Text 6"/>
          <p:cNvSpPr/>
          <p:nvPr/>
        </p:nvSpPr>
        <p:spPr>
          <a:xfrm>
            <a:off x="822960" y="3813048"/>
            <a:ext cx="4837176" cy="42062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Who is affected by an aerospace design problem, and how can their needs conflict?</a:t>
            </a:r>
            <a:endParaRPr lang="en-US" sz="1350" dirty="0"/>
          </a:p>
        </p:txBody>
      </p:sp>
      <p:sp>
        <p:nvSpPr>
          <p:cNvPr id="11" name="Shape 7"/>
          <p:cNvSpPr/>
          <p:nvPr/>
        </p:nvSpPr>
        <p:spPr>
          <a:xfrm>
            <a:off x="658368" y="4526280"/>
            <a:ext cx="5166360" cy="786384"/>
          </a:xfrm>
          <a:prstGeom prst="roundRect">
            <a:avLst>
              <a:gd name="adj" fmla="val 9302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822960" y="467258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 will create</a:t>
            </a:r>
            <a:endParaRPr lang="en-US" sz="1300" dirty="0"/>
          </a:p>
        </p:txBody>
      </p:sp>
      <p:sp>
        <p:nvSpPr>
          <p:cNvPr id="13" name="Text 9"/>
          <p:cNvSpPr/>
          <p:nvPr/>
        </p:nvSpPr>
        <p:spPr>
          <a:xfrm>
            <a:off x="822960" y="5001768"/>
            <a:ext cx="4837176" cy="21945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Stakeholder map for a client problem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640080" y="6309360"/>
            <a:ext cx="43891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C9D9EA"/>
                </a:solidFill>
              </a:rPr>
              <a:t>Unit 5 • Human-Centered Aerospace Design</a:t>
            </a:r>
            <a:endParaRPr lang="en-US" sz="900" dirty="0"/>
          </a:p>
        </p:txBody>
      </p:sp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5.17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Apply It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your work should show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this lesson to produce: Final presentation draft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395728"/>
            <a:ext cx="5303520" cy="3310128"/>
          </a:xfrm>
          <a:prstGeom prst="roundRect">
            <a:avLst>
              <a:gd name="adj" fmla="val 2210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0392" y="2542032"/>
            <a:ext cx="49743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Evidence checklist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4400" y="279806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1161288" y="277977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Draft final presentation slides.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914400" y="369722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1161288" y="367893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Add evidence visuals.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914400" y="459638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1161288" y="457809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Practice a concise explanation of the final design.</a:t>
            </a:r>
            <a:endParaRPr lang="en-US" sz="1650" dirty="0"/>
          </a:p>
        </p:txBody>
      </p:sp>
      <p:sp>
        <p:nvSpPr>
          <p:cNvPr id="17" name="Shape 14"/>
          <p:cNvSpPr/>
          <p:nvPr/>
        </p:nvSpPr>
        <p:spPr>
          <a:xfrm>
            <a:off x="6355080" y="2395728"/>
            <a:ext cx="4983480" cy="1170432"/>
          </a:xfrm>
          <a:prstGeom prst="roundRect">
            <a:avLst>
              <a:gd name="adj" fmla="val 6250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6519672" y="2542032"/>
            <a:ext cx="465429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Quality check</a:t>
            </a:r>
            <a:endParaRPr lang="en-US" sz="1500" dirty="0"/>
          </a:p>
        </p:txBody>
      </p:sp>
      <p:sp>
        <p:nvSpPr>
          <p:cNvPr id="19" name="Text 16"/>
          <p:cNvSpPr/>
          <p:nvPr/>
        </p:nvSpPr>
        <p:spPr>
          <a:xfrm>
            <a:off x="6519672" y="2871216"/>
            <a:ext cx="4654296" cy="60350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Can another person understand what you decided, why it matters, and what evidence supports it?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6355080" y="3794760"/>
            <a:ext cx="4983480" cy="1911096"/>
          </a:xfrm>
          <a:prstGeom prst="roundRect">
            <a:avLst>
              <a:gd name="adj" fmla="val 3828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6519672" y="3941064"/>
            <a:ext cx="465429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Notebook / portfolio connection</a:t>
            </a:r>
            <a:endParaRPr lang="en-US" sz="1500" dirty="0"/>
          </a:p>
        </p:txBody>
      </p:sp>
      <p:sp>
        <p:nvSpPr>
          <p:cNvPr id="22" name="Text 19"/>
          <p:cNvSpPr/>
          <p:nvPr/>
        </p:nvSpPr>
        <p:spPr>
          <a:xfrm>
            <a:off x="6519672" y="4270248"/>
            <a:ext cx="4654296" cy="13441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Capture sketches, notes, tables, test results, photos, CAD screenshots, and reflections. Your final portfolio depends on evidence collected throughout the unit.</a:t>
            </a:r>
            <a:endParaRPr lang="en-US" sz="1420" dirty="0"/>
          </a:p>
        </p:txBody>
      </p:sp>
      <p:sp>
        <p:nvSpPr>
          <p:cNvPr id="23" name="Shape 20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5.17</a:t>
            </a:r>
            <a:endParaRPr lang="en-US" sz="750" dirty="0"/>
          </a:p>
        </p:txBody>
      </p:sp>
      <p:sp>
        <p:nvSpPr>
          <p:cNvPr id="25" name="Text 22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bg>
      <p:bgPr>
        <a:solidFill>
          <a:srgbClr val="0B1F3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lean_well_lit_engineering_academic_project_dis.png">    </p:cNvPr>
          <p:cNvPicPr>
            <a:picLocks noChangeAspect="1"/>
          </p:cNvPicPr>
          <p:nvPr/>
        </p:nvPicPr>
        <p:blipFill>
          <a:blip r:embed="rId1"/>
          <a:srcRect l="25687" r="25687" t="0" b="0"/>
          <a:stretch/>
        </p:blipFill>
        <p:spPr>
          <a:xfrm>
            <a:off x="6263640" y="0"/>
            <a:ext cx="5925312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583680" cy="685800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5" name="Text 1"/>
          <p:cNvSpPr/>
          <p:nvPr/>
        </p:nvSpPr>
        <p:spPr>
          <a:xfrm>
            <a:off x="640080" y="1371600"/>
            <a:ext cx="21945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</a:rPr>
              <a:t>LESSON 5.18</a:t>
            </a:r>
            <a:endParaRPr lang="en-US" sz="1300" dirty="0"/>
          </a:p>
        </p:txBody>
      </p:sp>
      <p:sp>
        <p:nvSpPr>
          <p:cNvPr id="6" name="Text 2"/>
          <p:cNvSpPr/>
          <p:nvPr/>
        </p:nvSpPr>
        <p:spPr>
          <a:xfrm>
            <a:off x="640080" y="1783080"/>
            <a:ext cx="5120640" cy="1005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400" b="1" dirty="0">
                <a:solidFill>
                  <a:srgbClr val="FFFFFF"/>
                </a:solidFill>
              </a:rPr>
              <a:t>Portfolio, Showcase &amp; Reflection</a:t>
            </a:r>
            <a:endParaRPr lang="en-US" sz="3400" dirty="0"/>
          </a:p>
        </p:txBody>
      </p:sp>
      <p:sp>
        <p:nvSpPr>
          <p:cNvPr id="7" name="Shape 3"/>
          <p:cNvSpPr/>
          <p:nvPr/>
        </p:nvSpPr>
        <p:spPr>
          <a:xfrm>
            <a:off x="658368" y="2926080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8" name="Shape 4"/>
          <p:cNvSpPr/>
          <p:nvPr/>
        </p:nvSpPr>
        <p:spPr>
          <a:xfrm>
            <a:off x="658368" y="3337560"/>
            <a:ext cx="5166360" cy="987552"/>
          </a:xfrm>
          <a:prstGeom prst="roundRect">
            <a:avLst>
              <a:gd name="adj" fmla="val 7407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822960" y="348386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Essential question</a:t>
            </a:r>
            <a:endParaRPr lang="en-US" sz="1300" dirty="0"/>
          </a:p>
        </p:txBody>
      </p:sp>
      <p:sp>
        <p:nvSpPr>
          <p:cNvPr id="10" name="Text 6"/>
          <p:cNvSpPr/>
          <p:nvPr/>
        </p:nvSpPr>
        <p:spPr>
          <a:xfrm>
            <a:off x="822960" y="3813048"/>
            <a:ext cx="4837176" cy="42062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How can you use a finished project to show growth as an engineering designer?</a:t>
            </a:r>
            <a:endParaRPr lang="en-US" sz="1350" dirty="0"/>
          </a:p>
        </p:txBody>
      </p:sp>
      <p:sp>
        <p:nvSpPr>
          <p:cNvPr id="11" name="Shape 7"/>
          <p:cNvSpPr/>
          <p:nvPr/>
        </p:nvSpPr>
        <p:spPr>
          <a:xfrm>
            <a:off x="658368" y="4526280"/>
            <a:ext cx="5166360" cy="786384"/>
          </a:xfrm>
          <a:prstGeom prst="roundRect">
            <a:avLst>
              <a:gd name="adj" fmla="val 9302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822960" y="467258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 will create</a:t>
            </a:r>
            <a:endParaRPr lang="en-US" sz="1300" dirty="0"/>
          </a:p>
        </p:txBody>
      </p:sp>
      <p:sp>
        <p:nvSpPr>
          <p:cNvPr id="13" name="Text 9"/>
          <p:cNvSpPr/>
          <p:nvPr/>
        </p:nvSpPr>
        <p:spPr>
          <a:xfrm>
            <a:off x="822960" y="5001768"/>
            <a:ext cx="4837176" cy="21945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Final portfolio entry and reflection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640080" y="6309360"/>
            <a:ext cx="43891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C9D9EA"/>
                </a:solidFill>
              </a:rPr>
              <a:t>Unit 5 • Human-Centered Aerospace Design</a:t>
            </a:r>
            <a:endParaRPr lang="en-US" sz="900" dirty="0"/>
          </a:p>
        </p:txBody>
      </p:sp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5.18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Core Ideas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 need to understand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How can you use a finished project to show growth as an engineering designer?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514600"/>
            <a:ext cx="5074920" cy="3246120"/>
          </a:xfrm>
          <a:prstGeom prst="roundRect">
            <a:avLst>
              <a:gd name="adj" fmla="val 2254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0392" y="2660904"/>
            <a:ext cx="47457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Big ideas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4400" y="290779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2" name="Text 9"/>
          <p:cNvSpPr/>
          <p:nvPr/>
        </p:nvSpPr>
        <p:spPr>
          <a:xfrm>
            <a:off x="1161288" y="288950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 portfolio shows process, not just the final object.</a:t>
            </a:r>
            <a:endParaRPr lang="en-US" sz="1720" dirty="0"/>
          </a:p>
        </p:txBody>
      </p:sp>
      <p:sp>
        <p:nvSpPr>
          <p:cNvPr id="13" name="Text 10"/>
          <p:cNvSpPr/>
          <p:nvPr/>
        </p:nvSpPr>
        <p:spPr>
          <a:xfrm>
            <a:off x="914400" y="380695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4" name="Text 11"/>
          <p:cNvSpPr/>
          <p:nvPr/>
        </p:nvSpPr>
        <p:spPr>
          <a:xfrm>
            <a:off x="1161288" y="378866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Reflection helps you identify what you learned and what you would improve.</a:t>
            </a:r>
            <a:endParaRPr lang="en-US" sz="1720" dirty="0"/>
          </a:p>
        </p:txBody>
      </p:sp>
      <p:sp>
        <p:nvSpPr>
          <p:cNvPr id="15" name="Text 12"/>
          <p:cNvSpPr/>
          <p:nvPr/>
        </p:nvSpPr>
        <p:spPr>
          <a:xfrm>
            <a:off x="914400" y="470611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6" name="Text 13"/>
          <p:cNvSpPr/>
          <p:nvPr/>
        </p:nvSpPr>
        <p:spPr>
          <a:xfrm>
            <a:off x="1161288" y="468782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Engineering evidence includes sketches, CAD, prototypes, tests, decisions, and communication.</a:t>
            </a:r>
            <a:endParaRPr lang="en-US" sz="1720" dirty="0"/>
          </a:p>
        </p:txBody>
      </p:sp>
      <p:sp>
        <p:nvSpPr>
          <p:cNvPr id="17" name="Shape 14"/>
          <p:cNvSpPr/>
          <p:nvPr/>
        </p:nvSpPr>
        <p:spPr>
          <a:xfrm>
            <a:off x="6172200" y="2423160"/>
            <a:ext cx="5038344" cy="2843784"/>
          </a:xfrm>
          <a:prstGeom prst="roundRect">
            <a:avLst>
              <a:gd name="adj" fmla="val 2572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pic>
        <p:nvPicPr>
          <p:cNvPr id="18" name="Image 1" descr="/mnt/data/a_clean_well_lit_engineering_academic_project_dis.png">    </p:cNvPr>
          <p:cNvPicPr>
            <a:picLocks noChangeAspect="1"/>
          </p:cNvPicPr>
          <p:nvPr/>
        </p:nvPicPr>
        <p:blipFill>
          <a:blip r:embed="rId2"/>
          <a:srcRect l="0" r="0" t="281" b="281"/>
          <a:stretch/>
        </p:blipFill>
        <p:spPr>
          <a:xfrm>
            <a:off x="6199632" y="2450592"/>
            <a:ext cx="4983480" cy="2788920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6199632" y="5294376"/>
            <a:ext cx="4983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50" i="1" dirty="0">
                <a:solidFill>
                  <a:srgbClr val="5D6B7A"/>
                </a:solidFill>
              </a:rPr>
              <a:t>Use visuals as evidence and inspiration, not as a final answer.</a:t>
            </a:r>
            <a:endParaRPr lang="en-US" sz="850" dirty="0"/>
          </a:p>
        </p:txBody>
      </p:sp>
      <p:sp>
        <p:nvSpPr>
          <p:cNvPr id="20" name="Shape 16"/>
          <p:cNvSpPr/>
          <p:nvPr/>
        </p:nvSpPr>
        <p:spPr>
          <a:xfrm>
            <a:off x="685800" y="5989320"/>
            <a:ext cx="10561320" cy="438912"/>
          </a:xfrm>
          <a:prstGeom prst="roundRect">
            <a:avLst>
              <a:gd name="adj" fmla="val 16667"/>
            </a:avLst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21" name="Text 17"/>
          <p:cNvSpPr/>
          <p:nvPr/>
        </p:nvSpPr>
        <p:spPr>
          <a:xfrm>
            <a:off x="850392" y="6099048"/>
            <a:ext cx="4114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400" b="1" dirty="0">
                <a:solidFill>
                  <a:srgbClr val="F4B942"/>
                </a:solidFill>
              </a:rPr>
              <a:t>“</a:t>
            </a:r>
            <a:endParaRPr lang="en-US" sz="3400" dirty="0"/>
          </a:p>
        </p:txBody>
      </p:sp>
      <p:sp>
        <p:nvSpPr>
          <p:cNvPr id="22" name="Text 18"/>
          <p:cNvSpPr/>
          <p:nvPr/>
        </p:nvSpPr>
        <p:spPr>
          <a:xfrm>
            <a:off x="1325880" y="6172200"/>
            <a:ext cx="9738360" cy="731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FFFFFF"/>
                </a:solidFill>
              </a:rPr>
              <a:t>Strong designs start with a clear understanding of people, requirements, and evidence.</a:t>
            </a:r>
            <a:endParaRPr lang="en-US" sz="1650" dirty="0"/>
          </a:p>
        </p:txBody>
      </p:sp>
      <p:sp>
        <p:nvSpPr>
          <p:cNvPr id="23" name="Shape 19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24" name="Text 20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5.18</a:t>
            </a:r>
            <a:endParaRPr lang="en-US" sz="750" dirty="0"/>
          </a:p>
        </p:txBody>
      </p:sp>
      <p:sp>
        <p:nvSpPr>
          <p:cNvPr id="25" name="Text 21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5.18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Process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How to approach the work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a repeatable process so your design decisions are clear and defensible.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377440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822960" y="2523744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22960" y="2569464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1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1280160" y="2487168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Select strong artifacts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1280160" y="2770632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Choose items that show research, design decisions, prototyping, testing, and iteration.</a:t>
            </a:r>
            <a:endParaRPr lang="en-US" sz="1150" dirty="0"/>
          </a:p>
        </p:txBody>
      </p:sp>
      <p:sp>
        <p:nvSpPr>
          <p:cNvPr id="14" name="Shape 11"/>
          <p:cNvSpPr/>
          <p:nvPr/>
        </p:nvSpPr>
        <p:spPr>
          <a:xfrm>
            <a:off x="685800" y="3605784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822960" y="3752088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822960" y="3797808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2</a:t>
            </a:r>
            <a:endParaRPr lang="en-US" sz="1050" dirty="0"/>
          </a:p>
        </p:txBody>
      </p:sp>
      <p:sp>
        <p:nvSpPr>
          <p:cNvPr id="17" name="Text 14"/>
          <p:cNvSpPr/>
          <p:nvPr/>
        </p:nvSpPr>
        <p:spPr>
          <a:xfrm>
            <a:off x="1280160" y="3715512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Explain your role</a:t>
            </a:r>
            <a:endParaRPr lang="en-US" sz="1450" dirty="0"/>
          </a:p>
        </p:txBody>
      </p:sp>
      <p:sp>
        <p:nvSpPr>
          <p:cNvPr id="18" name="Text 15"/>
          <p:cNvSpPr/>
          <p:nvPr/>
        </p:nvSpPr>
        <p:spPr>
          <a:xfrm>
            <a:off x="1280160" y="3998976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Describe what you contributed and how you helped the team improve.</a:t>
            </a:r>
            <a:endParaRPr lang="en-US" sz="1150" dirty="0"/>
          </a:p>
        </p:txBody>
      </p:sp>
      <p:sp>
        <p:nvSpPr>
          <p:cNvPr id="19" name="Shape 16"/>
          <p:cNvSpPr/>
          <p:nvPr/>
        </p:nvSpPr>
        <p:spPr>
          <a:xfrm>
            <a:off x="685800" y="4834128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822960" y="4980432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822960" y="5026152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3</a:t>
            </a:r>
            <a:endParaRPr lang="en-US" sz="1050" dirty="0"/>
          </a:p>
        </p:txBody>
      </p:sp>
      <p:sp>
        <p:nvSpPr>
          <p:cNvPr id="22" name="Text 19"/>
          <p:cNvSpPr/>
          <p:nvPr/>
        </p:nvSpPr>
        <p:spPr>
          <a:xfrm>
            <a:off x="1280160" y="4943856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Reflect honestly</a:t>
            </a:r>
            <a:endParaRPr lang="en-US" sz="1450" dirty="0"/>
          </a:p>
        </p:txBody>
      </p:sp>
      <p:sp>
        <p:nvSpPr>
          <p:cNvPr id="23" name="Text 20"/>
          <p:cNvSpPr/>
          <p:nvPr/>
        </p:nvSpPr>
        <p:spPr>
          <a:xfrm>
            <a:off x="1280160" y="5227320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Use specific evidence to show growth, challenges, and next steps.</a:t>
            </a:r>
            <a:endParaRPr lang="en-US" sz="1150" dirty="0"/>
          </a:p>
        </p:txBody>
      </p:sp>
      <p:sp>
        <p:nvSpPr>
          <p:cNvPr id="24" name="Shape 21"/>
          <p:cNvSpPr/>
          <p:nvPr/>
        </p:nvSpPr>
        <p:spPr>
          <a:xfrm>
            <a:off x="6400800" y="2377440"/>
            <a:ext cx="5029200" cy="3520440"/>
          </a:xfrm>
          <a:prstGeom prst="roundRect">
            <a:avLst>
              <a:gd name="adj" fmla="val 2078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5" name="Text 22"/>
          <p:cNvSpPr/>
          <p:nvPr/>
        </p:nvSpPr>
        <p:spPr>
          <a:xfrm>
            <a:off x="6565392" y="2523744"/>
            <a:ext cx="470001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Engineering habit</a:t>
            </a:r>
            <a:endParaRPr lang="en-US" sz="1400" dirty="0"/>
          </a:p>
        </p:txBody>
      </p:sp>
      <p:sp>
        <p:nvSpPr>
          <p:cNvPr id="26" name="Shape 23"/>
          <p:cNvSpPr/>
          <p:nvPr/>
        </p:nvSpPr>
        <p:spPr>
          <a:xfrm>
            <a:off x="6720840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27" name="Text 24"/>
          <p:cNvSpPr/>
          <p:nvPr/>
        </p:nvSpPr>
        <p:spPr>
          <a:xfrm>
            <a:off x="6793992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Ask</a:t>
            </a:r>
            <a:endParaRPr lang="en-US" sz="1070" dirty="0"/>
          </a:p>
        </p:txBody>
      </p:sp>
      <p:sp>
        <p:nvSpPr>
          <p:cNvPr id="28" name="Shape 25"/>
          <p:cNvSpPr/>
          <p:nvPr/>
        </p:nvSpPr>
        <p:spPr>
          <a:xfrm>
            <a:off x="7430414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9" name="Shape 26"/>
          <p:cNvSpPr/>
          <p:nvPr/>
        </p:nvSpPr>
        <p:spPr>
          <a:xfrm>
            <a:off x="7640726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0" name="Text 27"/>
          <p:cNvSpPr/>
          <p:nvPr/>
        </p:nvSpPr>
        <p:spPr>
          <a:xfrm>
            <a:off x="7713878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Gather</a:t>
            </a:r>
            <a:endParaRPr lang="en-US" sz="1070" dirty="0"/>
          </a:p>
        </p:txBody>
      </p:sp>
      <p:sp>
        <p:nvSpPr>
          <p:cNvPr id="31" name="Shape 28"/>
          <p:cNvSpPr/>
          <p:nvPr/>
        </p:nvSpPr>
        <p:spPr>
          <a:xfrm>
            <a:off x="8350301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2" name="Shape 29"/>
          <p:cNvSpPr/>
          <p:nvPr/>
        </p:nvSpPr>
        <p:spPr>
          <a:xfrm>
            <a:off x="8560613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3" name="Text 30"/>
          <p:cNvSpPr/>
          <p:nvPr/>
        </p:nvSpPr>
        <p:spPr>
          <a:xfrm>
            <a:off x="8633765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Decide</a:t>
            </a:r>
            <a:endParaRPr lang="en-US" sz="1070" dirty="0"/>
          </a:p>
        </p:txBody>
      </p:sp>
      <p:sp>
        <p:nvSpPr>
          <p:cNvPr id="34" name="Shape 31"/>
          <p:cNvSpPr/>
          <p:nvPr/>
        </p:nvSpPr>
        <p:spPr>
          <a:xfrm>
            <a:off x="9270187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5" name="Shape 32"/>
          <p:cNvSpPr/>
          <p:nvPr/>
        </p:nvSpPr>
        <p:spPr>
          <a:xfrm>
            <a:off x="9480499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9553651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Test</a:t>
            </a:r>
            <a:endParaRPr lang="en-US" sz="1070" dirty="0"/>
          </a:p>
        </p:txBody>
      </p:sp>
      <p:sp>
        <p:nvSpPr>
          <p:cNvPr id="37" name="Shape 34"/>
          <p:cNvSpPr/>
          <p:nvPr/>
        </p:nvSpPr>
        <p:spPr>
          <a:xfrm>
            <a:off x="10190074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8" name="Shape 35"/>
          <p:cNvSpPr/>
          <p:nvPr/>
        </p:nvSpPr>
        <p:spPr>
          <a:xfrm>
            <a:off x="10400386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9" name="Text 36"/>
          <p:cNvSpPr/>
          <p:nvPr/>
        </p:nvSpPr>
        <p:spPr>
          <a:xfrm>
            <a:off x="10473538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Iterate</a:t>
            </a:r>
            <a:endParaRPr lang="en-US" sz="1070" dirty="0"/>
          </a:p>
        </p:txBody>
      </p:sp>
      <p:sp>
        <p:nvSpPr>
          <p:cNvPr id="40" name="Shape 37"/>
          <p:cNvSpPr/>
          <p:nvPr/>
        </p:nvSpPr>
        <p:spPr>
          <a:xfrm>
            <a:off x="7498080" y="4069080"/>
            <a:ext cx="2880360" cy="1005840"/>
          </a:xfrm>
          <a:prstGeom prst="arc">
            <a:avLst/>
          </a:prstGeom>
          <a:noFill/>
          <a:ln w="25400">
            <a:solidFill>
              <a:srgbClr val="F28C28"/>
            </a:solidFill>
            <a:prstDash val="solid"/>
            <a:headEnd type="none"/>
            <a:tailEnd type="triangle"/>
          </a:ln>
        </p:spPr>
      </p:sp>
      <p:sp>
        <p:nvSpPr>
          <p:cNvPr id="41" name="Text 38"/>
          <p:cNvSpPr/>
          <p:nvPr/>
        </p:nvSpPr>
        <p:spPr>
          <a:xfrm>
            <a:off x="6903720" y="4983480"/>
            <a:ext cx="402336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B1F3A"/>
                </a:solidFill>
              </a:rPr>
              <a:t>Evidence loops back into the next decision.</a:t>
            </a:r>
            <a:endParaRPr lang="en-US" sz="1600" dirty="0"/>
          </a:p>
        </p:txBody>
      </p:sp>
      <p:sp>
        <p:nvSpPr>
          <p:cNvPr id="42" name="Text 39"/>
          <p:cNvSpPr/>
          <p:nvPr/>
        </p:nvSpPr>
        <p:spPr>
          <a:xfrm>
            <a:off x="6858000" y="5440680"/>
            <a:ext cx="4114800" cy="3474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150" dirty="0">
                <a:solidFill>
                  <a:srgbClr val="5D6B7A"/>
                </a:solidFill>
              </a:rPr>
              <a:t>When you cannot explain why a design changed, you may be iterating randomly instead of engineering intentionally.</a:t>
            </a:r>
            <a:endParaRPr lang="en-US" sz="1150" dirty="0"/>
          </a:p>
        </p:txBody>
      </p:sp>
      <p:sp>
        <p:nvSpPr>
          <p:cNvPr id="43" name="Shape 40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44" name="Text 41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5.18</a:t>
            </a:r>
            <a:endParaRPr lang="en-US" sz="750" dirty="0"/>
          </a:p>
        </p:txBody>
      </p:sp>
      <p:sp>
        <p:nvSpPr>
          <p:cNvPr id="45" name="Text 42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46" name="Picture 4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5.18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Apply It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your work should show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this lesson to produce: Final portfolio entry and reflection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395728"/>
            <a:ext cx="5303520" cy="3310128"/>
          </a:xfrm>
          <a:prstGeom prst="roundRect">
            <a:avLst>
              <a:gd name="adj" fmla="val 2210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0392" y="2542032"/>
            <a:ext cx="49743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Evidence checklist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4400" y="279806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1161288" y="277977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Create a final portfolio entry.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914400" y="369722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1161288" y="367893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Prepare for the showcase.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914400" y="4596384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5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1161288" y="4578096"/>
            <a:ext cx="45537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Write an individual reflection on your engineering growth.</a:t>
            </a:r>
            <a:endParaRPr lang="en-US" sz="1650" dirty="0"/>
          </a:p>
        </p:txBody>
      </p:sp>
      <p:sp>
        <p:nvSpPr>
          <p:cNvPr id="17" name="Shape 14"/>
          <p:cNvSpPr/>
          <p:nvPr/>
        </p:nvSpPr>
        <p:spPr>
          <a:xfrm>
            <a:off x="6355080" y="2395728"/>
            <a:ext cx="4983480" cy="1170432"/>
          </a:xfrm>
          <a:prstGeom prst="roundRect">
            <a:avLst>
              <a:gd name="adj" fmla="val 6250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6519672" y="2542032"/>
            <a:ext cx="465429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Quality check</a:t>
            </a:r>
            <a:endParaRPr lang="en-US" sz="1500" dirty="0"/>
          </a:p>
        </p:txBody>
      </p:sp>
      <p:sp>
        <p:nvSpPr>
          <p:cNvPr id="19" name="Text 16"/>
          <p:cNvSpPr/>
          <p:nvPr/>
        </p:nvSpPr>
        <p:spPr>
          <a:xfrm>
            <a:off x="6519672" y="2871216"/>
            <a:ext cx="4654296" cy="60350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Can another person understand what you decided, why it matters, and what evidence supports it?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6355080" y="3794760"/>
            <a:ext cx="4983480" cy="1911096"/>
          </a:xfrm>
          <a:prstGeom prst="roundRect">
            <a:avLst>
              <a:gd name="adj" fmla="val 3828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6519672" y="3941064"/>
            <a:ext cx="465429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Notebook / portfolio connection</a:t>
            </a:r>
            <a:endParaRPr lang="en-US" sz="1500" dirty="0"/>
          </a:p>
        </p:txBody>
      </p:sp>
      <p:sp>
        <p:nvSpPr>
          <p:cNvPr id="22" name="Text 19"/>
          <p:cNvSpPr/>
          <p:nvPr/>
        </p:nvSpPr>
        <p:spPr>
          <a:xfrm>
            <a:off x="6519672" y="4270248"/>
            <a:ext cx="4654296" cy="13441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Capture sketches, notes, tables, test results, photos, CAD screenshots, and reflections. Your final portfolio depends on evidence collected throughout the unit.</a:t>
            </a:r>
            <a:endParaRPr lang="en-US" sz="1420" dirty="0"/>
          </a:p>
        </p:txBody>
      </p:sp>
      <p:sp>
        <p:nvSpPr>
          <p:cNvPr id="23" name="Shape 20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5.18</a:t>
            </a:r>
            <a:endParaRPr lang="en-US" sz="750" dirty="0"/>
          </a:p>
        </p:txBody>
      </p:sp>
      <p:sp>
        <p:nvSpPr>
          <p:cNvPr id="25" name="Text 22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bg>
      <p:bgPr>
        <a:solidFill>
          <a:srgbClr val="0B1F3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lean_well_lit_engineering_academic_project_dis.png">    </p:cNvPr>
          <p:cNvPicPr>
            <a:picLocks noChangeAspect="1"/>
          </p:cNvPicPr>
          <p:nvPr/>
        </p:nvPicPr>
        <p:blipFill>
          <a:blip r:embed="rId1"/>
          <a:srcRect l="25687" r="25687" t="0" b="0"/>
          <a:stretch/>
        </p:blipFill>
        <p:spPr>
          <a:xfrm>
            <a:off x="6263640" y="0"/>
            <a:ext cx="5925312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675120" cy="6858000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pic>
        <p:nvPicPr>
          <p:cNvPr id="4" name="Image 1" descr="/mnt/data/deck_media/logo_white_transparent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2" y="438912"/>
            <a:ext cx="1691640" cy="9144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1792" y="1417320"/>
            <a:ext cx="26517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4B942"/>
                </a:solidFill>
              </a:rPr>
              <a:t>UNIT 5 WRAP-UP</a:t>
            </a:r>
            <a:endParaRPr lang="en-US" sz="1300" dirty="0"/>
          </a:p>
        </p:txBody>
      </p:sp>
      <p:sp>
        <p:nvSpPr>
          <p:cNvPr id="6" name="Text 2"/>
          <p:cNvSpPr/>
          <p:nvPr/>
        </p:nvSpPr>
        <p:spPr>
          <a:xfrm>
            <a:off x="621792" y="1847088"/>
            <a:ext cx="530352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400" b="1" dirty="0">
                <a:solidFill>
                  <a:srgbClr val="FFFFFF"/>
                </a:solidFill>
              </a:rPr>
              <a:t>Your final design story</a:t>
            </a:r>
            <a:endParaRPr lang="en-US" sz="3400" dirty="0"/>
          </a:p>
        </p:txBody>
      </p:sp>
      <p:sp>
        <p:nvSpPr>
          <p:cNvPr id="7" name="Text 3"/>
          <p:cNvSpPr/>
          <p:nvPr/>
        </p:nvSpPr>
        <p:spPr>
          <a:xfrm>
            <a:off x="640080" y="2788920"/>
            <a:ext cx="5074920" cy="9601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00" dirty="0">
                <a:solidFill>
                  <a:srgbClr val="DCE8F6"/>
                </a:solidFill>
              </a:rPr>
              <a:t>A finished prototype is only part of the work. The complete engineering story includes the problem, users, requirements, decisions, tests, iteration, and impact.</a:t>
            </a:r>
            <a:endParaRPr lang="en-US" sz="1700" dirty="0"/>
          </a:p>
        </p:txBody>
      </p:sp>
      <p:sp>
        <p:nvSpPr>
          <p:cNvPr id="8" name="Shape 4"/>
          <p:cNvSpPr/>
          <p:nvPr/>
        </p:nvSpPr>
        <p:spPr>
          <a:xfrm>
            <a:off x="658368" y="4251960"/>
            <a:ext cx="837590" cy="749808"/>
          </a:xfrm>
          <a:prstGeom prst="roundRect">
            <a:avLst>
              <a:gd name="adj" fmla="val 9756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731520" y="4407408"/>
            <a:ext cx="691286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Problem</a:t>
            </a:r>
            <a:endParaRPr lang="en-US" sz="1070" dirty="0"/>
          </a:p>
        </p:txBody>
      </p:sp>
      <p:sp>
        <p:nvSpPr>
          <p:cNvPr id="10" name="Shape 6"/>
          <p:cNvSpPr/>
          <p:nvPr/>
        </p:nvSpPr>
        <p:spPr>
          <a:xfrm>
            <a:off x="1541678" y="44897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1751990" y="4251960"/>
            <a:ext cx="837590" cy="749808"/>
          </a:xfrm>
          <a:prstGeom prst="roundRect">
            <a:avLst>
              <a:gd name="adj" fmla="val 9756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1825142" y="4407408"/>
            <a:ext cx="691286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Evidence</a:t>
            </a:r>
            <a:endParaRPr lang="en-US" sz="1070" dirty="0"/>
          </a:p>
        </p:txBody>
      </p:sp>
      <p:sp>
        <p:nvSpPr>
          <p:cNvPr id="13" name="Shape 9"/>
          <p:cNvSpPr/>
          <p:nvPr/>
        </p:nvSpPr>
        <p:spPr>
          <a:xfrm>
            <a:off x="2635301" y="44897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2845613" y="4251960"/>
            <a:ext cx="837590" cy="749808"/>
          </a:xfrm>
          <a:prstGeom prst="roundRect">
            <a:avLst>
              <a:gd name="adj" fmla="val 9756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2918765" y="4407408"/>
            <a:ext cx="691286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Design</a:t>
            </a:r>
            <a:endParaRPr lang="en-US" sz="1070" dirty="0"/>
          </a:p>
        </p:txBody>
      </p:sp>
      <p:sp>
        <p:nvSpPr>
          <p:cNvPr id="16" name="Shape 12"/>
          <p:cNvSpPr/>
          <p:nvPr/>
        </p:nvSpPr>
        <p:spPr>
          <a:xfrm>
            <a:off x="3728923" y="44897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7" name="Shape 13"/>
          <p:cNvSpPr/>
          <p:nvPr/>
        </p:nvSpPr>
        <p:spPr>
          <a:xfrm>
            <a:off x="3939235" y="4251960"/>
            <a:ext cx="837590" cy="749808"/>
          </a:xfrm>
          <a:prstGeom prst="roundRect">
            <a:avLst>
              <a:gd name="adj" fmla="val 9756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18" name="Text 14"/>
          <p:cNvSpPr/>
          <p:nvPr/>
        </p:nvSpPr>
        <p:spPr>
          <a:xfrm>
            <a:off x="4012387" y="4407408"/>
            <a:ext cx="691286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Test</a:t>
            </a:r>
            <a:endParaRPr lang="en-US" sz="1070" dirty="0"/>
          </a:p>
        </p:txBody>
      </p:sp>
      <p:sp>
        <p:nvSpPr>
          <p:cNvPr id="19" name="Shape 15"/>
          <p:cNvSpPr/>
          <p:nvPr/>
        </p:nvSpPr>
        <p:spPr>
          <a:xfrm>
            <a:off x="4822546" y="44897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0" name="Shape 16"/>
          <p:cNvSpPr/>
          <p:nvPr/>
        </p:nvSpPr>
        <p:spPr>
          <a:xfrm>
            <a:off x="5032858" y="4251960"/>
            <a:ext cx="837590" cy="749808"/>
          </a:xfrm>
          <a:prstGeom prst="roundRect">
            <a:avLst>
              <a:gd name="adj" fmla="val 9756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21" name="Text 17"/>
          <p:cNvSpPr/>
          <p:nvPr/>
        </p:nvSpPr>
        <p:spPr>
          <a:xfrm>
            <a:off x="5106010" y="4407408"/>
            <a:ext cx="691286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Impact</a:t>
            </a:r>
            <a:endParaRPr lang="en-US" sz="1070" dirty="0"/>
          </a:p>
        </p:txBody>
      </p:sp>
      <p:sp>
        <p:nvSpPr>
          <p:cNvPr id="22" name="Shape 18"/>
          <p:cNvSpPr/>
          <p:nvPr/>
        </p:nvSpPr>
        <p:spPr>
          <a:xfrm>
            <a:off x="658368" y="5440680"/>
            <a:ext cx="5166360" cy="731520"/>
          </a:xfrm>
          <a:prstGeom prst="roundRect">
            <a:avLst>
              <a:gd name="adj" fmla="val 10000"/>
            </a:avLst>
          </a:prstGeom>
          <a:solidFill>
            <a:srgbClr val="0F2B50"/>
          </a:solidFill>
          <a:ln w="12700">
            <a:solidFill>
              <a:srgbClr val="2A4C73"/>
            </a:solidFill>
            <a:prstDash val="solid"/>
          </a:ln>
        </p:spPr>
      </p:sp>
      <p:sp>
        <p:nvSpPr>
          <p:cNvPr id="23" name="Text 19"/>
          <p:cNvSpPr/>
          <p:nvPr/>
        </p:nvSpPr>
        <p:spPr>
          <a:xfrm>
            <a:off x="822960" y="5586984"/>
            <a:ext cx="483717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F4B94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Portfolio reminder</a:t>
            </a:r>
            <a:endParaRPr lang="en-US" sz="1200" dirty="0"/>
          </a:p>
        </p:txBody>
      </p:sp>
      <p:sp>
        <p:nvSpPr>
          <p:cNvPr id="24" name="Text 20"/>
          <p:cNvSpPr/>
          <p:nvPr/>
        </p:nvSpPr>
        <p:spPr>
          <a:xfrm>
            <a:off x="822960" y="5916168"/>
            <a:ext cx="4837176" cy="16459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200" dirty="0">
                <a:solidFill>
                  <a:srgbClr val="EDF5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Show your process clearly enough that someone outside your team can understand and trust your decisions.</a:t>
            </a:r>
            <a:endParaRPr 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5.2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Core Ideas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you need to understand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Who is affected by an aerospace design problem, and how can their needs conflict?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514600"/>
            <a:ext cx="5074920" cy="3246120"/>
          </a:xfrm>
          <a:prstGeom prst="roundRect">
            <a:avLst>
              <a:gd name="adj" fmla="val 2254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0392" y="2660904"/>
            <a:ext cx="47457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Big ideas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14400" y="290779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2" name="Text 9"/>
          <p:cNvSpPr/>
          <p:nvPr/>
        </p:nvSpPr>
        <p:spPr>
          <a:xfrm>
            <a:off x="1161288" y="288950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 user directly interacts with the design; a stakeholder is affected by it.</a:t>
            </a:r>
            <a:endParaRPr lang="en-US" sz="1720" dirty="0"/>
          </a:p>
        </p:txBody>
      </p:sp>
      <p:sp>
        <p:nvSpPr>
          <p:cNvPr id="13" name="Text 10"/>
          <p:cNvSpPr/>
          <p:nvPr/>
        </p:nvSpPr>
        <p:spPr>
          <a:xfrm>
            <a:off x="914400" y="380695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4" name="Text 11"/>
          <p:cNvSpPr/>
          <p:nvPr/>
        </p:nvSpPr>
        <p:spPr>
          <a:xfrm>
            <a:off x="1161288" y="378866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 client defines the problem but may not be the only important voice.</a:t>
            </a:r>
            <a:endParaRPr lang="en-US" sz="1720" dirty="0"/>
          </a:p>
        </p:txBody>
      </p:sp>
      <p:sp>
        <p:nvSpPr>
          <p:cNvPr id="15" name="Text 12"/>
          <p:cNvSpPr/>
          <p:nvPr/>
        </p:nvSpPr>
        <p:spPr>
          <a:xfrm>
            <a:off x="914400" y="4706112"/>
            <a:ext cx="16459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20" b="1" dirty="0">
                <a:solidFill>
                  <a:srgbClr val="F28C2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</a:t>
            </a:r>
            <a:endParaRPr lang="en-US" sz="2020" dirty="0"/>
          </a:p>
        </p:txBody>
      </p:sp>
      <p:sp>
        <p:nvSpPr>
          <p:cNvPr id="16" name="Text 13"/>
          <p:cNvSpPr/>
          <p:nvPr/>
        </p:nvSpPr>
        <p:spPr>
          <a:xfrm>
            <a:off x="1161288" y="4687824"/>
            <a:ext cx="4325112" cy="807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72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Needs may conflict, so engineers must prioritize and justify choices.</a:t>
            </a:r>
            <a:endParaRPr lang="en-US" sz="1720" dirty="0"/>
          </a:p>
        </p:txBody>
      </p:sp>
      <p:sp>
        <p:nvSpPr>
          <p:cNvPr id="17" name="Shape 14"/>
          <p:cNvSpPr/>
          <p:nvPr/>
        </p:nvSpPr>
        <p:spPr>
          <a:xfrm>
            <a:off x="6172200" y="2423160"/>
            <a:ext cx="5038344" cy="2843784"/>
          </a:xfrm>
          <a:prstGeom prst="roundRect">
            <a:avLst>
              <a:gd name="adj" fmla="val 2572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pic>
        <p:nvPicPr>
          <p:cNvPr id="18" name="Image 1" descr="/mnt/data/a_clean_infographic_style_engineering_design_conce.png">    </p:cNvPr>
          <p:cNvPicPr>
            <a:picLocks noChangeAspect="1"/>
          </p:cNvPicPr>
          <p:nvPr/>
        </p:nvPicPr>
        <p:blipFill>
          <a:blip r:embed="rId2"/>
          <a:srcRect l="0" r="0" t="281" b="281"/>
          <a:stretch/>
        </p:blipFill>
        <p:spPr>
          <a:xfrm>
            <a:off x="6199632" y="2450592"/>
            <a:ext cx="4983480" cy="2788920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6199632" y="5294376"/>
            <a:ext cx="4983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50" i="1" dirty="0">
                <a:solidFill>
                  <a:srgbClr val="5D6B7A"/>
                </a:solidFill>
              </a:rPr>
              <a:t>Use visuals as evidence and inspiration, not as a final answer.</a:t>
            </a:r>
            <a:endParaRPr lang="en-US" sz="850" dirty="0"/>
          </a:p>
        </p:txBody>
      </p:sp>
      <p:sp>
        <p:nvSpPr>
          <p:cNvPr id="20" name="Shape 16"/>
          <p:cNvSpPr/>
          <p:nvPr/>
        </p:nvSpPr>
        <p:spPr>
          <a:xfrm>
            <a:off x="685800" y="5989320"/>
            <a:ext cx="10561320" cy="438912"/>
          </a:xfrm>
          <a:prstGeom prst="roundRect">
            <a:avLst>
              <a:gd name="adj" fmla="val 16667"/>
            </a:avLst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21" name="Text 17"/>
          <p:cNvSpPr/>
          <p:nvPr/>
        </p:nvSpPr>
        <p:spPr>
          <a:xfrm>
            <a:off x="850392" y="6099048"/>
            <a:ext cx="4114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400" b="1" dirty="0">
                <a:solidFill>
                  <a:srgbClr val="F4B942"/>
                </a:solidFill>
              </a:rPr>
              <a:t>“</a:t>
            </a:r>
            <a:endParaRPr lang="en-US" sz="3400" dirty="0"/>
          </a:p>
        </p:txBody>
      </p:sp>
      <p:sp>
        <p:nvSpPr>
          <p:cNvPr id="22" name="Text 18"/>
          <p:cNvSpPr/>
          <p:nvPr/>
        </p:nvSpPr>
        <p:spPr>
          <a:xfrm>
            <a:off x="1325880" y="6172200"/>
            <a:ext cx="9738360" cy="731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50" dirty="0">
                <a:solidFill>
                  <a:srgbClr val="FFFFFF"/>
                </a:solidFill>
              </a:rPr>
              <a:t>Strong designs start with a clear understanding of people, requirements, and evidence.</a:t>
            </a:r>
            <a:endParaRPr lang="en-US" sz="1650" dirty="0"/>
          </a:p>
        </p:txBody>
      </p:sp>
      <p:sp>
        <p:nvSpPr>
          <p:cNvPr id="23" name="Shape 19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24" name="Text 20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5.2</a:t>
            </a:r>
            <a:endParaRPr lang="en-US" sz="750" dirty="0"/>
          </a:p>
        </p:txBody>
      </p:sp>
      <p:sp>
        <p:nvSpPr>
          <p:cNvPr id="25" name="Text 21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508760" y="128016"/>
            <a:ext cx="1783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4B94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LESSON 5.2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611880" y="128016"/>
            <a:ext cx="8092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50" dirty="0">
                <a:solidFill>
                  <a:srgbClr val="DCE8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Process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94360" y="868680"/>
            <a:ext cx="539496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How to approach the work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621792" y="1600200"/>
            <a:ext cx="534924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a repeatable process so your design decisions are clear and defensible.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4360" y="2267712"/>
            <a:ext cx="1005840" cy="73152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85800" y="2377440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822960" y="2523744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22960" y="2569464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1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1280160" y="2487168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Map the people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1280160" y="2770632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List direct users, indirect users, operators, maintainers, decision makers, and people affected by failure.</a:t>
            </a:r>
            <a:endParaRPr lang="en-US" sz="1150" dirty="0"/>
          </a:p>
        </p:txBody>
      </p:sp>
      <p:sp>
        <p:nvSpPr>
          <p:cNvPr id="14" name="Shape 11"/>
          <p:cNvSpPr/>
          <p:nvPr/>
        </p:nvSpPr>
        <p:spPr>
          <a:xfrm>
            <a:off x="685800" y="3605784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822960" y="3752088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822960" y="3797808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2</a:t>
            </a:r>
            <a:endParaRPr lang="en-US" sz="1050" dirty="0"/>
          </a:p>
        </p:txBody>
      </p:sp>
      <p:sp>
        <p:nvSpPr>
          <p:cNvPr id="17" name="Text 14"/>
          <p:cNvSpPr/>
          <p:nvPr/>
        </p:nvSpPr>
        <p:spPr>
          <a:xfrm>
            <a:off x="1280160" y="3715512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Name the need</a:t>
            </a:r>
            <a:endParaRPr lang="en-US" sz="1450" dirty="0"/>
          </a:p>
        </p:txBody>
      </p:sp>
      <p:sp>
        <p:nvSpPr>
          <p:cNvPr id="18" name="Text 15"/>
          <p:cNvSpPr/>
          <p:nvPr/>
        </p:nvSpPr>
        <p:spPr>
          <a:xfrm>
            <a:off x="1280160" y="3998976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Write needs as what people must accomplish, not as a specific product.</a:t>
            </a:r>
            <a:endParaRPr lang="en-US" sz="1150" dirty="0"/>
          </a:p>
        </p:txBody>
      </p:sp>
      <p:sp>
        <p:nvSpPr>
          <p:cNvPr id="19" name="Shape 16"/>
          <p:cNvSpPr/>
          <p:nvPr/>
        </p:nvSpPr>
        <p:spPr>
          <a:xfrm>
            <a:off x="685800" y="4834128"/>
            <a:ext cx="5349240" cy="1063752"/>
          </a:xfrm>
          <a:prstGeom prst="roundRect">
            <a:avLst>
              <a:gd name="adj" fmla="val 6877"/>
            </a:avLst>
          </a:prstGeom>
          <a:solidFill>
            <a:srgbClr val="F3F7FB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822960" y="4980432"/>
            <a:ext cx="329184" cy="329184"/>
          </a:xfrm>
          <a:prstGeom prst="ellipse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822960" y="5026152"/>
            <a:ext cx="32918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FFFFFF"/>
                </a:solidFill>
              </a:rPr>
              <a:t>3</a:t>
            </a:r>
            <a:endParaRPr lang="en-US" sz="1050" dirty="0"/>
          </a:p>
        </p:txBody>
      </p:sp>
      <p:sp>
        <p:nvSpPr>
          <p:cNvPr id="22" name="Text 19"/>
          <p:cNvSpPr/>
          <p:nvPr/>
        </p:nvSpPr>
        <p:spPr>
          <a:xfrm>
            <a:off x="1280160" y="4943856"/>
            <a:ext cx="461772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0B1F3A"/>
                </a:solidFill>
              </a:rPr>
              <a:t>Watch for conflicts</a:t>
            </a:r>
            <a:endParaRPr lang="en-US" sz="1450" dirty="0"/>
          </a:p>
        </p:txBody>
      </p:sp>
      <p:sp>
        <p:nvSpPr>
          <p:cNvPr id="23" name="Text 20"/>
          <p:cNvSpPr/>
          <p:nvPr/>
        </p:nvSpPr>
        <p:spPr>
          <a:xfrm>
            <a:off x="1280160" y="5227320"/>
            <a:ext cx="4617720" cy="624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172033"/>
                </a:solidFill>
              </a:rPr>
              <a:t>A feature that helps one stakeholder may create cost, safety, or usability issues for another.</a:t>
            </a:r>
            <a:endParaRPr lang="en-US" sz="1150" dirty="0"/>
          </a:p>
        </p:txBody>
      </p:sp>
      <p:sp>
        <p:nvSpPr>
          <p:cNvPr id="24" name="Shape 21"/>
          <p:cNvSpPr/>
          <p:nvPr/>
        </p:nvSpPr>
        <p:spPr>
          <a:xfrm>
            <a:off x="6400800" y="2377440"/>
            <a:ext cx="5029200" cy="3520440"/>
          </a:xfrm>
          <a:prstGeom prst="roundRect">
            <a:avLst>
              <a:gd name="adj" fmla="val 2078"/>
            </a:avLst>
          </a:prstGeom>
          <a:solidFill>
            <a:srgbClr val="FFFFFF"/>
          </a:solidFill>
          <a:ln w="12700">
            <a:solidFill>
              <a:srgbClr val="D7DEE8"/>
            </a:solidFill>
            <a:prstDash val="solid"/>
          </a:ln>
        </p:spPr>
      </p:sp>
      <p:sp>
        <p:nvSpPr>
          <p:cNvPr id="25" name="Text 22"/>
          <p:cNvSpPr/>
          <p:nvPr/>
        </p:nvSpPr>
        <p:spPr>
          <a:xfrm>
            <a:off x="6565392" y="2523744"/>
            <a:ext cx="470001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Engineering habit</a:t>
            </a:r>
            <a:endParaRPr lang="en-US" sz="1400" dirty="0"/>
          </a:p>
        </p:txBody>
      </p:sp>
      <p:sp>
        <p:nvSpPr>
          <p:cNvPr id="26" name="Shape 23"/>
          <p:cNvSpPr/>
          <p:nvPr/>
        </p:nvSpPr>
        <p:spPr>
          <a:xfrm>
            <a:off x="6720840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27" name="Text 24"/>
          <p:cNvSpPr/>
          <p:nvPr/>
        </p:nvSpPr>
        <p:spPr>
          <a:xfrm>
            <a:off x="6793992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Ask</a:t>
            </a:r>
            <a:endParaRPr lang="en-US" sz="1070" dirty="0"/>
          </a:p>
        </p:txBody>
      </p:sp>
      <p:sp>
        <p:nvSpPr>
          <p:cNvPr id="28" name="Shape 25"/>
          <p:cNvSpPr/>
          <p:nvPr/>
        </p:nvSpPr>
        <p:spPr>
          <a:xfrm>
            <a:off x="7430414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29" name="Shape 26"/>
          <p:cNvSpPr/>
          <p:nvPr/>
        </p:nvSpPr>
        <p:spPr>
          <a:xfrm>
            <a:off x="7640726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0" name="Text 27"/>
          <p:cNvSpPr/>
          <p:nvPr/>
        </p:nvSpPr>
        <p:spPr>
          <a:xfrm>
            <a:off x="7713878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Gather</a:t>
            </a:r>
            <a:endParaRPr lang="en-US" sz="1070" dirty="0"/>
          </a:p>
        </p:txBody>
      </p:sp>
      <p:sp>
        <p:nvSpPr>
          <p:cNvPr id="31" name="Shape 28"/>
          <p:cNvSpPr/>
          <p:nvPr/>
        </p:nvSpPr>
        <p:spPr>
          <a:xfrm>
            <a:off x="8350301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2" name="Shape 29"/>
          <p:cNvSpPr/>
          <p:nvPr/>
        </p:nvSpPr>
        <p:spPr>
          <a:xfrm>
            <a:off x="8560613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3" name="Text 30"/>
          <p:cNvSpPr/>
          <p:nvPr/>
        </p:nvSpPr>
        <p:spPr>
          <a:xfrm>
            <a:off x="8633765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Decide</a:t>
            </a:r>
            <a:endParaRPr lang="en-US" sz="1070" dirty="0"/>
          </a:p>
        </p:txBody>
      </p:sp>
      <p:sp>
        <p:nvSpPr>
          <p:cNvPr id="34" name="Shape 31"/>
          <p:cNvSpPr/>
          <p:nvPr/>
        </p:nvSpPr>
        <p:spPr>
          <a:xfrm>
            <a:off x="9270187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5" name="Shape 32"/>
          <p:cNvSpPr/>
          <p:nvPr/>
        </p:nvSpPr>
        <p:spPr>
          <a:xfrm>
            <a:off x="9480499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FFFFF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9553651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Test</a:t>
            </a:r>
            <a:endParaRPr lang="en-US" sz="1070" dirty="0"/>
          </a:p>
        </p:txBody>
      </p:sp>
      <p:sp>
        <p:nvSpPr>
          <p:cNvPr id="37" name="Shape 34"/>
          <p:cNvSpPr/>
          <p:nvPr/>
        </p:nvSpPr>
        <p:spPr>
          <a:xfrm>
            <a:off x="10190074" y="3118104"/>
            <a:ext cx="155448" cy="219456"/>
          </a:xfrm>
          <a:prstGeom prst="rightArrow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</p:sp>
      <p:sp>
        <p:nvSpPr>
          <p:cNvPr id="38" name="Shape 35"/>
          <p:cNvSpPr/>
          <p:nvPr/>
        </p:nvSpPr>
        <p:spPr>
          <a:xfrm>
            <a:off x="10400386" y="2880360"/>
            <a:ext cx="663854" cy="749808"/>
          </a:xfrm>
          <a:prstGeom prst="roundRect">
            <a:avLst>
              <a:gd name="adj" fmla="val 11019"/>
            </a:avLst>
          </a:prstGeom>
          <a:solidFill>
            <a:srgbClr val="F3F7FB"/>
          </a:solidFill>
          <a:ln w="12700">
            <a:solidFill>
              <a:srgbClr val="CBD8E8"/>
            </a:solidFill>
            <a:prstDash val="solid"/>
          </a:ln>
        </p:spPr>
      </p:sp>
      <p:sp>
        <p:nvSpPr>
          <p:cNvPr id="39" name="Text 36"/>
          <p:cNvSpPr/>
          <p:nvPr/>
        </p:nvSpPr>
        <p:spPr>
          <a:xfrm>
            <a:off x="10473538" y="3035808"/>
            <a:ext cx="51755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70" b="1" dirty="0">
                <a:solidFill>
                  <a:srgbClr val="0B1F3A"/>
                </a:solidFill>
              </a:rPr>
              <a:t>Iterate</a:t>
            </a:r>
            <a:endParaRPr lang="en-US" sz="1070" dirty="0"/>
          </a:p>
        </p:txBody>
      </p:sp>
      <p:sp>
        <p:nvSpPr>
          <p:cNvPr id="40" name="Shape 37"/>
          <p:cNvSpPr/>
          <p:nvPr/>
        </p:nvSpPr>
        <p:spPr>
          <a:xfrm>
            <a:off x="7498080" y="4069080"/>
            <a:ext cx="2880360" cy="1005840"/>
          </a:xfrm>
          <a:prstGeom prst="arc">
            <a:avLst/>
          </a:prstGeom>
          <a:noFill/>
          <a:ln w="25400">
            <a:solidFill>
              <a:srgbClr val="F28C28"/>
            </a:solidFill>
            <a:prstDash val="solid"/>
            <a:headEnd type="none"/>
            <a:tailEnd type="triangle"/>
          </a:ln>
        </p:spPr>
      </p:sp>
      <p:sp>
        <p:nvSpPr>
          <p:cNvPr id="41" name="Text 38"/>
          <p:cNvSpPr/>
          <p:nvPr/>
        </p:nvSpPr>
        <p:spPr>
          <a:xfrm>
            <a:off x="6903720" y="4983480"/>
            <a:ext cx="402336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B1F3A"/>
                </a:solidFill>
              </a:rPr>
              <a:t>Evidence loops back into the next decision.</a:t>
            </a:r>
            <a:endParaRPr lang="en-US" sz="1600" dirty="0"/>
          </a:p>
        </p:txBody>
      </p:sp>
      <p:sp>
        <p:nvSpPr>
          <p:cNvPr id="42" name="Text 39"/>
          <p:cNvSpPr/>
          <p:nvPr/>
        </p:nvSpPr>
        <p:spPr>
          <a:xfrm>
            <a:off x="6858000" y="5440680"/>
            <a:ext cx="4114800" cy="3474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1150" dirty="0">
                <a:solidFill>
                  <a:srgbClr val="5D6B7A"/>
                </a:solidFill>
              </a:rPr>
              <a:t>When you cannot explain why a design changed, you may be iterating randomly instead of engineering intentionally.</a:t>
            </a:r>
            <a:endParaRPr lang="en-US" sz="1150" dirty="0"/>
          </a:p>
        </p:txBody>
      </p:sp>
      <p:sp>
        <p:nvSpPr>
          <p:cNvPr id="43" name="Shape 40"/>
          <p:cNvSpPr/>
          <p:nvPr/>
        </p:nvSpPr>
        <p:spPr>
          <a:xfrm>
            <a:off x="411480" y="6547104"/>
            <a:ext cx="11384280" cy="0"/>
          </a:xfrm>
          <a:prstGeom prst="line">
            <a:avLst/>
          </a:prstGeom>
          <a:noFill/>
          <a:ln w="10160">
            <a:solidFill>
              <a:srgbClr val="D7DEE8"/>
            </a:solidFill>
            <a:prstDash val="solid"/>
          </a:ln>
        </p:spPr>
      </p:sp>
      <p:sp>
        <p:nvSpPr>
          <p:cNvPr id="44" name="Text 41"/>
          <p:cNvSpPr/>
          <p:nvPr/>
        </p:nvSpPr>
        <p:spPr>
          <a:xfrm>
            <a:off x="502920" y="6592824"/>
            <a:ext cx="5029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Unit 5 • Lesson 5.2</a:t>
            </a:r>
            <a:endParaRPr lang="en-US" sz="750" dirty="0"/>
          </a:p>
        </p:txBody>
      </p:sp>
      <p:sp>
        <p:nvSpPr>
          <p:cNvPr id="45" name="Text 42"/>
          <p:cNvSpPr/>
          <p:nvPr/>
        </p:nvSpPr>
        <p:spPr>
          <a:xfrm>
            <a:off x="10104120" y="6592824"/>
            <a:ext cx="1600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50" dirty="0">
                <a:solidFill>
                  <a:srgbClr val="5D6B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LockwoodSTEM</a:t>
            </a:r>
            <a:endParaRPr lang="en-US" sz="750" dirty="0"/>
          </a:p>
        </p:txBody>
      </p:sp>
      <p:pic>
        <p:nvPicPr>
          <p:cNvPr id="46" name="Picture 4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75</Slides>
  <Notes>75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</vt:vector>
  </TitlesOfParts>
  <Company>LockwoodSTEM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5: Human-Centered Aerospace Design</dc:title>
  <dc:subject>IED Unit 5 Student-Facing Slideshow</dc:subject>
  <dc:creator>LockwoodSTEM</dc:creator>
  <cp:lastModifiedBy>LockwoodSTEM</cp:lastModifiedBy>
  <cp:revision>1</cp:revision>
  <dcterms:created xsi:type="dcterms:W3CDTF">2026-06-29T21:24:14Z</dcterms:created>
  <dcterms:modified xsi:type="dcterms:W3CDTF">2026-06-29T21:24:14Z</dcterms:modified>
</cp:coreProperties>
</file>