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F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38912" y="347472"/>
            <a:ext cx="1463040" cy="6858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02920" y="1234440"/>
            <a:ext cx="47548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IED UNIT 5 • LESSON 5.6</a:t>
            </a:r>
            <a:endParaRPr lang="en-US" sz="1100" dirty="0"/>
          </a:p>
        </p:txBody>
      </p:sp>
      <p:sp>
        <p:nvSpPr>
          <p:cNvPr id="4" name="Text 1"/>
          <p:cNvSpPr/>
          <p:nvPr/>
        </p:nvSpPr>
        <p:spPr>
          <a:xfrm>
            <a:off x="502920" y="1572768"/>
            <a:ext cx="7589520" cy="10972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 Matrix and Final Concept Selection</a:t>
            </a:r>
            <a:endParaRPr lang="en-US" sz="3000" dirty="0"/>
          </a:p>
        </p:txBody>
      </p:sp>
      <p:sp>
        <p:nvSpPr>
          <p:cNvPr id="5" name="Text 2"/>
          <p:cNvSpPr/>
          <p:nvPr/>
        </p:nvSpPr>
        <p:spPr>
          <a:xfrm>
            <a:off x="502920" y="2944368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4FD7F7"/>
                </a:solidFill>
              </a:rPr>
              <a:t>FOCUS QUESTION</a:t>
            </a:r>
            <a:endParaRPr lang="en-US" sz="950" dirty="0"/>
          </a:p>
        </p:txBody>
      </p:sp>
      <p:sp>
        <p:nvSpPr>
          <p:cNvPr id="6" name="Text 3"/>
          <p:cNvSpPr/>
          <p:nvPr/>
        </p:nvSpPr>
        <p:spPr>
          <a:xfrm>
            <a:off x="502920" y="3200400"/>
            <a:ext cx="7680960" cy="7132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600" dirty="0">
                <a:solidFill>
                  <a:srgbClr val="EAF6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can engineers choose a design concept using evidence instead of personal preference?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59436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SCORE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59436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the user need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274320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COMPARE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274320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design evidence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4892040" y="462686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D1A83F"/>
                </a:solidFill>
              </a:rPr>
              <a:t>SELECT</a:t>
            </a:r>
            <a:endParaRPr lang="en-US" sz="1100" dirty="0"/>
          </a:p>
        </p:txBody>
      </p:sp>
      <p:sp>
        <p:nvSpPr>
          <p:cNvPr id="12" name="Text 9"/>
          <p:cNvSpPr/>
          <p:nvPr/>
        </p:nvSpPr>
        <p:spPr>
          <a:xfrm>
            <a:off x="4892040" y="4901184"/>
            <a:ext cx="16459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EAF6FF"/>
                </a:solidFill>
              </a:rPr>
              <a:t>responsibly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02920" y="5998464"/>
            <a:ext cx="38404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D9EAF7"/>
                </a:solidFill>
              </a:rPr>
              <a:t>Human-Centered Aerospace Design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KEY IDEA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Evidence-Based Capstone Decisions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Engineers connect what they claim to proof that others can inspect.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100584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believe about the design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382219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452628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80060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5" name="Text 12"/>
          <p:cNvSpPr/>
          <p:nvPr/>
        </p:nvSpPr>
        <p:spPr>
          <a:xfrm>
            <a:off x="480060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or challenges the claim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7616952" y="2596896"/>
            <a:ext cx="384048" cy="384048"/>
          </a:xfrm>
          <a:prstGeom prst="chevron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8321040" y="1874520"/>
            <a:ext cx="2971800" cy="1874520"/>
          </a:xfrm>
          <a:prstGeom prst="roundRect">
            <a:avLst>
              <a:gd name="adj" fmla="val 5854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595360" y="214884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850" dirty="0"/>
          </a:p>
        </p:txBody>
      </p:sp>
      <p:sp>
        <p:nvSpPr>
          <p:cNvPr id="19" name="Text 16"/>
          <p:cNvSpPr/>
          <p:nvPr/>
        </p:nvSpPr>
        <p:spPr>
          <a:xfrm>
            <a:off x="8595360" y="2606040"/>
            <a:ext cx="233172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you do next because of the evidence</a:t>
            </a:r>
            <a:endParaRPr lang="en-US" sz="1500" dirty="0"/>
          </a:p>
        </p:txBody>
      </p:sp>
      <p:sp>
        <p:nvSpPr>
          <p:cNvPr id="20" name="Text 17"/>
          <p:cNvSpPr/>
          <p:nvPr/>
        </p:nvSpPr>
        <p:spPr>
          <a:xfrm>
            <a:off x="777240" y="5120640"/>
            <a:ext cx="10652760" cy="3474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can include: stakeholder notes • sketches • CAD models • test data • observations • photos • feedback • revision notes</a:t>
            </a:r>
            <a:endParaRPr lang="en-US" sz="132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MINI CHALLENGE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Evidence Would You Need?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Read the claim. Select the evidence that would best support it.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874520"/>
            <a:ext cx="1078992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Claim: “Our decision matrix and final concept selection work is ready to move forward.”</a:t>
            </a:r>
            <a:endParaRPr lang="en-US" sz="1700" dirty="0"/>
          </a:p>
        </p:txBody>
      </p:sp>
      <p:sp>
        <p:nvSpPr>
          <p:cNvPr id="10" name="Text 7"/>
          <p:cNvSpPr/>
          <p:nvPr/>
        </p:nvSpPr>
        <p:spPr>
          <a:xfrm>
            <a:off x="594360" y="2286000"/>
            <a:ext cx="5486400" cy="2011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for the two strongest pieces of evidence.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640080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2" name="Shape 9"/>
          <p:cNvSpPr/>
          <p:nvPr/>
        </p:nvSpPr>
        <p:spPr>
          <a:xfrm>
            <a:off x="786384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64108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4" name="Text 11"/>
          <p:cNvSpPr/>
          <p:nvPr/>
        </p:nvSpPr>
        <p:spPr>
          <a:xfrm>
            <a:off x="1225296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relevant sketch, model, user note, plan, or prototype view that shows the work.</a:t>
            </a:r>
            <a:endParaRPr lang="en-US" sz="1220" dirty="0"/>
          </a:p>
        </p:txBody>
      </p:sp>
      <p:sp>
        <p:nvSpPr>
          <p:cNvPr id="15" name="Shape 12"/>
          <p:cNvSpPr/>
          <p:nvPr/>
        </p:nvSpPr>
        <p:spPr>
          <a:xfrm>
            <a:off x="6199632" y="278892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6" name="Shape 13"/>
          <p:cNvSpPr/>
          <p:nvPr/>
        </p:nvSpPr>
        <p:spPr>
          <a:xfrm>
            <a:off x="6345936" y="29352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423660" y="29992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8" name="Text 15"/>
          <p:cNvSpPr/>
          <p:nvPr/>
        </p:nvSpPr>
        <p:spPr>
          <a:xfrm>
            <a:off x="6784848" y="293522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teammate saying the work is probably good enough.</a:t>
            </a:r>
            <a:endParaRPr lang="en-US" sz="1220" dirty="0"/>
          </a:p>
        </p:txBody>
      </p:sp>
      <p:sp>
        <p:nvSpPr>
          <p:cNvPr id="19" name="Shape 16"/>
          <p:cNvSpPr/>
          <p:nvPr/>
        </p:nvSpPr>
        <p:spPr>
          <a:xfrm>
            <a:off x="640080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0" name="Shape 17"/>
          <p:cNvSpPr/>
          <p:nvPr/>
        </p:nvSpPr>
        <p:spPr>
          <a:xfrm>
            <a:off x="786384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64108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1225296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Specific criteria, test results, feedback, measurements, or observations tied to the claim.</a:t>
            </a:r>
            <a:endParaRPr lang="en-US" sz="1220" dirty="0"/>
          </a:p>
        </p:txBody>
      </p:sp>
      <p:sp>
        <p:nvSpPr>
          <p:cNvPr id="23" name="Shape 20"/>
          <p:cNvSpPr/>
          <p:nvPr/>
        </p:nvSpPr>
        <p:spPr>
          <a:xfrm>
            <a:off x="6199632" y="3977640"/>
            <a:ext cx="5349240" cy="914400"/>
          </a:xfrm>
          <a:prstGeom prst="roundRect">
            <a:avLst>
              <a:gd name="adj" fmla="val 12000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4" name="Shape 21"/>
          <p:cNvSpPr/>
          <p:nvPr/>
        </p:nvSpPr>
        <p:spPr>
          <a:xfrm>
            <a:off x="6345936" y="41239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423660" y="41879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6" name="Text 23"/>
          <p:cNvSpPr/>
          <p:nvPr/>
        </p:nvSpPr>
        <p:spPr>
          <a:xfrm>
            <a:off x="6784848" y="4123944"/>
            <a:ext cx="4636008" cy="6858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polished title page with no evidence or explanation.</a:t>
            </a:r>
            <a:endParaRPr lang="en-US" sz="1220" dirty="0"/>
          </a:p>
        </p:txBody>
      </p:sp>
      <p:sp>
        <p:nvSpPr>
          <p:cNvPr id="27" name="Text 24"/>
          <p:cNvSpPr/>
          <p:nvPr/>
        </p:nvSpPr>
        <p:spPr>
          <a:xfrm>
            <a:off x="640080" y="534924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evidence pair.</a:t>
            </a:r>
            <a:endParaRPr lang="en-US" sz="1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Evidence Pair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evidence must connect directly to the design claim.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4572000" cy="3337560"/>
          </a:xfrm>
          <a:prstGeom prst="roundRect">
            <a:avLst>
              <a:gd name="adj" fmla="val 3288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01952"/>
            <a:ext cx="384048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support: A + C</a:t>
            </a:r>
            <a:endParaRPr lang="en-US" sz="2100" dirty="0"/>
          </a:p>
        </p:txBody>
      </p:sp>
      <p:sp>
        <p:nvSpPr>
          <p:cNvPr id="11" name="Text 8"/>
          <p:cNvSpPr/>
          <p:nvPr/>
        </p:nvSpPr>
        <p:spPr>
          <a:xfrm>
            <a:off x="960120" y="2468880"/>
            <a:ext cx="3794760" cy="12344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shows the work or design intent. C shows whether it meets the requirement or supports the decision.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5669280" y="1600200"/>
            <a:ext cx="539496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943600" y="1901952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USEFUL, BUT NOT ENOUGH ALONE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943600" y="2359152"/>
            <a:ext cx="452628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Opinions, appearance, and polished formatting can support communication, but they do not prove the engineering claim by themselves.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RESPONSE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Should the Engineer Do Next?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strongest next step and explain your reasoning.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10607040" cy="38404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team notices that their capstone evidence does not fully support the design decision they want to make.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40080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the gap and keep the original conclusion.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199632" y="242316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45936" y="256946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23660" y="263347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784848" y="256946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visuals so the work looks more complete.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what evidence is missing, revise, and check again.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199632" y="3657600"/>
            <a:ext cx="53492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45936" y="380390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23660" y="386791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784848" y="3803904"/>
            <a:ext cx="463600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Restart without writing down what happened.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166360"/>
            <a:ext cx="960120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next step.</a:t>
            </a:r>
            <a:endParaRPr lang="en-US" sz="1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SCENARIO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Next Step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 turns a problem into useful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783080"/>
            <a:ext cx="3291840" cy="2834640"/>
          </a:xfrm>
          <a:prstGeom prst="roundRect">
            <a:avLst>
              <a:gd name="adj" fmla="val 3871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05840" y="2057400"/>
            <a:ext cx="27432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C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1005840" y="2560320"/>
            <a:ext cx="2560320" cy="10058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the gap, identify missing evidence, revise, and check again.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4389120" y="1828800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709160" y="2039112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what happened</a:t>
            </a:r>
            <a:endParaRPr lang="en-US" sz="1500" dirty="0"/>
          </a:p>
        </p:txBody>
      </p:sp>
      <p:sp>
        <p:nvSpPr>
          <p:cNvPr id="14" name="Shape 11"/>
          <p:cNvSpPr/>
          <p:nvPr/>
        </p:nvSpPr>
        <p:spPr>
          <a:xfrm>
            <a:off x="4389120" y="2816352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9160" y="3026664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Identify the missing evidence</a:t>
            </a:r>
            <a:endParaRPr lang="en-US" sz="1500" dirty="0"/>
          </a:p>
        </p:txBody>
      </p:sp>
      <p:sp>
        <p:nvSpPr>
          <p:cNvPr id="16" name="Shape 13"/>
          <p:cNvSpPr/>
          <p:nvPr/>
        </p:nvSpPr>
        <p:spPr>
          <a:xfrm>
            <a:off x="4389120" y="3803904"/>
            <a:ext cx="6583680" cy="713232"/>
          </a:xfrm>
          <a:prstGeom prst="roundRect">
            <a:avLst>
              <a:gd name="adj" fmla="val 15385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4709160" y="4014216"/>
            <a:ext cx="585216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Revise + check again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532120"/>
            <a:ext cx="10607040" cy="30175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Engineering move: use the problem as evidence, not as a reason to hide or guess.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explain which statement is strongest and why.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84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17320" y="2029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design is good because it seems useful.”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555480" y="2048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3" name="Shape 10"/>
          <p:cNvSpPr/>
          <p:nvPr/>
        </p:nvSpPr>
        <p:spPr>
          <a:xfrm>
            <a:off x="731520" y="2971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60120" y="3227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1417320" y="3172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“Stakeholder feedback identified two usability issues that should be revised.”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9555480" y="3191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17" name="Shape 14"/>
          <p:cNvSpPr/>
          <p:nvPr/>
        </p:nvSpPr>
        <p:spPr>
          <a:xfrm>
            <a:off x="731520" y="4114800"/>
            <a:ext cx="1060704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960120" y="4370832"/>
            <a:ext cx="274320" cy="1371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417320" y="4315968"/>
            <a:ext cx="81381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“The final concept scored highest against safety, usability, and buildability criteria.”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9555480" y="4334256"/>
            <a:ext cx="1417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r" indent="0" marL="0">
              <a:buNone/>
            </a:pPr>
            <a:r>
              <a:rPr lang="en-US" sz="98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or opinion?</a:t>
            </a:r>
            <a:endParaRPr lang="en-US" sz="980" dirty="0"/>
          </a:p>
        </p:txBody>
      </p:sp>
      <p:sp>
        <p:nvSpPr>
          <p:cNvPr id="21" name="Text 18"/>
          <p:cNvSpPr/>
          <p:nvPr/>
        </p:nvSpPr>
        <p:spPr>
          <a:xfrm>
            <a:off x="777240" y="54406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which statements are strongest.</a:t>
            </a:r>
            <a:endParaRPr lang="en-US" sz="1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CHECK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Evidence or Opinion?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strong engineering answer connects a claim to specific evidence.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73152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41732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OPINION-HEAVY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96012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a vague judgment without specific evidence.</a:t>
            </a:r>
            <a:endParaRPr lang="en-US" sz="1450" dirty="0"/>
          </a:p>
        </p:txBody>
      </p:sp>
      <p:sp>
        <p:nvSpPr>
          <p:cNvPr id="13" name="Shape 10"/>
          <p:cNvSpPr/>
          <p:nvPr/>
        </p:nvSpPr>
        <p:spPr>
          <a:xfrm>
            <a:off x="448056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470916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516636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470916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stakeholder feedback and names issues.</a:t>
            </a:r>
            <a:endParaRPr lang="en-US" sz="1450" dirty="0"/>
          </a:p>
        </p:txBody>
      </p:sp>
      <p:sp>
        <p:nvSpPr>
          <p:cNvPr id="17" name="Shape 14"/>
          <p:cNvSpPr/>
          <p:nvPr/>
        </p:nvSpPr>
        <p:spPr>
          <a:xfrm>
            <a:off x="8229600" y="1828800"/>
            <a:ext cx="3154680" cy="2148840"/>
          </a:xfrm>
          <a:prstGeom prst="roundRect">
            <a:avLst>
              <a:gd name="adj" fmla="val 510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8458200" y="214884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8915400" y="2157984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EVIDENCE-BASED REASONING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8458200" y="2651760"/>
            <a:ext cx="26060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concept selection to criteria.</a:t>
            </a:r>
            <a:endParaRPr lang="en-US" sz="1450" dirty="0"/>
          </a:p>
        </p:txBody>
      </p:sp>
      <p:sp>
        <p:nvSpPr>
          <p:cNvPr id="21" name="Text 18"/>
          <p:cNvSpPr/>
          <p:nvPr/>
        </p:nvSpPr>
        <p:spPr>
          <a:xfrm>
            <a:off x="777240" y="5394960"/>
            <a:ext cx="1065276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Takeaway: claim + specific evidence + responsible tradeoffs = stronger engineering communication.</a:t>
            </a:r>
            <a:endParaRPr lang="en-US" sz="15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Exit Ticket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that you understand today’s capstone move before the next lesson.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783080"/>
            <a:ext cx="10789920" cy="3337560"/>
          </a:xfrm>
          <a:prstGeom prst="roundRect">
            <a:avLst>
              <a:gd name="adj" fmla="val 3288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2057400"/>
            <a:ext cx="841248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Respond in your notebook or on the assigned class format: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987552" y="2542032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1.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1444752" y="2542032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way today’s lesson connects to a user need or stakeholder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987552" y="3200400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2.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1444752" y="3200400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type of evidence your team should collect for Decision Matrix and Final Concept Selection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987552" y="3858768"/>
            <a:ext cx="32004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3.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858768"/>
            <a:ext cx="9052560" cy="228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question, concern, or next step for your capstone work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777240" y="5623560"/>
            <a:ext cx="1060704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Next mission: Lesson 5.7 — CAD, Fabrication, and Prototype Planning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MISSION BRIEFING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45-Minute Flight Plan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full lesson for the Unit 5 capstone sequence.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02920" y="1691640"/>
            <a:ext cx="5212080" cy="2468880"/>
          </a:xfrm>
          <a:prstGeom prst="roundRect">
            <a:avLst>
              <a:gd name="adj" fmla="val 4444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1874520"/>
            <a:ext cx="22860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LEARNING TARGETS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157984"/>
            <a:ext cx="4572000" cy="111556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design criteria to compare multiple concepts.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concepts using a decision matrix.
</a:t>
            </a:r>
            <a:pPr indent="0" marL="0">
              <a:buNone/>
            </a:pPr>
            <a:r>
              <a:rPr lang="en-US" sz="122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 the selected concept with evidence and tradeoffs.</a:t>
            </a:r>
            <a:endParaRPr lang="en-US" sz="1220" dirty="0"/>
          </a:p>
        </p:txBody>
      </p:sp>
      <p:sp>
        <p:nvSpPr>
          <p:cNvPr id="12" name="Text 9"/>
          <p:cNvSpPr/>
          <p:nvPr/>
        </p:nvSpPr>
        <p:spPr>
          <a:xfrm>
            <a:off x="777240" y="3493008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SUCCESS LOOKS LIKE...</a:t>
            </a:r>
            <a:endParaRPr lang="en-US" sz="850" dirty="0"/>
          </a:p>
        </p:txBody>
      </p:sp>
      <p:sp>
        <p:nvSpPr>
          <p:cNvPr id="13" name="Text 10"/>
          <p:cNvSpPr/>
          <p:nvPr/>
        </p:nvSpPr>
        <p:spPr>
          <a:xfrm>
            <a:off x="777240" y="3730752"/>
            <a:ext cx="4617720" cy="42062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a decision matrix to compare concepts and justify a final concept selection.</a:t>
            </a:r>
            <a:endParaRPr lang="en-US" sz="1250" dirty="0"/>
          </a:p>
        </p:txBody>
      </p:sp>
      <p:sp>
        <p:nvSpPr>
          <p:cNvPr id="14" name="Shape 11"/>
          <p:cNvSpPr/>
          <p:nvPr/>
        </p:nvSpPr>
        <p:spPr>
          <a:xfrm>
            <a:off x="5989320" y="1691640"/>
            <a:ext cx="5413248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263640" y="1874520"/>
            <a:ext cx="24688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AGENDA + PACING</a:t>
            </a:r>
            <a:endParaRPr lang="en-US" sz="850" dirty="0"/>
          </a:p>
        </p:txBody>
      </p:sp>
      <p:sp>
        <p:nvSpPr>
          <p:cNvPr id="16" name="Text 13"/>
          <p:cNvSpPr/>
          <p:nvPr/>
        </p:nvSpPr>
        <p:spPr>
          <a:xfrm>
            <a:off x="6263640" y="2157984"/>
            <a:ext cx="4663440" cy="1874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min  Opening prompt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7 min  Core skill briefing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Capstone evidence map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Team or individual planning move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min  Evidence challenge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min  Scenario/quick check</a:t>
            </a:r>
            <a:endParaRPr lang="en-US" sz="1300" dirty="0"/>
          </a:p>
          <a:p>
            <a:pPr algn="l" indent="0" marL="0">
              <a:buNone/>
            </a:pPr>
            <a:r>
              <a:rPr lang="en-US" sz="13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 min  Exit debrief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PROMPT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can engineers choose a design concept using evidence instead of personal preference?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Think first. Then share one short response.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28800"/>
            <a:ext cx="6766560" cy="2240280"/>
          </a:xfrm>
          <a:prstGeom prst="roundRect">
            <a:avLst>
              <a:gd name="adj" fmla="val 4898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121408"/>
            <a:ext cx="2560320" cy="1828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Quick class share</a:t>
            </a:r>
            <a:endParaRPr lang="en-US" sz="1300" dirty="0"/>
          </a:p>
        </p:txBody>
      </p:sp>
      <p:sp>
        <p:nvSpPr>
          <p:cNvPr id="11" name="Text 8"/>
          <p:cNvSpPr/>
          <p:nvPr/>
        </p:nvSpPr>
        <p:spPr>
          <a:xfrm>
            <a:off x="868680" y="2514600"/>
            <a:ext cx="598932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Raise your hand or jot a quick response. Connect your answer to a user, stakeholder, constraint, evidence, or design decision.</a:t>
            </a:r>
            <a:endParaRPr lang="en-US" sz="1700" dirty="0"/>
          </a:p>
        </p:txBody>
      </p:sp>
      <p:sp>
        <p:nvSpPr>
          <p:cNvPr id="12" name="Text 9"/>
          <p:cNvSpPr/>
          <p:nvPr/>
        </p:nvSpPr>
        <p:spPr>
          <a:xfrm>
            <a:off x="868680" y="3703320"/>
            <a:ext cx="5303520" cy="21945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 will reveal a useful engineering move on the next slide.</a:t>
            </a:r>
            <a:endParaRPr lang="en-US" sz="1250" dirty="0"/>
          </a:p>
        </p:txBody>
      </p:sp>
      <p:sp>
        <p:nvSpPr>
          <p:cNvPr id="13" name="Shape 10"/>
          <p:cNvSpPr/>
          <p:nvPr/>
        </p:nvSpPr>
        <p:spPr>
          <a:xfrm>
            <a:off x="7909560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7946136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</a:t>
            </a:r>
            <a:endParaRPr lang="en-US" sz="950" dirty="0"/>
          </a:p>
        </p:txBody>
      </p:sp>
      <p:sp>
        <p:nvSpPr>
          <p:cNvPr id="15" name="Shape 12"/>
          <p:cNvSpPr/>
          <p:nvPr/>
        </p:nvSpPr>
        <p:spPr>
          <a:xfrm>
            <a:off x="8979408" y="2057400"/>
            <a:ext cx="9144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015984" y="2139696"/>
            <a:ext cx="8412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NEED</a:t>
            </a:r>
            <a:endParaRPr lang="en-US" sz="950" dirty="0"/>
          </a:p>
        </p:txBody>
      </p:sp>
      <p:sp>
        <p:nvSpPr>
          <p:cNvPr id="17" name="Shape 14"/>
          <p:cNvSpPr/>
          <p:nvPr/>
        </p:nvSpPr>
        <p:spPr>
          <a:xfrm>
            <a:off x="10040112" y="20574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76688" y="21396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8412480" y="2743200"/>
            <a:ext cx="128016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449056" y="2825496"/>
            <a:ext cx="120700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DECISION</a:t>
            </a:r>
            <a:endParaRPr lang="en-US" sz="950" dirty="0"/>
          </a:p>
        </p:txBody>
      </p:sp>
      <p:sp>
        <p:nvSpPr>
          <p:cNvPr id="21" name="Shape 18"/>
          <p:cNvSpPr/>
          <p:nvPr/>
        </p:nvSpPr>
        <p:spPr>
          <a:xfrm>
            <a:off x="9857232" y="2743200"/>
            <a:ext cx="1143000" cy="329184"/>
          </a:xfrm>
          <a:prstGeom prst="roundRect">
            <a:avLst>
              <a:gd name="adj" fmla="val 41667"/>
            </a:avLst>
          </a:prstGeom>
          <a:solidFill>
            <a:srgbClr val="D9ECFF"/>
          </a:solidFill>
          <a:ln w="12700">
            <a:solidFill>
              <a:srgbClr val="D9ECFF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893808" y="2825496"/>
            <a:ext cx="1069848" cy="1097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IMPACT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OPENING DEBRIEF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Useful Engineering Move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turns a need into evidence-based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217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778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WITH PEOPLE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778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who is affected and what they need.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08192" y="164592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364224" y="187452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DEFINE SUCCESS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364224" y="217627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criteria and constraints before choosing a solution.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6217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778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BUILD 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778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sketches, CAD, tests, feedback, and revision notes.</a:t>
            </a:r>
            <a:endParaRPr lang="en-US" sz="1400" dirty="0"/>
          </a:p>
        </p:txBody>
      </p:sp>
      <p:sp>
        <p:nvSpPr>
          <p:cNvPr id="18" name="Shape 15"/>
          <p:cNvSpPr/>
          <p:nvPr/>
        </p:nvSpPr>
        <p:spPr>
          <a:xfrm>
            <a:off x="6108192" y="3337560"/>
            <a:ext cx="5029200" cy="1234440"/>
          </a:xfrm>
          <a:prstGeom prst="roundRect">
            <a:avLst>
              <a:gd name="adj" fmla="val 8889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364224" y="3566160"/>
            <a:ext cx="2560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COMMUNICATE RESPONSIBLY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6364224" y="3867912"/>
            <a:ext cx="4480560" cy="365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value, limitations, and future improvements.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685800" y="5623560"/>
            <a:ext cx="1078992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Today’s mission: connect the lesson skill to a user-centered design decision that can be defended with evidence.</a:t>
            </a:r>
            <a:endParaRPr lang="en-US" sz="14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INTERACTIVE VOTE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Which Action Fits Human-Centered Engineering?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Hold up fingers 1–4 or vote silently. Then justify your choice.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94360" y="1783080"/>
            <a:ext cx="8229600" cy="25603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Prompt: Which action best supports a responsible capstone design?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4008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78638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6410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122529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the idea that is easiest for the team to build.</a:t>
            </a:r>
            <a:endParaRPr lang="en-US" sz="1220" dirty="0"/>
          </a:p>
        </p:txBody>
      </p:sp>
      <p:sp>
        <p:nvSpPr>
          <p:cNvPr id="14" name="Shape 11"/>
          <p:cNvSpPr/>
          <p:nvPr/>
        </p:nvSpPr>
        <p:spPr>
          <a:xfrm>
            <a:off x="6217920" y="260604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6364224" y="275234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441948" y="281635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6803136" y="275234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220" dirty="0"/>
          </a:p>
        </p:txBody>
      </p:sp>
      <p:sp>
        <p:nvSpPr>
          <p:cNvPr id="18" name="Shape 15"/>
          <p:cNvSpPr/>
          <p:nvPr/>
        </p:nvSpPr>
        <p:spPr>
          <a:xfrm>
            <a:off x="64008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19" name="Shape 16"/>
          <p:cNvSpPr/>
          <p:nvPr/>
        </p:nvSpPr>
        <p:spPr>
          <a:xfrm>
            <a:off x="78638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86410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122529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the prototype look finished before testing it.</a:t>
            </a:r>
            <a:endParaRPr lang="en-US" sz="1220" dirty="0"/>
          </a:p>
        </p:txBody>
      </p:sp>
      <p:sp>
        <p:nvSpPr>
          <p:cNvPr id="22" name="Shape 19"/>
          <p:cNvSpPr/>
          <p:nvPr/>
        </p:nvSpPr>
        <p:spPr>
          <a:xfrm>
            <a:off x="6217920" y="3703320"/>
            <a:ext cx="5303520" cy="868680"/>
          </a:xfrm>
          <a:prstGeom prst="roundRect">
            <a:avLst>
              <a:gd name="adj" fmla="val 12632"/>
            </a:avLst>
          </a:prstGeom>
          <a:solidFill>
            <a:srgbClr val="F4F9FD"/>
          </a:solidFill>
          <a:ln w="12700">
            <a:solidFill>
              <a:srgbClr val="BFD3E6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6364224" y="3849624"/>
            <a:ext cx="329184" cy="329184"/>
          </a:xfrm>
          <a:prstGeom prst="ellipse">
            <a:avLst/>
          </a:prstGeom>
          <a:solidFill>
            <a:srgbClr val="F2C14E"/>
          </a:solidFill>
          <a:ln w="12700">
            <a:solidFill>
              <a:srgbClr val="F2C14E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6441948" y="3913632"/>
            <a:ext cx="164592" cy="118872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6803136" y="3849624"/>
            <a:ext cx="4590288" cy="64008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2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Ignore stakeholder feedback because the team already has a plan.</a:t>
            </a:r>
            <a:endParaRPr lang="en-US" sz="1220" dirty="0"/>
          </a:p>
        </p:txBody>
      </p:sp>
      <p:sp>
        <p:nvSpPr>
          <p:cNvPr id="26" name="Text 23"/>
          <p:cNvSpPr/>
          <p:nvPr/>
        </p:nvSpPr>
        <p:spPr>
          <a:xfrm>
            <a:off x="640080" y="5212080"/>
            <a:ext cx="9875520" cy="2743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first. Then we will reveal the strongest engineering choice.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VOTE REVEAL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Best Answer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Human-centered engineering uses user needs and evidence to guide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00200"/>
            <a:ext cx="3749040" cy="3200400"/>
          </a:xfrm>
          <a:prstGeom prst="roundRect">
            <a:avLst>
              <a:gd name="adj" fmla="val 3429"/>
            </a:avLst>
          </a:prstGeom>
          <a:solidFill>
            <a:srgbClr val="061B31"/>
          </a:solidFill>
          <a:ln w="12700">
            <a:solidFill>
              <a:srgbClr val="355573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20240"/>
            <a:ext cx="3200400" cy="3200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2000" b="1" dirty="0">
                <a:solidFill>
                  <a:srgbClr val="F2C14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Best answer: 2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60120" y="2423160"/>
            <a:ext cx="297180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Ask what the user needs, define criteria, then build evidence.</a:t>
            </a:r>
            <a:endParaRPr lang="en-US" sz="1800" dirty="0"/>
          </a:p>
        </p:txBody>
      </p:sp>
      <p:sp>
        <p:nvSpPr>
          <p:cNvPr id="12" name="Shape 9"/>
          <p:cNvSpPr/>
          <p:nvPr/>
        </p:nvSpPr>
        <p:spPr>
          <a:xfrm>
            <a:off x="475488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5029200" y="1920240"/>
            <a:ext cx="21945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IT FITS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02920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connects the design to people, constraints, and proof.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8092440" y="1600200"/>
            <a:ext cx="3017520" cy="3200400"/>
          </a:xfrm>
          <a:prstGeom prst="roundRect">
            <a:avLst>
              <a:gd name="adj" fmla="val 3636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366760" y="1920240"/>
            <a:ext cx="2377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WHY THE OTHERS MISS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8366760" y="2331720"/>
            <a:ext cx="2331720" cy="77724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5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They focus on ease, appearance, or ignoring feedback.</a:t>
            </a:r>
            <a:endParaRPr lang="en-US" sz="1500" dirty="0"/>
          </a:p>
        </p:txBody>
      </p:sp>
      <p:sp>
        <p:nvSpPr>
          <p:cNvPr id="18" name="Text 15"/>
          <p:cNvSpPr/>
          <p:nvPr/>
        </p:nvSpPr>
        <p:spPr>
          <a:xfrm>
            <a:off x="777240" y="5486400"/>
            <a:ext cx="10561320" cy="329184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Carry-forward idea: your design decisions should be traceable to user needs, criteria, evidence, and responsible impact.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CORE SKILL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Decision Matrix and Final Concept Selection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today’s lesson contributes to the capstone.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783080"/>
            <a:ext cx="5212080" cy="3291840"/>
          </a:xfrm>
          <a:prstGeom prst="roundRect">
            <a:avLst>
              <a:gd name="adj" fmla="val 3333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86868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YOU WILL PRACTICE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868680" y="2404872"/>
            <a:ext cx="4572000" cy="13716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design criteria to compare multiple concepts.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Score concepts using a decision matrix.
</a:t>
            </a:r>
            <a:pPr indent="0" marL="0">
              <a:buNone/>
            </a:pPr>
            <a:r>
              <a:rPr lang="en-US" sz="14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40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Justify the selected concept with evidence and tradeoffs.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6126480" y="1783080"/>
            <a:ext cx="5394960" cy="3291840"/>
          </a:xfrm>
          <a:prstGeom prst="roundRect">
            <a:avLst>
              <a:gd name="adj" fmla="val 3333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400800" y="2048256"/>
            <a:ext cx="2926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400800" y="2404872"/>
            <a:ext cx="4709160" cy="91440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You can use a decision matrix to compare concepts and justify a final concept selection.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6400800" y="3703320"/>
            <a:ext cx="4663440" cy="566928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This evidence should help your team explain the user need, design choices, testing, revision, and final recommendation.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CAPSTONE CONNECTION MAP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Lesson Skill to Final Portfolio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Show how today’s work becomes evidence later.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594360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777240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USER NEED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777240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Who needs something and why?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3456432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3639312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DESIGN CHOICE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3639312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will the team build or change?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318504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6501384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6501384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proves the decision is reasonable?</a:t>
            </a:r>
            <a:endParaRPr lang="en-US" sz="1350" dirty="0"/>
          </a:p>
        </p:txBody>
      </p:sp>
      <p:sp>
        <p:nvSpPr>
          <p:cNvPr id="18" name="Shape 15"/>
          <p:cNvSpPr/>
          <p:nvPr/>
        </p:nvSpPr>
        <p:spPr>
          <a:xfrm>
            <a:off x="9180576" y="1874520"/>
            <a:ext cx="2423160" cy="2011680"/>
          </a:xfrm>
          <a:prstGeom prst="roundRect">
            <a:avLst>
              <a:gd name="adj" fmla="val 5455"/>
            </a:avLst>
          </a:prstGeom>
          <a:solidFill>
            <a:srgbClr val="F4F9FD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363456" y="2148840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PORTFOLIO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9363456" y="2606040"/>
            <a:ext cx="2057400" cy="73152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l"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How will the story be communicated?</a:t>
            </a:r>
            <a:endParaRPr lang="en-US" sz="1350" dirty="0"/>
          </a:p>
        </p:txBody>
      </p:sp>
      <p:sp>
        <p:nvSpPr>
          <p:cNvPr id="21" name="Text 18"/>
          <p:cNvSpPr/>
          <p:nvPr/>
        </p:nvSpPr>
        <p:spPr>
          <a:xfrm>
            <a:off x="685800" y="5349240"/>
            <a:ext cx="10698480" cy="310896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Share-out target: one lesson artifact + one way it can support the final capstone presentation.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84048" y="256032"/>
            <a:ext cx="53035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050" b="1" dirty="0">
                <a:solidFill>
                  <a:srgbClr val="D1A83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MINDSET SHIFT</a:t>
            </a:r>
            <a:endParaRPr lang="en-US" sz="1050" dirty="0"/>
          </a:p>
        </p:txBody>
      </p:sp>
      <p:pic>
        <p:nvPicPr>
          <p:cNvPr id="3" name="Image 0" descr="/mnt/data/lockwoodstem-logo-transparen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899648" y="146304"/>
            <a:ext cx="749808" cy="38404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4048" y="685800"/>
            <a:ext cx="69494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0B1F3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Task Completion vs. Engineering Evidence</a:t>
            </a:r>
            <a:endParaRPr lang="en-US" sz="2600" dirty="0"/>
          </a:p>
        </p:txBody>
      </p:sp>
      <p:sp>
        <p:nvSpPr>
          <p:cNvPr id="5" name="Text 2"/>
          <p:cNvSpPr/>
          <p:nvPr/>
        </p:nvSpPr>
        <p:spPr>
          <a:xfrm>
            <a:off x="384048" y="1280160"/>
            <a:ext cx="7772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42526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goal is not just to finish; the goal is to defend design decisions.</a:t>
            </a:r>
            <a:endParaRPr lang="en-US" sz="1250" dirty="0"/>
          </a:p>
        </p:txBody>
      </p:sp>
      <p:sp>
        <p:nvSpPr>
          <p:cNvPr id="6" name="Shape 3"/>
          <p:cNvSpPr/>
          <p:nvPr/>
        </p:nvSpPr>
        <p:spPr>
          <a:xfrm>
            <a:off x="0" y="6428232"/>
            <a:ext cx="12191695" cy="429768"/>
          </a:xfrm>
          <a:prstGeom prst="rect">
            <a:avLst/>
          </a:prstGeom>
          <a:solidFill>
            <a:srgbClr val="0B1F3A"/>
          </a:solidFill>
          <a:ln w="12700">
            <a:solidFill>
              <a:srgbClr val="0B1F3A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384048" y="6537960"/>
            <a:ext cx="658368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LockwoodSTEM  |  Introduction to Engineering Design  |  Unit 5</a:t>
            </a:r>
            <a:endParaRPr lang="en-US" sz="780" dirty="0"/>
          </a:p>
        </p:txBody>
      </p:sp>
      <p:sp>
        <p:nvSpPr>
          <p:cNvPr id="8" name="Text 5"/>
          <p:cNvSpPr/>
          <p:nvPr/>
        </p:nvSpPr>
        <p:spPr>
          <a:xfrm>
            <a:off x="10588752" y="6537960"/>
            <a:ext cx="114300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780" dirty="0">
                <a:solidFill>
                  <a:srgbClr val="D9EAF7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Lesson 5.6</a:t>
            </a:r>
            <a:endParaRPr lang="en-US" sz="780" dirty="0"/>
          </a:p>
        </p:txBody>
      </p:sp>
      <p:sp>
        <p:nvSpPr>
          <p:cNvPr id="9" name="Shape 6"/>
          <p:cNvSpPr/>
          <p:nvPr/>
        </p:nvSpPr>
        <p:spPr>
          <a:xfrm>
            <a:off x="685800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7FBFF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60120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COMPLETION MINDSET</a:t>
            </a:r>
            <a:endParaRPr lang="en-US" sz="850" dirty="0"/>
          </a:p>
        </p:txBody>
      </p:sp>
      <p:sp>
        <p:nvSpPr>
          <p:cNvPr id="11" name="Text 8"/>
          <p:cNvSpPr/>
          <p:nvPr/>
        </p:nvSpPr>
        <p:spPr>
          <a:xfrm>
            <a:off x="960120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Focuses on getting something done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May choose the fastest answer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Often hides mistakes or missing data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Can be hard for others to inspect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6382512" y="1691640"/>
            <a:ext cx="5074920" cy="3246120"/>
          </a:xfrm>
          <a:prstGeom prst="roundRect">
            <a:avLst>
              <a:gd name="adj" fmla="val 3380"/>
            </a:avLst>
          </a:prstGeom>
          <a:solidFill>
            <a:srgbClr val="FFFDF6"/>
          </a:solidFill>
          <a:ln w="12700">
            <a:solidFill>
              <a:srgbClr val="D6E0EB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656832" y="1965960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147A9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EVIDENCE MINDSET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6656832" y="2359152"/>
            <a:ext cx="4389120" cy="1508760"/>
          </a:xfrm>
          <a:prstGeom prst="rect">
            <a:avLst/>
          </a:prstGeom>
          <a:noFill/>
          <a:ln/>
        </p:spPr>
        <p:txBody>
          <a:bodyPr wrap="square" lIns="762" tIns="762" rIns="762" bIns="762" rtlCol="0" anchor="t">
            <a:normAutofit/>
          </a:bodyPr>
          <a:lstStyle/>
          <a:p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Connects work to user needs and criteria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Uses data, feedback, sketches, and tests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Documents problems and revisions
</a:t>
            </a:r>
            <a:pPr indent="0" marL="0">
              <a:buNone/>
            </a:pPr>
            <a:r>
              <a:rPr lang="en-US" sz="1350" b="1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</a:t>
            </a:r>
            <a:pPr indent="0" marL="0">
              <a:buNone/>
            </a:pPr>
            <a:r>
              <a:rPr lang="en-US" sz="1350" dirty="0">
                <a:solidFill>
                  <a:srgbClr val="0B1F3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Makes the design story clear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LockwoodSTEM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 Unit 5 Lesson 5.6: Decision Matrix and Final Concept Selection</dc:title>
  <dc:subject>IED Unit 5 Lesson 5.6</dc:subject>
  <dc:creator>LockwoodSTEM</dc:creator>
  <cp:lastModifiedBy>LockwoodSTEM</cp:lastModifiedBy>
  <cp:revision>1</cp:revision>
  <dcterms:created xsi:type="dcterms:W3CDTF">2026-07-17T18:02:17Z</dcterms:created>
  <dcterms:modified xsi:type="dcterms:W3CDTF">2026-07-17T18:02:17Z</dcterms:modified>
</cp:coreProperties>
</file>