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</p:sldIdLst>
  <p:notesMasterIdLst>
    <p:notesMasterId r:id="rId19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notesMaster" Target="notesMasters/notesMaster1.xml"/><Relationship Id="rId20" Type="http://schemas.openxmlformats.org/officeDocument/2006/relationships/presProps" Target="presProps.xml"/><Relationship Id="rId21" Type="http://schemas.openxmlformats.org/officeDocument/2006/relationships/viewProps" Target="viewProps.xml"/><Relationship Id="rId22" Type="http://schemas.openxmlformats.org/officeDocument/2006/relationships/theme" Target="theme/theme1.xml"/><Relationship Id="rId2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1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3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4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5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6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7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B1F3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lockwoodstem-logo-transparent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38912" y="347472"/>
            <a:ext cx="1463040" cy="6858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02920" y="1234440"/>
            <a:ext cx="47548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100" b="1" dirty="0">
                <a:solidFill>
                  <a:srgbClr val="D1A83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IED UNIT 5 • LESSON 5.5</a:t>
            </a:r>
            <a:endParaRPr lang="en-US" sz="1100" dirty="0"/>
          </a:p>
        </p:txBody>
      </p:sp>
      <p:sp>
        <p:nvSpPr>
          <p:cNvPr id="4" name="Text 1"/>
          <p:cNvSpPr/>
          <p:nvPr/>
        </p:nvSpPr>
        <p:spPr>
          <a:xfrm>
            <a:off x="502920" y="1572768"/>
            <a:ext cx="7589520" cy="10972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30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Concept Generation and Human-Centered Ideation</a:t>
            </a:r>
            <a:endParaRPr lang="en-US" sz="3000" dirty="0"/>
          </a:p>
        </p:txBody>
      </p:sp>
      <p:sp>
        <p:nvSpPr>
          <p:cNvPr id="5" name="Text 2"/>
          <p:cNvSpPr/>
          <p:nvPr/>
        </p:nvSpPr>
        <p:spPr>
          <a:xfrm>
            <a:off x="502920" y="2944368"/>
            <a:ext cx="22860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b="1" dirty="0">
                <a:solidFill>
                  <a:srgbClr val="4FD7F7"/>
                </a:solidFill>
              </a:rPr>
              <a:t>FOCUS QUESTION</a:t>
            </a:r>
            <a:endParaRPr lang="en-US" sz="950" dirty="0"/>
          </a:p>
        </p:txBody>
      </p:sp>
      <p:sp>
        <p:nvSpPr>
          <p:cNvPr id="6" name="Text 3"/>
          <p:cNvSpPr/>
          <p:nvPr/>
        </p:nvSpPr>
        <p:spPr>
          <a:xfrm>
            <a:off x="502920" y="3200400"/>
            <a:ext cx="7680960" cy="7132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600" dirty="0">
                <a:solidFill>
                  <a:srgbClr val="EAF6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How can engineers generate creative solutions without choosing the first idea too quickly?</a:t>
            </a:r>
            <a:endParaRPr lang="en-US" sz="1600" dirty="0"/>
          </a:p>
        </p:txBody>
      </p:sp>
      <p:sp>
        <p:nvSpPr>
          <p:cNvPr id="7" name="Text 4"/>
          <p:cNvSpPr/>
          <p:nvPr/>
        </p:nvSpPr>
        <p:spPr>
          <a:xfrm>
            <a:off x="594360" y="4626864"/>
            <a:ext cx="16459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D1A83F"/>
                </a:solidFill>
              </a:rPr>
              <a:t>GENERATE</a:t>
            </a:r>
            <a:endParaRPr lang="en-US" sz="1100" dirty="0"/>
          </a:p>
        </p:txBody>
      </p:sp>
      <p:sp>
        <p:nvSpPr>
          <p:cNvPr id="8" name="Text 5"/>
          <p:cNvSpPr/>
          <p:nvPr/>
        </p:nvSpPr>
        <p:spPr>
          <a:xfrm>
            <a:off x="594360" y="4901184"/>
            <a:ext cx="16459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dirty="0">
                <a:solidFill>
                  <a:srgbClr val="EAF6FF"/>
                </a:solidFill>
              </a:rPr>
              <a:t>the user need</a:t>
            </a:r>
            <a:endParaRPr lang="en-US" sz="1200" dirty="0"/>
          </a:p>
        </p:txBody>
      </p:sp>
      <p:sp>
        <p:nvSpPr>
          <p:cNvPr id="9" name="Text 6"/>
          <p:cNvSpPr/>
          <p:nvPr/>
        </p:nvSpPr>
        <p:spPr>
          <a:xfrm>
            <a:off x="2743200" y="4626864"/>
            <a:ext cx="16459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D1A83F"/>
                </a:solidFill>
              </a:rPr>
              <a:t>DIVERGE</a:t>
            </a:r>
            <a:endParaRPr lang="en-US" sz="1100" dirty="0"/>
          </a:p>
        </p:txBody>
      </p:sp>
      <p:sp>
        <p:nvSpPr>
          <p:cNvPr id="10" name="Text 7"/>
          <p:cNvSpPr/>
          <p:nvPr/>
        </p:nvSpPr>
        <p:spPr>
          <a:xfrm>
            <a:off x="2743200" y="4901184"/>
            <a:ext cx="16459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dirty="0">
                <a:solidFill>
                  <a:srgbClr val="EAF6FF"/>
                </a:solidFill>
              </a:rPr>
              <a:t>design evidence</a:t>
            </a:r>
            <a:endParaRPr lang="en-US" sz="1200" dirty="0"/>
          </a:p>
        </p:txBody>
      </p:sp>
      <p:sp>
        <p:nvSpPr>
          <p:cNvPr id="11" name="Text 8"/>
          <p:cNvSpPr/>
          <p:nvPr/>
        </p:nvSpPr>
        <p:spPr>
          <a:xfrm>
            <a:off x="4892040" y="4626864"/>
            <a:ext cx="16459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D1A83F"/>
                </a:solidFill>
              </a:rPr>
              <a:t>CONNECT</a:t>
            </a:r>
            <a:endParaRPr lang="en-US" sz="1100" dirty="0"/>
          </a:p>
        </p:txBody>
      </p:sp>
      <p:sp>
        <p:nvSpPr>
          <p:cNvPr id="12" name="Text 9"/>
          <p:cNvSpPr/>
          <p:nvPr/>
        </p:nvSpPr>
        <p:spPr>
          <a:xfrm>
            <a:off x="4892040" y="4901184"/>
            <a:ext cx="16459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dirty="0">
                <a:solidFill>
                  <a:srgbClr val="EAF6FF"/>
                </a:solidFill>
              </a:rPr>
              <a:t>responsibly</a:t>
            </a:r>
            <a:endParaRPr lang="en-US" sz="1200" dirty="0"/>
          </a:p>
        </p:txBody>
      </p:sp>
      <p:sp>
        <p:nvSpPr>
          <p:cNvPr id="13" name="Text 10"/>
          <p:cNvSpPr/>
          <p:nvPr/>
        </p:nvSpPr>
        <p:spPr>
          <a:xfrm>
            <a:off x="502920" y="5998464"/>
            <a:ext cx="38404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D9EAF7"/>
                </a:solidFill>
              </a:rPr>
              <a:t>Human-Centered Aerospace Design</a:t>
            </a:r>
            <a:endParaRPr lang="en-US" sz="10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84048" y="256032"/>
            <a:ext cx="53035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50" b="1" dirty="0">
                <a:solidFill>
                  <a:srgbClr val="D1A83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KEY IDEA</a:t>
            </a:r>
            <a:endParaRPr lang="en-US" sz="1050" dirty="0"/>
          </a:p>
        </p:txBody>
      </p:sp>
      <p:pic>
        <p:nvPicPr>
          <p:cNvPr id="3" name="Image 0" descr="/mnt/data/lockwoodstem-logo-transparent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899648" y="146304"/>
            <a:ext cx="749808" cy="384048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384048" y="685800"/>
            <a:ext cx="694944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6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Evidence-Based Capstone Decisions</a:t>
            </a:r>
            <a:endParaRPr lang="en-US" sz="2600" dirty="0"/>
          </a:p>
        </p:txBody>
      </p:sp>
      <p:sp>
        <p:nvSpPr>
          <p:cNvPr id="5" name="Text 2"/>
          <p:cNvSpPr/>
          <p:nvPr/>
        </p:nvSpPr>
        <p:spPr>
          <a:xfrm>
            <a:off x="384048" y="1280160"/>
            <a:ext cx="77724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4252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Engineers connect what they claim to proof that others can inspect.</a:t>
            </a:r>
            <a:endParaRPr lang="en-US" sz="1250" dirty="0"/>
          </a:p>
        </p:txBody>
      </p:sp>
      <p:sp>
        <p:nvSpPr>
          <p:cNvPr id="6" name="Shape 3"/>
          <p:cNvSpPr/>
          <p:nvPr/>
        </p:nvSpPr>
        <p:spPr>
          <a:xfrm>
            <a:off x="0" y="6428232"/>
            <a:ext cx="12191695" cy="429768"/>
          </a:xfrm>
          <a:prstGeom prst="rect">
            <a:avLst/>
          </a:prstGeom>
          <a:solidFill>
            <a:srgbClr val="0B1F3A"/>
          </a:solidFill>
          <a:ln w="12700">
            <a:solidFill>
              <a:srgbClr val="0B1F3A"/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384048" y="6537960"/>
            <a:ext cx="658368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80" dirty="0">
                <a:solidFill>
                  <a:srgbClr val="D9EAF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5</a:t>
            </a:r>
            <a:endParaRPr lang="en-US" sz="780" dirty="0"/>
          </a:p>
        </p:txBody>
      </p:sp>
      <p:sp>
        <p:nvSpPr>
          <p:cNvPr id="8" name="Text 5"/>
          <p:cNvSpPr/>
          <p:nvPr/>
        </p:nvSpPr>
        <p:spPr>
          <a:xfrm>
            <a:off x="10588752" y="6537960"/>
            <a:ext cx="114300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80" dirty="0">
                <a:solidFill>
                  <a:srgbClr val="D9EAF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5.5</a:t>
            </a:r>
            <a:endParaRPr lang="en-US" sz="780" dirty="0"/>
          </a:p>
        </p:txBody>
      </p:sp>
      <p:sp>
        <p:nvSpPr>
          <p:cNvPr id="9" name="Shape 6"/>
          <p:cNvSpPr/>
          <p:nvPr/>
        </p:nvSpPr>
        <p:spPr>
          <a:xfrm>
            <a:off x="731520" y="1874520"/>
            <a:ext cx="2971800" cy="1874520"/>
          </a:xfrm>
          <a:prstGeom prst="roundRect">
            <a:avLst>
              <a:gd name="adj" fmla="val 5854"/>
            </a:avLst>
          </a:prstGeom>
          <a:solidFill>
            <a:srgbClr val="F4F9FD"/>
          </a:solidFill>
          <a:ln w="12700">
            <a:solidFill>
              <a:srgbClr val="D6E0EB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1005840" y="2148840"/>
            <a:ext cx="22860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b="1" dirty="0">
                <a:solidFill>
                  <a:srgbClr val="147A9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CLAIM</a:t>
            </a:r>
            <a:endParaRPr lang="en-US" sz="850" dirty="0"/>
          </a:p>
        </p:txBody>
      </p:sp>
      <p:sp>
        <p:nvSpPr>
          <p:cNvPr id="11" name="Text 8"/>
          <p:cNvSpPr/>
          <p:nvPr/>
        </p:nvSpPr>
        <p:spPr>
          <a:xfrm>
            <a:off x="1005840" y="2606040"/>
            <a:ext cx="2331720" cy="566928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l" indent="0" marL="0">
              <a:buNone/>
            </a:pPr>
            <a:r>
              <a:rPr lang="en-US" sz="15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you believe about the design</a:t>
            </a:r>
            <a:endParaRPr lang="en-US" sz="1500" dirty="0"/>
          </a:p>
        </p:txBody>
      </p:sp>
      <p:sp>
        <p:nvSpPr>
          <p:cNvPr id="12" name="Shape 9"/>
          <p:cNvSpPr/>
          <p:nvPr/>
        </p:nvSpPr>
        <p:spPr>
          <a:xfrm>
            <a:off x="3822192" y="2596896"/>
            <a:ext cx="384048" cy="384048"/>
          </a:xfrm>
          <a:prstGeom prst="chevron">
            <a:avLst/>
          </a:prstGeom>
          <a:solidFill>
            <a:srgbClr val="F2C14E"/>
          </a:solidFill>
          <a:ln w="12700">
            <a:solidFill>
              <a:srgbClr val="F2C14E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4526280" y="1874520"/>
            <a:ext cx="2971800" cy="1874520"/>
          </a:xfrm>
          <a:prstGeom prst="roundRect">
            <a:avLst>
              <a:gd name="adj" fmla="val 5854"/>
            </a:avLst>
          </a:prstGeom>
          <a:solidFill>
            <a:srgbClr val="FFFDF6"/>
          </a:solidFill>
          <a:ln w="12700">
            <a:solidFill>
              <a:srgbClr val="D6E0EB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4800600" y="2148840"/>
            <a:ext cx="22860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b="1" dirty="0">
                <a:solidFill>
                  <a:srgbClr val="147A9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EVIDENCE</a:t>
            </a:r>
            <a:endParaRPr lang="en-US" sz="850" dirty="0"/>
          </a:p>
        </p:txBody>
      </p:sp>
      <p:sp>
        <p:nvSpPr>
          <p:cNvPr id="15" name="Text 12"/>
          <p:cNvSpPr/>
          <p:nvPr/>
        </p:nvSpPr>
        <p:spPr>
          <a:xfrm>
            <a:off x="4800600" y="2606040"/>
            <a:ext cx="2331720" cy="566928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l" indent="0" marL="0">
              <a:buNone/>
            </a:pPr>
            <a:r>
              <a:rPr lang="en-US" sz="15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proves or challenges the claim</a:t>
            </a:r>
            <a:endParaRPr lang="en-US" sz="1500" dirty="0"/>
          </a:p>
        </p:txBody>
      </p:sp>
      <p:sp>
        <p:nvSpPr>
          <p:cNvPr id="16" name="Shape 13"/>
          <p:cNvSpPr/>
          <p:nvPr/>
        </p:nvSpPr>
        <p:spPr>
          <a:xfrm>
            <a:off x="7616952" y="2596896"/>
            <a:ext cx="384048" cy="384048"/>
          </a:xfrm>
          <a:prstGeom prst="chevron">
            <a:avLst/>
          </a:prstGeom>
          <a:solidFill>
            <a:srgbClr val="F2C14E"/>
          </a:solidFill>
          <a:ln w="12700">
            <a:solidFill>
              <a:srgbClr val="F2C14E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8321040" y="1874520"/>
            <a:ext cx="2971800" cy="1874520"/>
          </a:xfrm>
          <a:prstGeom prst="roundRect">
            <a:avLst>
              <a:gd name="adj" fmla="val 5854"/>
            </a:avLst>
          </a:prstGeom>
          <a:solidFill>
            <a:srgbClr val="F4F9FD"/>
          </a:solidFill>
          <a:ln w="12700">
            <a:solidFill>
              <a:srgbClr val="D6E0EB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8595360" y="2148840"/>
            <a:ext cx="22860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b="1" dirty="0">
                <a:solidFill>
                  <a:srgbClr val="147A9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DECISION</a:t>
            </a:r>
            <a:endParaRPr lang="en-US" sz="850" dirty="0"/>
          </a:p>
        </p:txBody>
      </p:sp>
      <p:sp>
        <p:nvSpPr>
          <p:cNvPr id="19" name="Text 16"/>
          <p:cNvSpPr/>
          <p:nvPr/>
        </p:nvSpPr>
        <p:spPr>
          <a:xfrm>
            <a:off x="8595360" y="2606040"/>
            <a:ext cx="2331720" cy="566928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l" indent="0" marL="0">
              <a:buNone/>
            </a:pPr>
            <a:r>
              <a:rPr lang="en-US" sz="15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you do next because of the evidence</a:t>
            </a:r>
            <a:endParaRPr lang="en-US" sz="1500" dirty="0"/>
          </a:p>
        </p:txBody>
      </p:sp>
      <p:sp>
        <p:nvSpPr>
          <p:cNvPr id="20" name="Text 17"/>
          <p:cNvSpPr/>
          <p:nvPr/>
        </p:nvSpPr>
        <p:spPr>
          <a:xfrm>
            <a:off x="777240" y="5120640"/>
            <a:ext cx="10652760" cy="347472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ctr" indent="0" marL="0">
              <a:buNone/>
            </a:pPr>
            <a:r>
              <a:rPr lang="en-US" sz="132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Evidence can include: stakeholder notes • sketches • CAD models • test data • observations • photos • feedback • revision notes</a:t>
            </a:r>
            <a:endParaRPr lang="en-US" sz="132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84048" y="256032"/>
            <a:ext cx="53035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50" b="1" dirty="0">
                <a:solidFill>
                  <a:srgbClr val="D1A83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MINI CHALLENGE</a:t>
            </a:r>
            <a:endParaRPr lang="en-US" sz="1050" dirty="0"/>
          </a:p>
        </p:txBody>
      </p:sp>
      <p:pic>
        <p:nvPicPr>
          <p:cNvPr id="3" name="Image 0" descr="/mnt/data/lockwoodstem-logo-transparent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899648" y="146304"/>
            <a:ext cx="749808" cy="384048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384048" y="685800"/>
            <a:ext cx="694944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6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What Evidence Would You Need?</a:t>
            </a:r>
            <a:endParaRPr lang="en-US" sz="2600" dirty="0"/>
          </a:p>
        </p:txBody>
      </p:sp>
      <p:sp>
        <p:nvSpPr>
          <p:cNvPr id="5" name="Text 2"/>
          <p:cNvSpPr/>
          <p:nvPr/>
        </p:nvSpPr>
        <p:spPr>
          <a:xfrm>
            <a:off x="384048" y="1280160"/>
            <a:ext cx="77724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4252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Read the claim. Select the evidence that would best support it.</a:t>
            </a:r>
            <a:endParaRPr lang="en-US" sz="1250" dirty="0"/>
          </a:p>
        </p:txBody>
      </p:sp>
      <p:sp>
        <p:nvSpPr>
          <p:cNvPr id="6" name="Shape 3"/>
          <p:cNvSpPr/>
          <p:nvPr/>
        </p:nvSpPr>
        <p:spPr>
          <a:xfrm>
            <a:off x="0" y="6428232"/>
            <a:ext cx="12191695" cy="429768"/>
          </a:xfrm>
          <a:prstGeom prst="rect">
            <a:avLst/>
          </a:prstGeom>
          <a:solidFill>
            <a:srgbClr val="0B1F3A"/>
          </a:solidFill>
          <a:ln w="12700">
            <a:solidFill>
              <a:srgbClr val="0B1F3A"/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384048" y="6537960"/>
            <a:ext cx="658368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80" dirty="0">
                <a:solidFill>
                  <a:srgbClr val="D9EAF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5</a:t>
            </a:r>
            <a:endParaRPr lang="en-US" sz="780" dirty="0"/>
          </a:p>
        </p:txBody>
      </p:sp>
      <p:sp>
        <p:nvSpPr>
          <p:cNvPr id="8" name="Text 5"/>
          <p:cNvSpPr/>
          <p:nvPr/>
        </p:nvSpPr>
        <p:spPr>
          <a:xfrm>
            <a:off x="10588752" y="6537960"/>
            <a:ext cx="114300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80" dirty="0">
                <a:solidFill>
                  <a:srgbClr val="D9EAF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5.5</a:t>
            </a:r>
            <a:endParaRPr lang="en-US" sz="780" dirty="0"/>
          </a:p>
        </p:txBody>
      </p:sp>
      <p:sp>
        <p:nvSpPr>
          <p:cNvPr id="9" name="Text 6"/>
          <p:cNvSpPr/>
          <p:nvPr/>
        </p:nvSpPr>
        <p:spPr>
          <a:xfrm>
            <a:off x="594360" y="1874520"/>
            <a:ext cx="10789920" cy="384048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l" indent="0" marL="0">
              <a:buNone/>
            </a:pPr>
            <a:r>
              <a:rPr lang="en-US" sz="17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Claim: “Our concept generation and human-centered ideation work is ready to move forward.”</a:t>
            </a:r>
            <a:endParaRPr lang="en-US" sz="1700" dirty="0"/>
          </a:p>
        </p:txBody>
      </p:sp>
      <p:sp>
        <p:nvSpPr>
          <p:cNvPr id="10" name="Text 7"/>
          <p:cNvSpPr/>
          <p:nvPr/>
        </p:nvSpPr>
        <p:spPr>
          <a:xfrm>
            <a:off x="594360" y="2286000"/>
            <a:ext cx="5486400" cy="201168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l" indent="0" marL="0">
              <a:buNone/>
            </a:pPr>
            <a:r>
              <a:rPr lang="en-US" sz="1350" dirty="0">
                <a:solidFill>
                  <a:srgbClr val="4252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Vote for the two strongest pieces of evidence.</a:t>
            </a:r>
            <a:endParaRPr lang="en-US" sz="1350" dirty="0"/>
          </a:p>
        </p:txBody>
      </p:sp>
      <p:sp>
        <p:nvSpPr>
          <p:cNvPr id="11" name="Shape 8"/>
          <p:cNvSpPr/>
          <p:nvPr/>
        </p:nvSpPr>
        <p:spPr>
          <a:xfrm>
            <a:off x="640080" y="2788920"/>
            <a:ext cx="5349240" cy="914400"/>
          </a:xfrm>
          <a:prstGeom prst="roundRect">
            <a:avLst>
              <a:gd name="adj" fmla="val 12000"/>
            </a:avLst>
          </a:prstGeom>
          <a:solidFill>
            <a:srgbClr val="F4F9FD"/>
          </a:solidFill>
          <a:ln w="12700">
            <a:solidFill>
              <a:srgbClr val="BFD3E6"/>
            </a:solidFill>
            <a:prstDash val="solid"/>
          </a:ln>
        </p:spPr>
      </p:sp>
      <p:sp>
        <p:nvSpPr>
          <p:cNvPr id="12" name="Shape 9"/>
          <p:cNvSpPr/>
          <p:nvPr/>
        </p:nvSpPr>
        <p:spPr>
          <a:xfrm>
            <a:off x="786384" y="2935224"/>
            <a:ext cx="329184" cy="329184"/>
          </a:xfrm>
          <a:prstGeom prst="ellipse">
            <a:avLst/>
          </a:prstGeom>
          <a:solidFill>
            <a:srgbClr val="F2C14E"/>
          </a:solidFill>
          <a:ln w="12700">
            <a:solidFill>
              <a:srgbClr val="F2C14E"/>
            </a:solidFill>
            <a:prstDash val="solid"/>
          </a:ln>
        </p:spPr>
      </p:sp>
      <p:sp>
        <p:nvSpPr>
          <p:cNvPr id="13" name="Text 10"/>
          <p:cNvSpPr/>
          <p:nvPr/>
        </p:nvSpPr>
        <p:spPr>
          <a:xfrm>
            <a:off x="864108" y="2999232"/>
            <a:ext cx="164592" cy="118872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</a:t>
            </a:r>
            <a:endParaRPr lang="en-US" sz="1200" dirty="0"/>
          </a:p>
        </p:txBody>
      </p:sp>
      <p:sp>
        <p:nvSpPr>
          <p:cNvPr id="14" name="Text 11"/>
          <p:cNvSpPr/>
          <p:nvPr/>
        </p:nvSpPr>
        <p:spPr>
          <a:xfrm>
            <a:off x="1225296" y="2935224"/>
            <a:ext cx="4636008" cy="68580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l" indent="0" marL="0">
              <a:buNone/>
            </a:pPr>
            <a:r>
              <a:rPr lang="en-US" sz="122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relevant sketch, model, user note, plan, or prototype view that shows the work.</a:t>
            </a:r>
            <a:endParaRPr lang="en-US" sz="1220" dirty="0"/>
          </a:p>
        </p:txBody>
      </p:sp>
      <p:sp>
        <p:nvSpPr>
          <p:cNvPr id="15" name="Shape 12"/>
          <p:cNvSpPr/>
          <p:nvPr/>
        </p:nvSpPr>
        <p:spPr>
          <a:xfrm>
            <a:off x="6199632" y="2788920"/>
            <a:ext cx="5349240" cy="914400"/>
          </a:xfrm>
          <a:prstGeom prst="roundRect">
            <a:avLst>
              <a:gd name="adj" fmla="val 12000"/>
            </a:avLst>
          </a:prstGeom>
          <a:solidFill>
            <a:srgbClr val="F4F9FD"/>
          </a:solidFill>
          <a:ln w="12700">
            <a:solidFill>
              <a:srgbClr val="BFD3E6"/>
            </a:solidFill>
            <a:prstDash val="solid"/>
          </a:ln>
        </p:spPr>
      </p:sp>
      <p:sp>
        <p:nvSpPr>
          <p:cNvPr id="16" name="Shape 13"/>
          <p:cNvSpPr/>
          <p:nvPr/>
        </p:nvSpPr>
        <p:spPr>
          <a:xfrm>
            <a:off x="6345936" y="2935224"/>
            <a:ext cx="329184" cy="329184"/>
          </a:xfrm>
          <a:prstGeom prst="ellipse">
            <a:avLst/>
          </a:prstGeom>
          <a:solidFill>
            <a:srgbClr val="F2C14E"/>
          </a:solidFill>
          <a:ln w="12700">
            <a:solidFill>
              <a:srgbClr val="F2C14E"/>
            </a:solidFill>
            <a:prstDash val="solid"/>
          </a:ln>
        </p:spPr>
      </p:sp>
      <p:sp>
        <p:nvSpPr>
          <p:cNvPr id="17" name="Text 14"/>
          <p:cNvSpPr/>
          <p:nvPr/>
        </p:nvSpPr>
        <p:spPr>
          <a:xfrm>
            <a:off x="6423660" y="2999232"/>
            <a:ext cx="164592" cy="118872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</a:t>
            </a:r>
            <a:endParaRPr lang="en-US" sz="1200" dirty="0"/>
          </a:p>
        </p:txBody>
      </p:sp>
      <p:sp>
        <p:nvSpPr>
          <p:cNvPr id="18" name="Text 15"/>
          <p:cNvSpPr/>
          <p:nvPr/>
        </p:nvSpPr>
        <p:spPr>
          <a:xfrm>
            <a:off x="6784848" y="2935224"/>
            <a:ext cx="4636008" cy="68580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l" indent="0" marL="0">
              <a:buNone/>
            </a:pPr>
            <a:r>
              <a:rPr lang="en-US" sz="122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teammate saying the work is probably good enough.</a:t>
            </a:r>
            <a:endParaRPr lang="en-US" sz="1220" dirty="0"/>
          </a:p>
        </p:txBody>
      </p:sp>
      <p:sp>
        <p:nvSpPr>
          <p:cNvPr id="19" name="Shape 16"/>
          <p:cNvSpPr/>
          <p:nvPr/>
        </p:nvSpPr>
        <p:spPr>
          <a:xfrm>
            <a:off x="640080" y="3977640"/>
            <a:ext cx="5349240" cy="914400"/>
          </a:xfrm>
          <a:prstGeom prst="roundRect">
            <a:avLst>
              <a:gd name="adj" fmla="val 12000"/>
            </a:avLst>
          </a:prstGeom>
          <a:solidFill>
            <a:srgbClr val="F4F9FD"/>
          </a:solidFill>
          <a:ln w="12700">
            <a:solidFill>
              <a:srgbClr val="BFD3E6"/>
            </a:solidFill>
            <a:prstDash val="solid"/>
          </a:ln>
        </p:spPr>
      </p:sp>
      <p:sp>
        <p:nvSpPr>
          <p:cNvPr id="20" name="Shape 17"/>
          <p:cNvSpPr/>
          <p:nvPr/>
        </p:nvSpPr>
        <p:spPr>
          <a:xfrm>
            <a:off x="786384" y="4123944"/>
            <a:ext cx="329184" cy="329184"/>
          </a:xfrm>
          <a:prstGeom prst="ellipse">
            <a:avLst/>
          </a:prstGeom>
          <a:solidFill>
            <a:srgbClr val="F2C14E"/>
          </a:solidFill>
          <a:ln w="12700">
            <a:solidFill>
              <a:srgbClr val="F2C14E"/>
            </a:solidFill>
            <a:prstDash val="solid"/>
          </a:ln>
        </p:spPr>
      </p:sp>
      <p:sp>
        <p:nvSpPr>
          <p:cNvPr id="21" name="Text 18"/>
          <p:cNvSpPr/>
          <p:nvPr/>
        </p:nvSpPr>
        <p:spPr>
          <a:xfrm>
            <a:off x="864108" y="4187952"/>
            <a:ext cx="164592" cy="118872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</a:t>
            </a:r>
            <a:endParaRPr lang="en-US" sz="1200" dirty="0"/>
          </a:p>
        </p:txBody>
      </p:sp>
      <p:sp>
        <p:nvSpPr>
          <p:cNvPr id="22" name="Text 19"/>
          <p:cNvSpPr/>
          <p:nvPr/>
        </p:nvSpPr>
        <p:spPr>
          <a:xfrm>
            <a:off x="1225296" y="4123944"/>
            <a:ext cx="4636008" cy="68580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l" indent="0" marL="0">
              <a:buNone/>
            </a:pPr>
            <a:r>
              <a:rPr lang="en-US" sz="122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Specific criteria, test results, feedback, measurements, or observations tied to the claim.</a:t>
            </a:r>
            <a:endParaRPr lang="en-US" sz="1220" dirty="0"/>
          </a:p>
        </p:txBody>
      </p:sp>
      <p:sp>
        <p:nvSpPr>
          <p:cNvPr id="23" name="Shape 20"/>
          <p:cNvSpPr/>
          <p:nvPr/>
        </p:nvSpPr>
        <p:spPr>
          <a:xfrm>
            <a:off x="6199632" y="3977640"/>
            <a:ext cx="5349240" cy="914400"/>
          </a:xfrm>
          <a:prstGeom prst="roundRect">
            <a:avLst>
              <a:gd name="adj" fmla="val 12000"/>
            </a:avLst>
          </a:prstGeom>
          <a:solidFill>
            <a:srgbClr val="F4F9FD"/>
          </a:solidFill>
          <a:ln w="12700">
            <a:solidFill>
              <a:srgbClr val="BFD3E6"/>
            </a:solidFill>
            <a:prstDash val="solid"/>
          </a:ln>
        </p:spPr>
      </p:sp>
      <p:sp>
        <p:nvSpPr>
          <p:cNvPr id="24" name="Shape 21"/>
          <p:cNvSpPr/>
          <p:nvPr/>
        </p:nvSpPr>
        <p:spPr>
          <a:xfrm>
            <a:off x="6345936" y="4123944"/>
            <a:ext cx="329184" cy="329184"/>
          </a:xfrm>
          <a:prstGeom prst="ellipse">
            <a:avLst/>
          </a:prstGeom>
          <a:solidFill>
            <a:srgbClr val="F2C14E"/>
          </a:solidFill>
          <a:ln w="12700">
            <a:solidFill>
              <a:srgbClr val="F2C14E"/>
            </a:solidFill>
            <a:prstDash val="solid"/>
          </a:ln>
        </p:spPr>
      </p:sp>
      <p:sp>
        <p:nvSpPr>
          <p:cNvPr id="25" name="Text 22"/>
          <p:cNvSpPr/>
          <p:nvPr/>
        </p:nvSpPr>
        <p:spPr>
          <a:xfrm>
            <a:off x="6423660" y="4187952"/>
            <a:ext cx="164592" cy="118872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</a:t>
            </a:r>
            <a:endParaRPr lang="en-US" sz="1200" dirty="0"/>
          </a:p>
        </p:txBody>
      </p:sp>
      <p:sp>
        <p:nvSpPr>
          <p:cNvPr id="26" name="Text 23"/>
          <p:cNvSpPr/>
          <p:nvPr/>
        </p:nvSpPr>
        <p:spPr>
          <a:xfrm>
            <a:off x="6784848" y="4123944"/>
            <a:ext cx="4636008" cy="68580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l" indent="0" marL="0">
              <a:buNone/>
            </a:pPr>
            <a:r>
              <a:rPr lang="en-US" sz="122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polished title page with no evidence or explanation.</a:t>
            </a:r>
            <a:endParaRPr lang="en-US" sz="1220" dirty="0"/>
          </a:p>
        </p:txBody>
      </p:sp>
      <p:sp>
        <p:nvSpPr>
          <p:cNvPr id="27" name="Text 24"/>
          <p:cNvSpPr/>
          <p:nvPr/>
        </p:nvSpPr>
        <p:spPr>
          <a:xfrm>
            <a:off x="640080" y="5349240"/>
            <a:ext cx="9601200" cy="27432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l" indent="0" marL="0">
              <a:buNone/>
            </a:pPr>
            <a:r>
              <a:rPr lang="en-US" sz="1400" dirty="0">
                <a:solidFill>
                  <a:srgbClr val="4252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Vote first. Then we will reveal the strongest evidence pair.</a:t>
            </a:r>
            <a:endParaRPr lang="en-US" sz="14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84048" y="256032"/>
            <a:ext cx="53035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50" b="1" dirty="0">
                <a:solidFill>
                  <a:srgbClr val="D1A83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EVIDENCE REVEAL</a:t>
            </a:r>
            <a:endParaRPr lang="en-US" sz="1050" dirty="0"/>
          </a:p>
        </p:txBody>
      </p:sp>
      <p:pic>
        <p:nvPicPr>
          <p:cNvPr id="3" name="Image 0" descr="/mnt/data/lockwoodstem-logo-transparent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899648" y="146304"/>
            <a:ext cx="749808" cy="384048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384048" y="685800"/>
            <a:ext cx="694944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6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Best Evidence Pair</a:t>
            </a:r>
            <a:endParaRPr lang="en-US" sz="2600" dirty="0"/>
          </a:p>
        </p:txBody>
      </p:sp>
      <p:sp>
        <p:nvSpPr>
          <p:cNvPr id="5" name="Text 2"/>
          <p:cNvSpPr/>
          <p:nvPr/>
        </p:nvSpPr>
        <p:spPr>
          <a:xfrm>
            <a:off x="384048" y="1280160"/>
            <a:ext cx="77724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4252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best evidence must connect directly to the design claim.</a:t>
            </a:r>
            <a:endParaRPr lang="en-US" sz="1250" dirty="0"/>
          </a:p>
        </p:txBody>
      </p:sp>
      <p:sp>
        <p:nvSpPr>
          <p:cNvPr id="6" name="Shape 3"/>
          <p:cNvSpPr/>
          <p:nvPr/>
        </p:nvSpPr>
        <p:spPr>
          <a:xfrm>
            <a:off x="0" y="6428232"/>
            <a:ext cx="12191695" cy="429768"/>
          </a:xfrm>
          <a:prstGeom prst="rect">
            <a:avLst/>
          </a:prstGeom>
          <a:solidFill>
            <a:srgbClr val="0B1F3A"/>
          </a:solidFill>
          <a:ln w="12700">
            <a:solidFill>
              <a:srgbClr val="0B1F3A"/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384048" y="6537960"/>
            <a:ext cx="658368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80" dirty="0">
                <a:solidFill>
                  <a:srgbClr val="D9EAF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5</a:t>
            </a:r>
            <a:endParaRPr lang="en-US" sz="780" dirty="0"/>
          </a:p>
        </p:txBody>
      </p:sp>
      <p:sp>
        <p:nvSpPr>
          <p:cNvPr id="8" name="Text 5"/>
          <p:cNvSpPr/>
          <p:nvPr/>
        </p:nvSpPr>
        <p:spPr>
          <a:xfrm>
            <a:off x="10588752" y="6537960"/>
            <a:ext cx="114300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80" dirty="0">
                <a:solidFill>
                  <a:srgbClr val="D9EAF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5.5</a:t>
            </a:r>
            <a:endParaRPr lang="en-US" sz="780" dirty="0"/>
          </a:p>
        </p:txBody>
      </p:sp>
      <p:sp>
        <p:nvSpPr>
          <p:cNvPr id="9" name="Shape 6"/>
          <p:cNvSpPr/>
          <p:nvPr/>
        </p:nvSpPr>
        <p:spPr>
          <a:xfrm>
            <a:off x="685800" y="1600200"/>
            <a:ext cx="4572000" cy="3337560"/>
          </a:xfrm>
          <a:prstGeom prst="roundRect">
            <a:avLst>
              <a:gd name="adj" fmla="val 3288"/>
            </a:avLst>
          </a:prstGeom>
          <a:solidFill>
            <a:srgbClr val="061B31"/>
          </a:solidFill>
          <a:ln w="12700">
            <a:solidFill>
              <a:srgbClr val="355573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960120" y="1901952"/>
            <a:ext cx="3840480" cy="32004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l" indent="0" marL="0">
              <a:buNone/>
            </a:pPr>
            <a:r>
              <a:rPr lang="en-US" sz="2100" b="1" dirty="0">
                <a:solidFill>
                  <a:srgbClr val="F2C14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Best support: A + C</a:t>
            </a:r>
            <a:endParaRPr lang="en-US" sz="2100" dirty="0"/>
          </a:p>
        </p:txBody>
      </p:sp>
      <p:sp>
        <p:nvSpPr>
          <p:cNvPr id="11" name="Text 8"/>
          <p:cNvSpPr/>
          <p:nvPr/>
        </p:nvSpPr>
        <p:spPr>
          <a:xfrm>
            <a:off x="960120" y="2468880"/>
            <a:ext cx="3794760" cy="123444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l" indent="0" marL="0">
              <a:buNone/>
            </a:pPr>
            <a:r>
              <a:rPr lang="en-US" sz="170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shows the work or design intent. C shows whether it meets the requirement or supports the decision.</a:t>
            </a:r>
            <a:endParaRPr lang="en-US" sz="1700" dirty="0"/>
          </a:p>
        </p:txBody>
      </p:sp>
      <p:sp>
        <p:nvSpPr>
          <p:cNvPr id="12" name="Shape 9"/>
          <p:cNvSpPr/>
          <p:nvPr/>
        </p:nvSpPr>
        <p:spPr>
          <a:xfrm>
            <a:off x="5669280" y="1600200"/>
            <a:ext cx="5394960" cy="3337560"/>
          </a:xfrm>
          <a:prstGeom prst="roundRect">
            <a:avLst>
              <a:gd name="adj" fmla="val 3288"/>
            </a:avLst>
          </a:prstGeom>
          <a:solidFill>
            <a:srgbClr val="F7FBFF"/>
          </a:solidFill>
          <a:ln w="12700">
            <a:solidFill>
              <a:srgbClr val="D6E0EB"/>
            </a:solidFill>
            <a:prstDash val="solid"/>
          </a:ln>
        </p:spPr>
      </p:sp>
      <p:sp>
        <p:nvSpPr>
          <p:cNvPr id="13" name="Text 10"/>
          <p:cNvSpPr/>
          <p:nvPr/>
        </p:nvSpPr>
        <p:spPr>
          <a:xfrm>
            <a:off x="5943600" y="1901952"/>
            <a:ext cx="36576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b="1" dirty="0">
                <a:solidFill>
                  <a:srgbClr val="147A9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USEFUL, BUT NOT ENOUGH ALONE</a:t>
            </a:r>
            <a:endParaRPr lang="en-US" sz="850" dirty="0"/>
          </a:p>
        </p:txBody>
      </p:sp>
      <p:sp>
        <p:nvSpPr>
          <p:cNvPr id="14" name="Text 11"/>
          <p:cNvSpPr/>
          <p:nvPr/>
        </p:nvSpPr>
        <p:spPr>
          <a:xfrm>
            <a:off x="5943600" y="2359152"/>
            <a:ext cx="4526280" cy="91440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l" indent="0" marL="0">
              <a:buNone/>
            </a:pPr>
            <a:r>
              <a:rPr lang="en-US" sz="16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Opinions, appearance, and polished formatting can support communication, but they do not prove the engineering claim by themselves.</a:t>
            </a:r>
            <a:endParaRPr lang="en-US" sz="16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84048" y="256032"/>
            <a:ext cx="53035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50" b="1" dirty="0">
                <a:solidFill>
                  <a:srgbClr val="D1A83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SCENARIO RESPONSE</a:t>
            </a:r>
            <a:endParaRPr lang="en-US" sz="1050" dirty="0"/>
          </a:p>
        </p:txBody>
      </p:sp>
      <p:pic>
        <p:nvPicPr>
          <p:cNvPr id="3" name="Image 0" descr="/mnt/data/lockwoodstem-logo-transparent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899648" y="146304"/>
            <a:ext cx="749808" cy="384048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384048" y="685800"/>
            <a:ext cx="694944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6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What Should the Engineer Do Next?</a:t>
            </a:r>
            <a:endParaRPr lang="en-US" sz="2600" dirty="0"/>
          </a:p>
        </p:txBody>
      </p:sp>
      <p:sp>
        <p:nvSpPr>
          <p:cNvPr id="5" name="Text 2"/>
          <p:cNvSpPr/>
          <p:nvPr/>
        </p:nvSpPr>
        <p:spPr>
          <a:xfrm>
            <a:off x="384048" y="1280160"/>
            <a:ext cx="77724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4252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Choose the strongest next step and explain your reasoning.</a:t>
            </a:r>
            <a:endParaRPr lang="en-US" sz="1250" dirty="0"/>
          </a:p>
        </p:txBody>
      </p:sp>
      <p:sp>
        <p:nvSpPr>
          <p:cNvPr id="6" name="Shape 3"/>
          <p:cNvSpPr/>
          <p:nvPr/>
        </p:nvSpPr>
        <p:spPr>
          <a:xfrm>
            <a:off x="0" y="6428232"/>
            <a:ext cx="12191695" cy="429768"/>
          </a:xfrm>
          <a:prstGeom prst="rect">
            <a:avLst/>
          </a:prstGeom>
          <a:solidFill>
            <a:srgbClr val="0B1F3A"/>
          </a:solidFill>
          <a:ln w="12700">
            <a:solidFill>
              <a:srgbClr val="0B1F3A"/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384048" y="6537960"/>
            <a:ext cx="658368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80" dirty="0">
                <a:solidFill>
                  <a:srgbClr val="D9EAF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5</a:t>
            </a:r>
            <a:endParaRPr lang="en-US" sz="780" dirty="0"/>
          </a:p>
        </p:txBody>
      </p:sp>
      <p:sp>
        <p:nvSpPr>
          <p:cNvPr id="8" name="Text 5"/>
          <p:cNvSpPr/>
          <p:nvPr/>
        </p:nvSpPr>
        <p:spPr>
          <a:xfrm>
            <a:off x="10588752" y="6537960"/>
            <a:ext cx="114300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80" dirty="0">
                <a:solidFill>
                  <a:srgbClr val="D9EAF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5.5</a:t>
            </a:r>
            <a:endParaRPr lang="en-US" sz="780" dirty="0"/>
          </a:p>
        </p:txBody>
      </p:sp>
      <p:sp>
        <p:nvSpPr>
          <p:cNvPr id="9" name="Text 6"/>
          <p:cNvSpPr/>
          <p:nvPr/>
        </p:nvSpPr>
        <p:spPr>
          <a:xfrm>
            <a:off x="594360" y="1783080"/>
            <a:ext cx="10607040" cy="384048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l" indent="0" marL="0">
              <a:buNone/>
            </a:pPr>
            <a:r>
              <a:rPr lang="en-US" sz="17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team notices that their capstone evidence does not fully support the design decision they want to make.</a:t>
            </a:r>
            <a:endParaRPr lang="en-US" sz="1700" dirty="0"/>
          </a:p>
        </p:txBody>
      </p:sp>
      <p:sp>
        <p:nvSpPr>
          <p:cNvPr id="10" name="Shape 7"/>
          <p:cNvSpPr/>
          <p:nvPr/>
        </p:nvSpPr>
        <p:spPr>
          <a:xfrm>
            <a:off x="640080" y="2423160"/>
            <a:ext cx="5349240" cy="868680"/>
          </a:xfrm>
          <a:prstGeom prst="roundRect">
            <a:avLst>
              <a:gd name="adj" fmla="val 12632"/>
            </a:avLst>
          </a:prstGeom>
          <a:solidFill>
            <a:srgbClr val="F4F9FD"/>
          </a:solidFill>
          <a:ln w="12700">
            <a:solidFill>
              <a:srgbClr val="BFD3E6"/>
            </a:solidFill>
            <a:prstDash val="solid"/>
          </a:ln>
        </p:spPr>
      </p:sp>
      <p:sp>
        <p:nvSpPr>
          <p:cNvPr id="11" name="Shape 8"/>
          <p:cNvSpPr/>
          <p:nvPr/>
        </p:nvSpPr>
        <p:spPr>
          <a:xfrm>
            <a:off x="786384" y="2569464"/>
            <a:ext cx="329184" cy="329184"/>
          </a:xfrm>
          <a:prstGeom prst="ellipse">
            <a:avLst/>
          </a:prstGeom>
          <a:solidFill>
            <a:srgbClr val="F2C14E"/>
          </a:solidFill>
          <a:ln w="12700">
            <a:solidFill>
              <a:srgbClr val="F2C14E"/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864108" y="2633472"/>
            <a:ext cx="164592" cy="118872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</a:t>
            </a:r>
            <a:endParaRPr lang="en-US" sz="1200" dirty="0"/>
          </a:p>
        </p:txBody>
      </p:sp>
      <p:sp>
        <p:nvSpPr>
          <p:cNvPr id="13" name="Text 10"/>
          <p:cNvSpPr/>
          <p:nvPr/>
        </p:nvSpPr>
        <p:spPr>
          <a:xfrm>
            <a:off x="1225296" y="2569464"/>
            <a:ext cx="4636008" cy="64008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l" indent="0" marL="0">
              <a:buNone/>
            </a:pPr>
            <a:r>
              <a:rPr lang="en-US" sz="122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Ignore the gap and keep the original conclusion.</a:t>
            </a:r>
            <a:endParaRPr lang="en-US" sz="1220" dirty="0"/>
          </a:p>
        </p:txBody>
      </p:sp>
      <p:sp>
        <p:nvSpPr>
          <p:cNvPr id="14" name="Shape 11"/>
          <p:cNvSpPr/>
          <p:nvPr/>
        </p:nvSpPr>
        <p:spPr>
          <a:xfrm>
            <a:off x="6199632" y="2423160"/>
            <a:ext cx="5349240" cy="868680"/>
          </a:xfrm>
          <a:prstGeom prst="roundRect">
            <a:avLst>
              <a:gd name="adj" fmla="val 12632"/>
            </a:avLst>
          </a:prstGeom>
          <a:solidFill>
            <a:srgbClr val="F4F9FD"/>
          </a:solidFill>
          <a:ln w="12700">
            <a:solidFill>
              <a:srgbClr val="BFD3E6"/>
            </a:solidFill>
            <a:prstDash val="solid"/>
          </a:ln>
        </p:spPr>
      </p:sp>
      <p:sp>
        <p:nvSpPr>
          <p:cNvPr id="15" name="Shape 12"/>
          <p:cNvSpPr/>
          <p:nvPr/>
        </p:nvSpPr>
        <p:spPr>
          <a:xfrm>
            <a:off x="6345936" y="2569464"/>
            <a:ext cx="329184" cy="329184"/>
          </a:xfrm>
          <a:prstGeom prst="ellipse">
            <a:avLst/>
          </a:prstGeom>
          <a:solidFill>
            <a:srgbClr val="F2C14E"/>
          </a:solidFill>
          <a:ln w="12700">
            <a:solidFill>
              <a:srgbClr val="F2C14E"/>
            </a:solidFill>
            <a:prstDash val="solid"/>
          </a:ln>
        </p:spPr>
      </p:sp>
      <p:sp>
        <p:nvSpPr>
          <p:cNvPr id="16" name="Text 13"/>
          <p:cNvSpPr/>
          <p:nvPr/>
        </p:nvSpPr>
        <p:spPr>
          <a:xfrm>
            <a:off x="6423660" y="2633472"/>
            <a:ext cx="164592" cy="118872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</a:t>
            </a:r>
            <a:endParaRPr lang="en-US" sz="1200" dirty="0"/>
          </a:p>
        </p:txBody>
      </p:sp>
      <p:sp>
        <p:nvSpPr>
          <p:cNvPr id="17" name="Text 14"/>
          <p:cNvSpPr/>
          <p:nvPr/>
        </p:nvSpPr>
        <p:spPr>
          <a:xfrm>
            <a:off x="6784848" y="2569464"/>
            <a:ext cx="4636008" cy="64008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l" indent="0" marL="0">
              <a:buNone/>
            </a:pPr>
            <a:r>
              <a:rPr lang="en-US" sz="122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Add visuals so the work looks more complete.</a:t>
            </a:r>
            <a:endParaRPr lang="en-US" sz="1220" dirty="0"/>
          </a:p>
        </p:txBody>
      </p:sp>
      <p:sp>
        <p:nvSpPr>
          <p:cNvPr id="18" name="Shape 15"/>
          <p:cNvSpPr/>
          <p:nvPr/>
        </p:nvSpPr>
        <p:spPr>
          <a:xfrm>
            <a:off x="640080" y="3657600"/>
            <a:ext cx="5349240" cy="868680"/>
          </a:xfrm>
          <a:prstGeom prst="roundRect">
            <a:avLst>
              <a:gd name="adj" fmla="val 12632"/>
            </a:avLst>
          </a:prstGeom>
          <a:solidFill>
            <a:srgbClr val="F4F9FD"/>
          </a:solidFill>
          <a:ln w="12700">
            <a:solidFill>
              <a:srgbClr val="BFD3E6"/>
            </a:solidFill>
            <a:prstDash val="solid"/>
          </a:ln>
        </p:spPr>
      </p:sp>
      <p:sp>
        <p:nvSpPr>
          <p:cNvPr id="19" name="Shape 16"/>
          <p:cNvSpPr/>
          <p:nvPr/>
        </p:nvSpPr>
        <p:spPr>
          <a:xfrm>
            <a:off x="786384" y="3803904"/>
            <a:ext cx="329184" cy="329184"/>
          </a:xfrm>
          <a:prstGeom prst="ellipse">
            <a:avLst/>
          </a:prstGeom>
          <a:solidFill>
            <a:srgbClr val="F2C14E"/>
          </a:solidFill>
          <a:ln w="12700">
            <a:solidFill>
              <a:srgbClr val="F2C14E"/>
            </a:solidFill>
            <a:prstDash val="solid"/>
          </a:ln>
        </p:spPr>
      </p:sp>
      <p:sp>
        <p:nvSpPr>
          <p:cNvPr id="20" name="Text 17"/>
          <p:cNvSpPr/>
          <p:nvPr/>
        </p:nvSpPr>
        <p:spPr>
          <a:xfrm>
            <a:off x="864108" y="3867912"/>
            <a:ext cx="164592" cy="118872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</a:t>
            </a:r>
            <a:endParaRPr lang="en-US" sz="1200" dirty="0"/>
          </a:p>
        </p:txBody>
      </p:sp>
      <p:sp>
        <p:nvSpPr>
          <p:cNvPr id="21" name="Text 18"/>
          <p:cNvSpPr/>
          <p:nvPr/>
        </p:nvSpPr>
        <p:spPr>
          <a:xfrm>
            <a:off x="1225296" y="3803904"/>
            <a:ext cx="4636008" cy="64008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l" indent="0" marL="0">
              <a:buNone/>
            </a:pPr>
            <a:r>
              <a:rPr lang="en-US" sz="122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Record the gap, identify what evidence is missing, revise, and check again.</a:t>
            </a:r>
            <a:endParaRPr lang="en-US" sz="1220" dirty="0"/>
          </a:p>
        </p:txBody>
      </p:sp>
      <p:sp>
        <p:nvSpPr>
          <p:cNvPr id="22" name="Shape 19"/>
          <p:cNvSpPr/>
          <p:nvPr/>
        </p:nvSpPr>
        <p:spPr>
          <a:xfrm>
            <a:off x="6199632" y="3657600"/>
            <a:ext cx="5349240" cy="868680"/>
          </a:xfrm>
          <a:prstGeom prst="roundRect">
            <a:avLst>
              <a:gd name="adj" fmla="val 12632"/>
            </a:avLst>
          </a:prstGeom>
          <a:solidFill>
            <a:srgbClr val="F4F9FD"/>
          </a:solidFill>
          <a:ln w="12700">
            <a:solidFill>
              <a:srgbClr val="BFD3E6"/>
            </a:solidFill>
            <a:prstDash val="solid"/>
          </a:ln>
        </p:spPr>
      </p:sp>
      <p:sp>
        <p:nvSpPr>
          <p:cNvPr id="23" name="Shape 20"/>
          <p:cNvSpPr/>
          <p:nvPr/>
        </p:nvSpPr>
        <p:spPr>
          <a:xfrm>
            <a:off x="6345936" y="3803904"/>
            <a:ext cx="329184" cy="329184"/>
          </a:xfrm>
          <a:prstGeom prst="ellipse">
            <a:avLst/>
          </a:prstGeom>
          <a:solidFill>
            <a:srgbClr val="F2C14E"/>
          </a:solidFill>
          <a:ln w="12700">
            <a:solidFill>
              <a:srgbClr val="F2C14E"/>
            </a:solidFill>
            <a:prstDash val="solid"/>
          </a:ln>
        </p:spPr>
      </p:sp>
      <p:sp>
        <p:nvSpPr>
          <p:cNvPr id="24" name="Text 21"/>
          <p:cNvSpPr/>
          <p:nvPr/>
        </p:nvSpPr>
        <p:spPr>
          <a:xfrm>
            <a:off x="6423660" y="3867912"/>
            <a:ext cx="164592" cy="118872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</a:t>
            </a:r>
            <a:endParaRPr lang="en-US" sz="1200" dirty="0"/>
          </a:p>
        </p:txBody>
      </p:sp>
      <p:sp>
        <p:nvSpPr>
          <p:cNvPr id="25" name="Text 22"/>
          <p:cNvSpPr/>
          <p:nvPr/>
        </p:nvSpPr>
        <p:spPr>
          <a:xfrm>
            <a:off x="6784848" y="3803904"/>
            <a:ext cx="4636008" cy="64008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l" indent="0" marL="0">
              <a:buNone/>
            </a:pPr>
            <a:r>
              <a:rPr lang="en-US" sz="122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Restart without writing down what happened.</a:t>
            </a:r>
            <a:endParaRPr lang="en-US" sz="1220" dirty="0"/>
          </a:p>
        </p:txBody>
      </p:sp>
      <p:sp>
        <p:nvSpPr>
          <p:cNvPr id="26" name="Text 23"/>
          <p:cNvSpPr/>
          <p:nvPr/>
        </p:nvSpPr>
        <p:spPr>
          <a:xfrm>
            <a:off x="640080" y="5166360"/>
            <a:ext cx="9601200" cy="27432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l" indent="0" marL="0">
              <a:buNone/>
            </a:pPr>
            <a:r>
              <a:rPr lang="en-US" sz="1400" dirty="0">
                <a:solidFill>
                  <a:srgbClr val="4252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Vote first. Then we will reveal the strongest next step.</a:t>
            </a:r>
            <a:endParaRPr lang="en-US" sz="14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84048" y="256032"/>
            <a:ext cx="53035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50" b="1" dirty="0">
                <a:solidFill>
                  <a:srgbClr val="D1A83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SCENARIO REVEAL</a:t>
            </a:r>
            <a:endParaRPr lang="en-US" sz="1050" dirty="0"/>
          </a:p>
        </p:txBody>
      </p:sp>
      <p:pic>
        <p:nvPicPr>
          <p:cNvPr id="3" name="Image 0" descr="/mnt/data/lockwoodstem-logo-transparent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899648" y="146304"/>
            <a:ext cx="749808" cy="384048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384048" y="685800"/>
            <a:ext cx="694944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6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Best Next Step</a:t>
            </a:r>
            <a:endParaRPr lang="en-US" sz="2600" dirty="0"/>
          </a:p>
        </p:txBody>
      </p:sp>
      <p:sp>
        <p:nvSpPr>
          <p:cNvPr id="5" name="Text 2"/>
          <p:cNvSpPr/>
          <p:nvPr/>
        </p:nvSpPr>
        <p:spPr>
          <a:xfrm>
            <a:off x="384048" y="1280160"/>
            <a:ext cx="77724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4252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best next step turns a problem into useful evidence.</a:t>
            </a:r>
            <a:endParaRPr lang="en-US" sz="1250" dirty="0"/>
          </a:p>
        </p:txBody>
      </p:sp>
      <p:sp>
        <p:nvSpPr>
          <p:cNvPr id="6" name="Shape 3"/>
          <p:cNvSpPr/>
          <p:nvPr/>
        </p:nvSpPr>
        <p:spPr>
          <a:xfrm>
            <a:off x="0" y="6428232"/>
            <a:ext cx="12191695" cy="429768"/>
          </a:xfrm>
          <a:prstGeom prst="rect">
            <a:avLst/>
          </a:prstGeom>
          <a:solidFill>
            <a:srgbClr val="0B1F3A"/>
          </a:solidFill>
          <a:ln w="12700">
            <a:solidFill>
              <a:srgbClr val="0B1F3A"/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384048" y="6537960"/>
            <a:ext cx="658368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80" dirty="0">
                <a:solidFill>
                  <a:srgbClr val="D9EAF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5</a:t>
            </a:r>
            <a:endParaRPr lang="en-US" sz="780" dirty="0"/>
          </a:p>
        </p:txBody>
      </p:sp>
      <p:sp>
        <p:nvSpPr>
          <p:cNvPr id="8" name="Text 5"/>
          <p:cNvSpPr/>
          <p:nvPr/>
        </p:nvSpPr>
        <p:spPr>
          <a:xfrm>
            <a:off x="10588752" y="6537960"/>
            <a:ext cx="114300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80" dirty="0">
                <a:solidFill>
                  <a:srgbClr val="D9EAF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5.5</a:t>
            </a:r>
            <a:endParaRPr lang="en-US" sz="780" dirty="0"/>
          </a:p>
        </p:txBody>
      </p:sp>
      <p:sp>
        <p:nvSpPr>
          <p:cNvPr id="9" name="Shape 6"/>
          <p:cNvSpPr/>
          <p:nvPr/>
        </p:nvSpPr>
        <p:spPr>
          <a:xfrm>
            <a:off x="731520" y="1783080"/>
            <a:ext cx="3291840" cy="2834640"/>
          </a:xfrm>
          <a:prstGeom prst="roundRect">
            <a:avLst>
              <a:gd name="adj" fmla="val 3871"/>
            </a:avLst>
          </a:prstGeom>
          <a:solidFill>
            <a:srgbClr val="061B31"/>
          </a:solidFill>
          <a:ln w="12700">
            <a:solidFill>
              <a:srgbClr val="355573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1005840" y="2057400"/>
            <a:ext cx="2743200" cy="32004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l" indent="0" marL="0">
              <a:buNone/>
            </a:pPr>
            <a:r>
              <a:rPr lang="en-US" sz="2000" b="1" dirty="0">
                <a:solidFill>
                  <a:srgbClr val="F2C14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Best answer: C</a:t>
            </a:r>
            <a:endParaRPr lang="en-US" sz="2000" dirty="0"/>
          </a:p>
        </p:txBody>
      </p:sp>
      <p:sp>
        <p:nvSpPr>
          <p:cNvPr id="11" name="Text 8"/>
          <p:cNvSpPr/>
          <p:nvPr/>
        </p:nvSpPr>
        <p:spPr>
          <a:xfrm>
            <a:off x="1005840" y="2560320"/>
            <a:ext cx="2560320" cy="100584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l" indent="0" marL="0">
              <a:buNone/>
            </a:pPr>
            <a:r>
              <a:rPr lang="en-US" sz="17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Record the gap, identify missing evidence, revise, and check again.</a:t>
            </a:r>
            <a:endParaRPr lang="en-US" sz="1700" dirty="0"/>
          </a:p>
        </p:txBody>
      </p:sp>
      <p:sp>
        <p:nvSpPr>
          <p:cNvPr id="12" name="Shape 9"/>
          <p:cNvSpPr/>
          <p:nvPr/>
        </p:nvSpPr>
        <p:spPr>
          <a:xfrm>
            <a:off x="4389120" y="1828800"/>
            <a:ext cx="6583680" cy="713232"/>
          </a:xfrm>
          <a:prstGeom prst="roundRect">
            <a:avLst>
              <a:gd name="adj" fmla="val 15385"/>
            </a:avLst>
          </a:prstGeom>
          <a:solidFill>
            <a:srgbClr val="F7FBFF"/>
          </a:solidFill>
          <a:ln w="12700">
            <a:solidFill>
              <a:srgbClr val="D6E0EB"/>
            </a:solidFill>
            <a:prstDash val="solid"/>
          </a:ln>
        </p:spPr>
      </p:sp>
      <p:sp>
        <p:nvSpPr>
          <p:cNvPr id="13" name="Text 10"/>
          <p:cNvSpPr/>
          <p:nvPr/>
        </p:nvSpPr>
        <p:spPr>
          <a:xfrm>
            <a:off x="4709160" y="2039112"/>
            <a:ext cx="5852160" cy="13716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l"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Record what happened</a:t>
            </a:r>
            <a:endParaRPr lang="en-US" sz="1500" dirty="0"/>
          </a:p>
        </p:txBody>
      </p:sp>
      <p:sp>
        <p:nvSpPr>
          <p:cNvPr id="14" name="Shape 11"/>
          <p:cNvSpPr/>
          <p:nvPr/>
        </p:nvSpPr>
        <p:spPr>
          <a:xfrm>
            <a:off x="4389120" y="2816352"/>
            <a:ext cx="6583680" cy="713232"/>
          </a:xfrm>
          <a:prstGeom prst="roundRect">
            <a:avLst>
              <a:gd name="adj" fmla="val 15385"/>
            </a:avLst>
          </a:prstGeom>
          <a:solidFill>
            <a:srgbClr val="F7FBFF"/>
          </a:solidFill>
          <a:ln w="12700">
            <a:solidFill>
              <a:srgbClr val="D6E0EB"/>
            </a:solidFill>
            <a:prstDash val="solid"/>
          </a:ln>
        </p:spPr>
      </p:sp>
      <p:sp>
        <p:nvSpPr>
          <p:cNvPr id="15" name="Text 12"/>
          <p:cNvSpPr/>
          <p:nvPr/>
        </p:nvSpPr>
        <p:spPr>
          <a:xfrm>
            <a:off x="4709160" y="3026664"/>
            <a:ext cx="5852160" cy="13716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l"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Identify the missing evidence</a:t>
            </a:r>
            <a:endParaRPr lang="en-US" sz="1500" dirty="0"/>
          </a:p>
        </p:txBody>
      </p:sp>
      <p:sp>
        <p:nvSpPr>
          <p:cNvPr id="16" name="Shape 13"/>
          <p:cNvSpPr/>
          <p:nvPr/>
        </p:nvSpPr>
        <p:spPr>
          <a:xfrm>
            <a:off x="4389120" y="3803904"/>
            <a:ext cx="6583680" cy="713232"/>
          </a:xfrm>
          <a:prstGeom prst="roundRect">
            <a:avLst>
              <a:gd name="adj" fmla="val 15385"/>
            </a:avLst>
          </a:prstGeom>
          <a:solidFill>
            <a:srgbClr val="F7FBFF"/>
          </a:solidFill>
          <a:ln w="12700">
            <a:solidFill>
              <a:srgbClr val="D6E0EB"/>
            </a:solidFill>
            <a:prstDash val="solid"/>
          </a:ln>
        </p:spPr>
      </p:sp>
      <p:sp>
        <p:nvSpPr>
          <p:cNvPr id="17" name="Text 14"/>
          <p:cNvSpPr/>
          <p:nvPr/>
        </p:nvSpPr>
        <p:spPr>
          <a:xfrm>
            <a:off x="4709160" y="4014216"/>
            <a:ext cx="5852160" cy="13716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l"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Revise + check again</a:t>
            </a:r>
            <a:endParaRPr lang="en-US" sz="1500" dirty="0"/>
          </a:p>
        </p:txBody>
      </p:sp>
      <p:sp>
        <p:nvSpPr>
          <p:cNvPr id="18" name="Text 15"/>
          <p:cNvSpPr/>
          <p:nvPr/>
        </p:nvSpPr>
        <p:spPr>
          <a:xfrm>
            <a:off x="777240" y="5532120"/>
            <a:ext cx="10607040" cy="301752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Engineering move: use the problem as evidence, not as a reason to hide or guess.</a:t>
            </a:r>
            <a:endParaRPr lang="en-US" sz="15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84048" y="256032"/>
            <a:ext cx="53035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50" b="1" dirty="0">
                <a:solidFill>
                  <a:srgbClr val="D1A83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QUICK CHECK</a:t>
            </a:r>
            <a:endParaRPr lang="en-US" sz="1050" dirty="0"/>
          </a:p>
        </p:txBody>
      </p:sp>
      <p:pic>
        <p:nvPicPr>
          <p:cNvPr id="3" name="Image 0" descr="/mnt/data/lockwoodstem-logo-transparent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899648" y="146304"/>
            <a:ext cx="749808" cy="384048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384048" y="685800"/>
            <a:ext cx="694944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6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Evidence or Opinion?</a:t>
            </a:r>
            <a:endParaRPr lang="en-US" sz="2600" dirty="0"/>
          </a:p>
        </p:txBody>
      </p:sp>
      <p:sp>
        <p:nvSpPr>
          <p:cNvPr id="5" name="Text 2"/>
          <p:cNvSpPr/>
          <p:nvPr/>
        </p:nvSpPr>
        <p:spPr>
          <a:xfrm>
            <a:off x="384048" y="1280160"/>
            <a:ext cx="77724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4252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Vote first. Then explain which statement is strongest and why.</a:t>
            </a:r>
            <a:endParaRPr lang="en-US" sz="1250" dirty="0"/>
          </a:p>
        </p:txBody>
      </p:sp>
      <p:sp>
        <p:nvSpPr>
          <p:cNvPr id="6" name="Shape 3"/>
          <p:cNvSpPr/>
          <p:nvPr/>
        </p:nvSpPr>
        <p:spPr>
          <a:xfrm>
            <a:off x="0" y="6428232"/>
            <a:ext cx="12191695" cy="429768"/>
          </a:xfrm>
          <a:prstGeom prst="rect">
            <a:avLst/>
          </a:prstGeom>
          <a:solidFill>
            <a:srgbClr val="0B1F3A"/>
          </a:solidFill>
          <a:ln w="12700">
            <a:solidFill>
              <a:srgbClr val="0B1F3A"/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384048" y="6537960"/>
            <a:ext cx="658368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80" dirty="0">
                <a:solidFill>
                  <a:srgbClr val="D9EAF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5</a:t>
            </a:r>
            <a:endParaRPr lang="en-US" sz="780" dirty="0"/>
          </a:p>
        </p:txBody>
      </p:sp>
      <p:sp>
        <p:nvSpPr>
          <p:cNvPr id="8" name="Text 5"/>
          <p:cNvSpPr/>
          <p:nvPr/>
        </p:nvSpPr>
        <p:spPr>
          <a:xfrm>
            <a:off x="10588752" y="6537960"/>
            <a:ext cx="114300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80" dirty="0">
                <a:solidFill>
                  <a:srgbClr val="D9EAF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5.5</a:t>
            </a:r>
            <a:endParaRPr lang="en-US" sz="780" dirty="0"/>
          </a:p>
        </p:txBody>
      </p:sp>
      <p:sp>
        <p:nvSpPr>
          <p:cNvPr id="9" name="Shape 6"/>
          <p:cNvSpPr/>
          <p:nvPr/>
        </p:nvSpPr>
        <p:spPr>
          <a:xfrm>
            <a:off x="731520" y="1828800"/>
            <a:ext cx="10607040" cy="868680"/>
          </a:xfrm>
          <a:prstGeom prst="roundRect">
            <a:avLst>
              <a:gd name="adj" fmla="val 12632"/>
            </a:avLst>
          </a:prstGeom>
          <a:solidFill>
            <a:srgbClr val="F4F9FD"/>
          </a:solidFill>
          <a:ln w="12700">
            <a:solidFill>
              <a:srgbClr val="D6E0EB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960120" y="2084832"/>
            <a:ext cx="274320" cy="13716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l" indent="0" marL="0">
              <a:buNone/>
            </a:pPr>
            <a:r>
              <a:rPr lang="en-US" sz="1400" b="1" dirty="0">
                <a:solidFill>
                  <a:srgbClr val="D1A83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</a:t>
            </a:r>
            <a:endParaRPr lang="en-US" sz="1400" dirty="0"/>
          </a:p>
        </p:txBody>
      </p:sp>
      <p:sp>
        <p:nvSpPr>
          <p:cNvPr id="11" name="Text 8"/>
          <p:cNvSpPr/>
          <p:nvPr/>
        </p:nvSpPr>
        <p:spPr>
          <a:xfrm>
            <a:off x="1417320" y="2029968"/>
            <a:ext cx="8138160" cy="22860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l" indent="0" marL="0">
              <a:buNone/>
            </a:pPr>
            <a:r>
              <a:rPr lang="en-US" sz="16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“The design is good because it seems useful.”</a:t>
            </a:r>
            <a:endParaRPr lang="en-US" sz="1600" dirty="0"/>
          </a:p>
        </p:txBody>
      </p:sp>
      <p:sp>
        <p:nvSpPr>
          <p:cNvPr id="12" name="Text 9"/>
          <p:cNvSpPr/>
          <p:nvPr/>
        </p:nvSpPr>
        <p:spPr>
          <a:xfrm>
            <a:off x="9555480" y="2048256"/>
            <a:ext cx="1417320" cy="18288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r" indent="0" marL="0">
              <a:buNone/>
            </a:pPr>
            <a:r>
              <a:rPr lang="en-US" sz="980" b="1" dirty="0">
                <a:solidFill>
                  <a:srgbClr val="147A9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Evidence or opinion?</a:t>
            </a:r>
            <a:endParaRPr lang="en-US" sz="980" dirty="0"/>
          </a:p>
        </p:txBody>
      </p:sp>
      <p:sp>
        <p:nvSpPr>
          <p:cNvPr id="13" name="Shape 10"/>
          <p:cNvSpPr/>
          <p:nvPr/>
        </p:nvSpPr>
        <p:spPr>
          <a:xfrm>
            <a:off x="731520" y="2971800"/>
            <a:ext cx="10607040" cy="868680"/>
          </a:xfrm>
          <a:prstGeom prst="roundRect">
            <a:avLst>
              <a:gd name="adj" fmla="val 12632"/>
            </a:avLst>
          </a:prstGeom>
          <a:solidFill>
            <a:srgbClr val="F4F9FD"/>
          </a:solidFill>
          <a:ln w="12700">
            <a:solidFill>
              <a:srgbClr val="D6E0EB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960120" y="3227832"/>
            <a:ext cx="274320" cy="13716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l" indent="0" marL="0">
              <a:buNone/>
            </a:pPr>
            <a:r>
              <a:rPr lang="en-US" sz="1400" b="1" dirty="0">
                <a:solidFill>
                  <a:srgbClr val="D1A83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</a:t>
            </a:r>
            <a:endParaRPr lang="en-US" sz="1400" dirty="0"/>
          </a:p>
        </p:txBody>
      </p:sp>
      <p:sp>
        <p:nvSpPr>
          <p:cNvPr id="15" name="Text 12"/>
          <p:cNvSpPr/>
          <p:nvPr/>
        </p:nvSpPr>
        <p:spPr>
          <a:xfrm>
            <a:off x="1417320" y="3172968"/>
            <a:ext cx="8138160" cy="22860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l" indent="0" marL="0">
              <a:buNone/>
            </a:pPr>
            <a:r>
              <a:rPr lang="en-US" sz="16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“Stakeholder feedback identified two usability issues that should be revised.”</a:t>
            </a:r>
            <a:endParaRPr lang="en-US" sz="1600" dirty="0"/>
          </a:p>
        </p:txBody>
      </p:sp>
      <p:sp>
        <p:nvSpPr>
          <p:cNvPr id="16" name="Text 13"/>
          <p:cNvSpPr/>
          <p:nvPr/>
        </p:nvSpPr>
        <p:spPr>
          <a:xfrm>
            <a:off x="9555480" y="3191256"/>
            <a:ext cx="1417320" cy="18288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r" indent="0" marL="0">
              <a:buNone/>
            </a:pPr>
            <a:r>
              <a:rPr lang="en-US" sz="980" b="1" dirty="0">
                <a:solidFill>
                  <a:srgbClr val="147A9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Evidence or opinion?</a:t>
            </a:r>
            <a:endParaRPr lang="en-US" sz="980" dirty="0"/>
          </a:p>
        </p:txBody>
      </p:sp>
      <p:sp>
        <p:nvSpPr>
          <p:cNvPr id="17" name="Shape 14"/>
          <p:cNvSpPr/>
          <p:nvPr/>
        </p:nvSpPr>
        <p:spPr>
          <a:xfrm>
            <a:off x="731520" y="4114800"/>
            <a:ext cx="10607040" cy="868680"/>
          </a:xfrm>
          <a:prstGeom prst="roundRect">
            <a:avLst>
              <a:gd name="adj" fmla="val 12632"/>
            </a:avLst>
          </a:prstGeom>
          <a:solidFill>
            <a:srgbClr val="F4F9FD"/>
          </a:solidFill>
          <a:ln w="12700">
            <a:solidFill>
              <a:srgbClr val="D6E0EB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960120" y="4370832"/>
            <a:ext cx="274320" cy="13716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l" indent="0" marL="0">
              <a:buNone/>
            </a:pPr>
            <a:r>
              <a:rPr lang="en-US" sz="1400" b="1" dirty="0">
                <a:solidFill>
                  <a:srgbClr val="D1A83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</a:t>
            </a:r>
            <a:endParaRPr lang="en-US" sz="1400" dirty="0"/>
          </a:p>
        </p:txBody>
      </p:sp>
      <p:sp>
        <p:nvSpPr>
          <p:cNvPr id="19" name="Text 16"/>
          <p:cNvSpPr/>
          <p:nvPr/>
        </p:nvSpPr>
        <p:spPr>
          <a:xfrm>
            <a:off x="1417320" y="4315968"/>
            <a:ext cx="8138160" cy="22860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l" indent="0" marL="0">
              <a:buNone/>
            </a:pPr>
            <a:r>
              <a:rPr lang="en-US" sz="16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“The final concept scored highest against safety, usability, and buildability criteria.”</a:t>
            </a:r>
            <a:endParaRPr lang="en-US" sz="1600" dirty="0"/>
          </a:p>
        </p:txBody>
      </p:sp>
      <p:sp>
        <p:nvSpPr>
          <p:cNvPr id="20" name="Text 17"/>
          <p:cNvSpPr/>
          <p:nvPr/>
        </p:nvSpPr>
        <p:spPr>
          <a:xfrm>
            <a:off x="9555480" y="4334256"/>
            <a:ext cx="1417320" cy="18288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r" indent="0" marL="0">
              <a:buNone/>
            </a:pPr>
            <a:r>
              <a:rPr lang="en-US" sz="980" b="1" dirty="0">
                <a:solidFill>
                  <a:srgbClr val="147A9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Evidence or opinion?</a:t>
            </a:r>
            <a:endParaRPr lang="en-US" sz="980" dirty="0"/>
          </a:p>
        </p:txBody>
      </p:sp>
      <p:sp>
        <p:nvSpPr>
          <p:cNvPr id="21" name="Text 18"/>
          <p:cNvSpPr/>
          <p:nvPr/>
        </p:nvSpPr>
        <p:spPr>
          <a:xfrm>
            <a:off x="777240" y="5440680"/>
            <a:ext cx="9875520" cy="27432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l" indent="0" marL="0">
              <a:buNone/>
            </a:pPr>
            <a:r>
              <a:rPr lang="en-US" sz="1400" dirty="0">
                <a:solidFill>
                  <a:srgbClr val="4252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Vote first. Then we will reveal which statements are strongest.</a:t>
            </a:r>
            <a:endParaRPr lang="en-US" sz="14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84048" y="256032"/>
            <a:ext cx="53035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50" b="1" dirty="0">
                <a:solidFill>
                  <a:srgbClr val="D1A83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QUICK CHECK REVEAL</a:t>
            </a:r>
            <a:endParaRPr lang="en-US" sz="1050" dirty="0"/>
          </a:p>
        </p:txBody>
      </p:sp>
      <p:pic>
        <p:nvPicPr>
          <p:cNvPr id="3" name="Image 0" descr="/mnt/data/lockwoodstem-logo-transparent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899648" y="146304"/>
            <a:ext cx="749808" cy="384048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384048" y="685800"/>
            <a:ext cx="694944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6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Evidence or Opinion?</a:t>
            </a:r>
            <a:endParaRPr lang="en-US" sz="2600" dirty="0"/>
          </a:p>
        </p:txBody>
      </p:sp>
      <p:sp>
        <p:nvSpPr>
          <p:cNvPr id="5" name="Text 2"/>
          <p:cNvSpPr/>
          <p:nvPr/>
        </p:nvSpPr>
        <p:spPr>
          <a:xfrm>
            <a:off x="384048" y="1280160"/>
            <a:ext cx="77724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4252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strong engineering answer connects a claim to specific evidence.</a:t>
            </a:r>
            <a:endParaRPr lang="en-US" sz="1250" dirty="0"/>
          </a:p>
        </p:txBody>
      </p:sp>
      <p:sp>
        <p:nvSpPr>
          <p:cNvPr id="6" name="Shape 3"/>
          <p:cNvSpPr/>
          <p:nvPr/>
        </p:nvSpPr>
        <p:spPr>
          <a:xfrm>
            <a:off x="0" y="6428232"/>
            <a:ext cx="12191695" cy="429768"/>
          </a:xfrm>
          <a:prstGeom prst="rect">
            <a:avLst/>
          </a:prstGeom>
          <a:solidFill>
            <a:srgbClr val="0B1F3A"/>
          </a:solidFill>
          <a:ln w="12700">
            <a:solidFill>
              <a:srgbClr val="0B1F3A"/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384048" y="6537960"/>
            <a:ext cx="658368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80" dirty="0">
                <a:solidFill>
                  <a:srgbClr val="D9EAF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5</a:t>
            </a:r>
            <a:endParaRPr lang="en-US" sz="780" dirty="0"/>
          </a:p>
        </p:txBody>
      </p:sp>
      <p:sp>
        <p:nvSpPr>
          <p:cNvPr id="8" name="Text 5"/>
          <p:cNvSpPr/>
          <p:nvPr/>
        </p:nvSpPr>
        <p:spPr>
          <a:xfrm>
            <a:off x="10588752" y="6537960"/>
            <a:ext cx="114300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80" dirty="0">
                <a:solidFill>
                  <a:srgbClr val="D9EAF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5.5</a:t>
            </a:r>
            <a:endParaRPr lang="en-US" sz="780" dirty="0"/>
          </a:p>
        </p:txBody>
      </p:sp>
      <p:sp>
        <p:nvSpPr>
          <p:cNvPr id="9" name="Shape 6"/>
          <p:cNvSpPr/>
          <p:nvPr/>
        </p:nvSpPr>
        <p:spPr>
          <a:xfrm>
            <a:off x="731520" y="1828800"/>
            <a:ext cx="3154680" cy="2148840"/>
          </a:xfrm>
          <a:prstGeom prst="roundRect">
            <a:avLst>
              <a:gd name="adj" fmla="val 5106"/>
            </a:avLst>
          </a:prstGeom>
          <a:solidFill>
            <a:srgbClr val="FFFDF6"/>
          </a:solidFill>
          <a:ln w="12700">
            <a:solidFill>
              <a:srgbClr val="D6E0EB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960120" y="2148840"/>
            <a:ext cx="320040" cy="18288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l" indent="0" marL="0">
              <a:buNone/>
            </a:pPr>
            <a:r>
              <a:rPr lang="en-US" sz="1800" b="1" dirty="0">
                <a:solidFill>
                  <a:srgbClr val="D1A83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</a:t>
            </a:r>
            <a:endParaRPr lang="en-US" sz="1800" dirty="0"/>
          </a:p>
        </p:txBody>
      </p:sp>
      <p:sp>
        <p:nvSpPr>
          <p:cNvPr id="11" name="Text 8"/>
          <p:cNvSpPr/>
          <p:nvPr/>
        </p:nvSpPr>
        <p:spPr>
          <a:xfrm>
            <a:off x="1417320" y="2157984"/>
            <a:ext cx="21945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b="1" dirty="0">
                <a:solidFill>
                  <a:srgbClr val="147A9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OPINION-HEAVY</a:t>
            </a:r>
            <a:endParaRPr lang="en-US" sz="850" dirty="0"/>
          </a:p>
        </p:txBody>
      </p:sp>
      <p:sp>
        <p:nvSpPr>
          <p:cNvPr id="12" name="Text 9"/>
          <p:cNvSpPr/>
          <p:nvPr/>
        </p:nvSpPr>
        <p:spPr>
          <a:xfrm>
            <a:off x="960120" y="2651760"/>
            <a:ext cx="2606040" cy="566928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l" indent="0" marL="0">
              <a:buNone/>
            </a:pPr>
            <a:r>
              <a:rPr lang="en-US" sz="145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Uses a vague judgment without specific evidence.</a:t>
            </a:r>
            <a:endParaRPr lang="en-US" sz="1450" dirty="0"/>
          </a:p>
        </p:txBody>
      </p:sp>
      <p:sp>
        <p:nvSpPr>
          <p:cNvPr id="13" name="Shape 10"/>
          <p:cNvSpPr/>
          <p:nvPr/>
        </p:nvSpPr>
        <p:spPr>
          <a:xfrm>
            <a:off x="4480560" y="1828800"/>
            <a:ext cx="3154680" cy="2148840"/>
          </a:xfrm>
          <a:prstGeom prst="roundRect">
            <a:avLst>
              <a:gd name="adj" fmla="val 5106"/>
            </a:avLst>
          </a:prstGeom>
          <a:solidFill>
            <a:srgbClr val="F7FBFF"/>
          </a:solidFill>
          <a:ln w="12700">
            <a:solidFill>
              <a:srgbClr val="D6E0EB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4709160" y="2148840"/>
            <a:ext cx="320040" cy="18288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l" indent="0" marL="0">
              <a:buNone/>
            </a:pPr>
            <a:r>
              <a:rPr lang="en-US" sz="1800" b="1" dirty="0">
                <a:solidFill>
                  <a:srgbClr val="D1A83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</a:t>
            </a:r>
            <a:endParaRPr lang="en-US" sz="1800" dirty="0"/>
          </a:p>
        </p:txBody>
      </p:sp>
      <p:sp>
        <p:nvSpPr>
          <p:cNvPr id="15" name="Text 12"/>
          <p:cNvSpPr/>
          <p:nvPr/>
        </p:nvSpPr>
        <p:spPr>
          <a:xfrm>
            <a:off x="5166360" y="2157984"/>
            <a:ext cx="21945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b="1" dirty="0">
                <a:solidFill>
                  <a:srgbClr val="147A9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EVIDENCE-BASED</a:t>
            </a:r>
            <a:endParaRPr lang="en-US" sz="850" dirty="0"/>
          </a:p>
        </p:txBody>
      </p:sp>
      <p:sp>
        <p:nvSpPr>
          <p:cNvPr id="16" name="Text 13"/>
          <p:cNvSpPr/>
          <p:nvPr/>
        </p:nvSpPr>
        <p:spPr>
          <a:xfrm>
            <a:off x="4709160" y="2651760"/>
            <a:ext cx="2606040" cy="566928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l" indent="0" marL="0">
              <a:buNone/>
            </a:pPr>
            <a:r>
              <a:rPr lang="en-US" sz="145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Uses stakeholder feedback and names issues.</a:t>
            </a:r>
            <a:endParaRPr lang="en-US" sz="1450" dirty="0"/>
          </a:p>
        </p:txBody>
      </p:sp>
      <p:sp>
        <p:nvSpPr>
          <p:cNvPr id="17" name="Shape 14"/>
          <p:cNvSpPr/>
          <p:nvPr/>
        </p:nvSpPr>
        <p:spPr>
          <a:xfrm>
            <a:off x="8229600" y="1828800"/>
            <a:ext cx="3154680" cy="2148840"/>
          </a:xfrm>
          <a:prstGeom prst="roundRect">
            <a:avLst>
              <a:gd name="adj" fmla="val 5106"/>
            </a:avLst>
          </a:prstGeom>
          <a:solidFill>
            <a:srgbClr val="F7FBFF"/>
          </a:solidFill>
          <a:ln w="12700">
            <a:solidFill>
              <a:srgbClr val="D6E0EB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8458200" y="2148840"/>
            <a:ext cx="320040" cy="18288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l" indent="0" marL="0">
              <a:buNone/>
            </a:pPr>
            <a:r>
              <a:rPr lang="en-US" sz="1800" b="1" dirty="0">
                <a:solidFill>
                  <a:srgbClr val="D1A83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</a:t>
            </a:r>
            <a:endParaRPr lang="en-US" sz="1800" dirty="0"/>
          </a:p>
        </p:txBody>
      </p:sp>
      <p:sp>
        <p:nvSpPr>
          <p:cNvPr id="19" name="Text 16"/>
          <p:cNvSpPr/>
          <p:nvPr/>
        </p:nvSpPr>
        <p:spPr>
          <a:xfrm>
            <a:off x="8915400" y="2157984"/>
            <a:ext cx="21945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b="1" dirty="0">
                <a:solidFill>
                  <a:srgbClr val="147A9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EVIDENCE-BASED REASONING</a:t>
            </a:r>
            <a:endParaRPr lang="en-US" sz="850" dirty="0"/>
          </a:p>
        </p:txBody>
      </p:sp>
      <p:sp>
        <p:nvSpPr>
          <p:cNvPr id="20" name="Text 17"/>
          <p:cNvSpPr/>
          <p:nvPr/>
        </p:nvSpPr>
        <p:spPr>
          <a:xfrm>
            <a:off x="8458200" y="2651760"/>
            <a:ext cx="2606040" cy="566928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l" indent="0" marL="0">
              <a:buNone/>
            </a:pPr>
            <a:r>
              <a:rPr lang="en-US" sz="145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Connects concept selection to criteria.</a:t>
            </a:r>
            <a:endParaRPr lang="en-US" sz="1450" dirty="0"/>
          </a:p>
        </p:txBody>
      </p:sp>
      <p:sp>
        <p:nvSpPr>
          <p:cNvPr id="21" name="Text 18"/>
          <p:cNvSpPr/>
          <p:nvPr/>
        </p:nvSpPr>
        <p:spPr>
          <a:xfrm>
            <a:off x="777240" y="5394960"/>
            <a:ext cx="10652760" cy="32004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Takeaway: claim + specific evidence + responsible tradeoffs = stronger engineering communication.</a:t>
            </a:r>
            <a:endParaRPr lang="en-US" sz="15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84048" y="256032"/>
            <a:ext cx="53035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50" b="1" dirty="0">
                <a:solidFill>
                  <a:srgbClr val="D1A83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MISSION DEBRIEF</a:t>
            </a:r>
            <a:endParaRPr lang="en-US" sz="1050" dirty="0"/>
          </a:p>
        </p:txBody>
      </p:sp>
      <p:pic>
        <p:nvPicPr>
          <p:cNvPr id="3" name="Image 0" descr="/mnt/data/lockwoodstem-logo-transparent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899648" y="146304"/>
            <a:ext cx="749808" cy="384048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384048" y="685800"/>
            <a:ext cx="694944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6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Exit Ticket</a:t>
            </a:r>
            <a:endParaRPr lang="en-US" sz="2600" dirty="0"/>
          </a:p>
        </p:txBody>
      </p:sp>
      <p:sp>
        <p:nvSpPr>
          <p:cNvPr id="5" name="Text 2"/>
          <p:cNvSpPr/>
          <p:nvPr/>
        </p:nvSpPr>
        <p:spPr>
          <a:xfrm>
            <a:off x="384048" y="1280160"/>
            <a:ext cx="77724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4252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Show that you understand today’s capstone move before the next lesson.</a:t>
            </a:r>
            <a:endParaRPr lang="en-US" sz="1250" dirty="0"/>
          </a:p>
        </p:txBody>
      </p:sp>
      <p:sp>
        <p:nvSpPr>
          <p:cNvPr id="6" name="Shape 3"/>
          <p:cNvSpPr/>
          <p:nvPr/>
        </p:nvSpPr>
        <p:spPr>
          <a:xfrm>
            <a:off x="0" y="6428232"/>
            <a:ext cx="12191695" cy="429768"/>
          </a:xfrm>
          <a:prstGeom prst="rect">
            <a:avLst/>
          </a:prstGeom>
          <a:solidFill>
            <a:srgbClr val="0B1F3A"/>
          </a:solidFill>
          <a:ln w="12700">
            <a:solidFill>
              <a:srgbClr val="0B1F3A"/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384048" y="6537960"/>
            <a:ext cx="658368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80" dirty="0">
                <a:solidFill>
                  <a:srgbClr val="D9EAF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5</a:t>
            </a:r>
            <a:endParaRPr lang="en-US" sz="780" dirty="0"/>
          </a:p>
        </p:txBody>
      </p:sp>
      <p:sp>
        <p:nvSpPr>
          <p:cNvPr id="8" name="Text 5"/>
          <p:cNvSpPr/>
          <p:nvPr/>
        </p:nvSpPr>
        <p:spPr>
          <a:xfrm>
            <a:off x="10588752" y="6537960"/>
            <a:ext cx="114300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80" dirty="0">
                <a:solidFill>
                  <a:srgbClr val="D9EAF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5.5</a:t>
            </a:r>
            <a:endParaRPr lang="en-US" sz="780" dirty="0"/>
          </a:p>
        </p:txBody>
      </p:sp>
      <p:sp>
        <p:nvSpPr>
          <p:cNvPr id="9" name="Shape 6"/>
          <p:cNvSpPr/>
          <p:nvPr/>
        </p:nvSpPr>
        <p:spPr>
          <a:xfrm>
            <a:off x="685800" y="1783080"/>
            <a:ext cx="10789920" cy="3337560"/>
          </a:xfrm>
          <a:prstGeom prst="roundRect">
            <a:avLst>
              <a:gd name="adj" fmla="val 3288"/>
            </a:avLst>
          </a:prstGeom>
          <a:solidFill>
            <a:srgbClr val="F7FBFF"/>
          </a:solidFill>
          <a:ln w="12700">
            <a:solidFill>
              <a:srgbClr val="D6E0EB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960120" y="2057400"/>
            <a:ext cx="8412480" cy="22860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l"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Respond in your notebook or on the assigned class format:</a:t>
            </a:r>
            <a:endParaRPr lang="en-US" sz="1500" dirty="0"/>
          </a:p>
        </p:txBody>
      </p:sp>
      <p:sp>
        <p:nvSpPr>
          <p:cNvPr id="11" name="Text 8"/>
          <p:cNvSpPr/>
          <p:nvPr/>
        </p:nvSpPr>
        <p:spPr>
          <a:xfrm>
            <a:off x="987552" y="2542032"/>
            <a:ext cx="320040" cy="18288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l" indent="0" marL="0">
              <a:buNone/>
            </a:pPr>
            <a:r>
              <a:rPr lang="en-US" sz="1600" b="1" dirty="0">
                <a:solidFill>
                  <a:srgbClr val="D1A83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1.</a:t>
            </a:r>
            <a:endParaRPr lang="en-US" sz="1600" dirty="0"/>
          </a:p>
        </p:txBody>
      </p:sp>
      <p:sp>
        <p:nvSpPr>
          <p:cNvPr id="12" name="Text 9"/>
          <p:cNvSpPr/>
          <p:nvPr/>
        </p:nvSpPr>
        <p:spPr>
          <a:xfrm>
            <a:off x="1444752" y="2542032"/>
            <a:ext cx="9052560" cy="22860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l" indent="0" marL="0">
              <a:buNone/>
            </a:pPr>
            <a:r>
              <a:rPr lang="en-US" sz="16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One way today’s lesson connects to a user need or stakeholder</a:t>
            </a:r>
            <a:endParaRPr lang="en-US" sz="1600" dirty="0"/>
          </a:p>
        </p:txBody>
      </p:sp>
      <p:sp>
        <p:nvSpPr>
          <p:cNvPr id="13" name="Text 10"/>
          <p:cNvSpPr/>
          <p:nvPr/>
        </p:nvSpPr>
        <p:spPr>
          <a:xfrm>
            <a:off x="987552" y="3200400"/>
            <a:ext cx="320040" cy="18288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l" indent="0" marL="0">
              <a:buNone/>
            </a:pPr>
            <a:r>
              <a:rPr lang="en-US" sz="1600" b="1" dirty="0">
                <a:solidFill>
                  <a:srgbClr val="D1A83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2.</a:t>
            </a:r>
            <a:endParaRPr lang="en-US" sz="1600" dirty="0"/>
          </a:p>
        </p:txBody>
      </p:sp>
      <p:sp>
        <p:nvSpPr>
          <p:cNvPr id="14" name="Text 11"/>
          <p:cNvSpPr/>
          <p:nvPr/>
        </p:nvSpPr>
        <p:spPr>
          <a:xfrm>
            <a:off x="1444752" y="3200400"/>
            <a:ext cx="9052560" cy="22860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l" indent="0" marL="0">
              <a:buNone/>
            </a:pPr>
            <a:r>
              <a:rPr lang="en-US" sz="16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One type of evidence your team should collect for Concept Generation and Human-Centered Ideation</a:t>
            </a:r>
            <a:endParaRPr lang="en-US" sz="1600" dirty="0"/>
          </a:p>
        </p:txBody>
      </p:sp>
      <p:sp>
        <p:nvSpPr>
          <p:cNvPr id="15" name="Text 12"/>
          <p:cNvSpPr/>
          <p:nvPr/>
        </p:nvSpPr>
        <p:spPr>
          <a:xfrm>
            <a:off x="987552" y="3858768"/>
            <a:ext cx="320040" cy="18288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l" indent="0" marL="0">
              <a:buNone/>
            </a:pPr>
            <a:r>
              <a:rPr lang="en-US" sz="1600" b="1" dirty="0">
                <a:solidFill>
                  <a:srgbClr val="D1A83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3.</a:t>
            </a:r>
            <a:endParaRPr lang="en-US" sz="1600" dirty="0"/>
          </a:p>
        </p:txBody>
      </p:sp>
      <p:sp>
        <p:nvSpPr>
          <p:cNvPr id="16" name="Text 13"/>
          <p:cNvSpPr/>
          <p:nvPr/>
        </p:nvSpPr>
        <p:spPr>
          <a:xfrm>
            <a:off x="1444752" y="3858768"/>
            <a:ext cx="9052560" cy="22860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l" indent="0" marL="0">
              <a:buNone/>
            </a:pPr>
            <a:r>
              <a:rPr lang="en-US" sz="16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One question, concern, or next step for your capstone work</a:t>
            </a:r>
            <a:endParaRPr lang="en-US" sz="1600" dirty="0"/>
          </a:p>
        </p:txBody>
      </p:sp>
      <p:sp>
        <p:nvSpPr>
          <p:cNvPr id="17" name="Text 14"/>
          <p:cNvSpPr/>
          <p:nvPr/>
        </p:nvSpPr>
        <p:spPr>
          <a:xfrm>
            <a:off x="777240" y="5623560"/>
            <a:ext cx="10607040" cy="256032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ctr" indent="0" marL="0">
              <a:buNone/>
            </a:pPr>
            <a:r>
              <a:rPr lang="en-US" sz="13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Next mission: Lesson 5.6 — Decision Matrix and Final Concept Selection</a:t>
            </a:r>
            <a:endParaRPr lang="en-US" sz="135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84048" y="256032"/>
            <a:ext cx="53035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50" b="1" dirty="0">
                <a:solidFill>
                  <a:srgbClr val="D1A83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MISSION BRIEFING</a:t>
            </a:r>
            <a:endParaRPr lang="en-US" sz="1050" dirty="0"/>
          </a:p>
        </p:txBody>
      </p:sp>
      <p:pic>
        <p:nvPicPr>
          <p:cNvPr id="3" name="Image 0" descr="/mnt/data/lockwoodstem-logo-transparent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899648" y="146304"/>
            <a:ext cx="749808" cy="384048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384048" y="685800"/>
            <a:ext cx="694944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6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45-Minute Flight Plan</a:t>
            </a:r>
            <a:endParaRPr lang="en-US" sz="2600" dirty="0"/>
          </a:p>
        </p:txBody>
      </p:sp>
      <p:sp>
        <p:nvSpPr>
          <p:cNvPr id="5" name="Text 2"/>
          <p:cNvSpPr/>
          <p:nvPr/>
        </p:nvSpPr>
        <p:spPr>
          <a:xfrm>
            <a:off x="384048" y="1280160"/>
            <a:ext cx="77724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4252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full lesson for the Unit 5 capstone sequence.</a:t>
            </a:r>
            <a:endParaRPr lang="en-US" sz="1250" dirty="0"/>
          </a:p>
        </p:txBody>
      </p:sp>
      <p:sp>
        <p:nvSpPr>
          <p:cNvPr id="6" name="Shape 3"/>
          <p:cNvSpPr/>
          <p:nvPr/>
        </p:nvSpPr>
        <p:spPr>
          <a:xfrm>
            <a:off x="0" y="6428232"/>
            <a:ext cx="12191695" cy="429768"/>
          </a:xfrm>
          <a:prstGeom prst="rect">
            <a:avLst/>
          </a:prstGeom>
          <a:solidFill>
            <a:srgbClr val="0B1F3A"/>
          </a:solidFill>
          <a:ln w="12700">
            <a:solidFill>
              <a:srgbClr val="0B1F3A"/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384048" y="6537960"/>
            <a:ext cx="658368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80" dirty="0">
                <a:solidFill>
                  <a:srgbClr val="D9EAF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5</a:t>
            </a:r>
            <a:endParaRPr lang="en-US" sz="780" dirty="0"/>
          </a:p>
        </p:txBody>
      </p:sp>
      <p:sp>
        <p:nvSpPr>
          <p:cNvPr id="8" name="Text 5"/>
          <p:cNvSpPr/>
          <p:nvPr/>
        </p:nvSpPr>
        <p:spPr>
          <a:xfrm>
            <a:off x="10588752" y="6537960"/>
            <a:ext cx="114300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80" dirty="0">
                <a:solidFill>
                  <a:srgbClr val="D9EAF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5.5</a:t>
            </a:r>
            <a:endParaRPr lang="en-US" sz="780" dirty="0"/>
          </a:p>
        </p:txBody>
      </p:sp>
      <p:sp>
        <p:nvSpPr>
          <p:cNvPr id="9" name="Shape 6"/>
          <p:cNvSpPr/>
          <p:nvPr/>
        </p:nvSpPr>
        <p:spPr>
          <a:xfrm>
            <a:off x="502920" y="1691640"/>
            <a:ext cx="5212080" cy="2468880"/>
          </a:xfrm>
          <a:prstGeom prst="roundRect">
            <a:avLst>
              <a:gd name="adj" fmla="val 4444"/>
            </a:avLst>
          </a:prstGeom>
          <a:solidFill>
            <a:srgbClr val="F7FBFF"/>
          </a:solidFill>
          <a:ln w="12700">
            <a:solidFill>
              <a:srgbClr val="D6E0EB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777240" y="1874520"/>
            <a:ext cx="22860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b="1" dirty="0">
                <a:solidFill>
                  <a:srgbClr val="147A9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LEARNING TARGETS</a:t>
            </a:r>
            <a:endParaRPr lang="en-US" sz="850" dirty="0"/>
          </a:p>
        </p:txBody>
      </p:sp>
      <p:sp>
        <p:nvSpPr>
          <p:cNvPr id="11" name="Text 8"/>
          <p:cNvSpPr/>
          <p:nvPr/>
        </p:nvSpPr>
        <p:spPr>
          <a:xfrm>
            <a:off x="777240" y="2157984"/>
            <a:ext cx="4572000" cy="1115568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indent="0" marL="0">
              <a:buNone/>
            </a:pPr>
            <a:r>
              <a:rPr lang="en-US" sz="122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22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Generate multiple possible design concepts.
</a:t>
            </a:r>
            <a:pPr indent="0" marL="0">
              <a:buNone/>
            </a:pPr>
            <a:r>
              <a:rPr lang="en-US" sz="122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22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Avoid selecting the first idea too early.
</a:t>
            </a:r>
            <a:pPr indent="0" marL="0">
              <a:buNone/>
            </a:pPr>
            <a:r>
              <a:rPr lang="en-US" sz="122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22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Connect ideas to user needs, criteria, and constraints.</a:t>
            </a:r>
            <a:endParaRPr lang="en-US" sz="1220" dirty="0"/>
          </a:p>
        </p:txBody>
      </p:sp>
      <p:sp>
        <p:nvSpPr>
          <p:cNvPr id="12" name="Text 9"/>
          <p:cNvSpPr/>
          <p:nvPr/>
        </p:nvSpPr>
        <p:spPr>
          <a:xfrm>
            <a:off x="777240" y="3493008"/>
            <a:ext cx="25603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b="1" dirty="0">
                <a:solidFill>
                  <a:srgbClr val="147A9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SUCCESS LOOKS LIKE...</a:t>
            </a:r>
            <a:endParaRPr lang="en-US" sz="850" dirty="0"/>
          </a:p>
        </p:txBody>
      </p:sp>
      <p:sp>
        <p:nvSpPr>
          <p:cNvPr id="13" name="Text 10"/>
          <p:cNvSpPr/>
          <p:nvPr/>
        </p:nvSpPr>
        <p:spPr>
          <a:xfrm>
            <a:off x="777240" y="3730752"/>
            <a:ext cx="4617720" cy="420624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l" indent="0" marL="0">
              <a:buNone/>
            </a:pPr>
            <a:r>
              <a:rPr lang="en-US" sz="125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You can generate multiple concepts and connect each idea to user needs and design criteria.</a:t>
            </a:r>
            <a:endParaRPr lang="en-US" sz="1250" dirty="0"/>
          </a:p>
        </p:txBody>
      </p:sp>
      <p:sp>
        <p:nvSpPr>
          <p:cNvPr id="14" name="Shape 11"/>
          <p:cNvSpPr/>
          <p:nvPr/>
        </p:nvSpPr>
        <p:spPr>
          <a:xfrm>
            <a:off x="5989320" y="1691640"/>
            <a:ext cx="5413248" cy="3246120"/>
          </a:xfrm>
          <a:prstGeom prst="roundRect">
            <a:avLst>
              <a:gd name="adj" fmla="val 3380"/>
            </a:avLst>
          </a:prstGeom>
          <a:solidFill>
            <a:srgbClr val="FFFDF6"/>
          </a:solidFill>
          <a:ln w="12700">
            <a:solidFill>
              <a:srgbClr val="D6E0EB"/>
            </a:solidFill>
            <a:prstDash val="solid"/>
          </a:ln>
        </p:spPr>
      </p:sp>
      <p:sp>
        <p:nvSpPr>
          <p:cNvPr id="15" name="Text 12"/>
          <p:cNvSpPr/>
          <p:nvPr/>
        </p:nvSpPr>
        <p:spPr>
          <a:xfrm>
            <a:off x="6263640" y="1874520"/>
            <a:ext cx="246888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b="1" dirty="0">
                <a:solidFill>
                  <a:srgbClr val="147A9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AGENDA + PACING</a:t>
            </a:r>
            <a:endParaRPr lang="en-US" sz="850" dirty="0"/>
          </a:p>
        </p:txBody>
      </p:sp>
      <p:sp>
        <p:nvSpPr>
          <p:cNvPr id="16" name="Text 13"/>
          <p:cNvSpPr/>
          <p:nvPr/>
        </p:nvSpPr>
        <p:spPr>
          <a:xfrm>
            <a:off x="6263640" y="2157984"/>
            <a:ext cx="4663440" cy="187452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l" indent="0" marL="0">
              <a:buNone/>
            </a:pPr>
            <a:r>
              <a:rPr lang="en-US" sz="13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5 min  Opening prompt</a:t>
            </a:r>
            <a:endParaRPr lang="en-US" sz="1300" dirty="0"/>
          </a:p>
          <a:p>
            <a:pPr algn="l" indent="0" marL="0">
              <a:buNone/>
            </a:pPr>
            <a:r>
              <a:rPr lang="en-US" sz="13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7 min  Core skill briefing</a:t>
            </a:r>
            <a:endParaRPr lang="en-US" sz="1300" dirty="0"/>
          </a:p>
          <a:p>
            <a:pPr algn="l" indent="0" marL="0">
              <a:buNone/>
            </a:pPr>
            <a:r>
              <a:rPr lang="en-US" sz="13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8 min  Capstone evidence map</a:t>
            </a:r>
            <a:endParaRPr lang="en-US" sz="1300" dirty="0"/>
          </a:p>
          <a:p>
            <a:pPr algn="l" indent="0" marL="0">
              <a:buNone/>
            </a:pPr>
            <a:r>
              <a:rPr lang="en-US" sz="13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8 min  Team or individual planning move</a:t>
            </a:r>
            <a:endParaRPr lang="en-US" sz="1300" dirty="0"/>
          </a:p>
          <a:p>
            <a:pPr algn="l" indent="0" marL="0">
              <a:buNone/>
            </a:pPr>
            <a:r>
              <a:rPr lang="en-US" sz="13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8 min  Evidence challenge</a:t>
            </a:r>
            <a:endParaRPr lang="en-US" sz="1300" dirty="0"/>
          </a:p>
          <a:p>
            <a:pPr algn="l" indent="0" marL="0">
              <a:buNone/>
            </a:pPr>
            <a:r>
              <a:rPr lang="en-US" sz="13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6 min  Scenario/quick check</a:t>
            </a:r>
            <a:endParaRPr lang="en-US" sz="1300" dirty="0"/>
          </a:p>
          <a:p>
            <a:pPr algn="l" indent="0" marL="0">
              <a:buNone/>
            </a:pPr>
            <a:r>
              <a:rPr lang="en-US" sz="13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 min  Exit debrief</a:t>
            </a:r>
            <a:endParaRPr lang="en-US" sz="13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84048" y="256032"/>
            <a:ext cx="53035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50" b="1" dirty="0">
                <a:solidFill>
                  <a:srgbClr val="D1A83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OPENING PROMPT</a:t>
            </a:r>
            <a:endParaRPr lang="en-US" sz="1050" dirty="0"/>
          </a:p>
        </p:txBody>
      </p:sp>
      <p:pic>
        <p:nvPicPr>
          <p:cNvPr id="3" name="Image 0" descr="/mnt/data/lockwoodstem-logo-transparent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899648" y="146304"/>
            <a:ext cx="749808" cy="384048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384048" y="685800"/>
            <a:ext cx="694944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6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How can engineers generate creative solutions without choosing the first idea too quickly?</a:t>
            </a:r>
            <a:endParaRPr lang="en-US" sz="2600" dirty="0"/>
          </a:p>
        </p:txBody>
      </p:sp>
      <p:sp>
        <p:nvSpPr>
          <p:cNvPr id="5" name="Text 2"/>
          <p:cNvSpPr/>
          <p:nvPr/>
        </p:nvSpPr>
        <p:spPr>
          <a:xfrm>
            <a:off x="384048" y="1280160"/>
            <a:ext cx="77724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4252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Think first. Then share one short response.</a:t>
            </a:r>
            <a:endParaRPr lang="en-US" sz="1250" dirty="0"/>
          </a:p>
        </p:txBody>
      </p:sp>
      <p:sp>
        <p:nvSpPr>
          <p:cNvPr id="6" name="Shape 3"/>
          <p:cNvSpPr/>
          <p:nvPr/>
        </p:nvSpPr>
        <p:spPr>
          <a:xfrm>
            <a:off x="0" y="6428232"/>
            <a:ext cx="12191695" cy="429768"/>
          </a:xfrm>
          <a:prstGeom prst="rect">
            <a:avLst/>
          </a:prstGeom>
          <a:solidFill>
            <a:srgbClr val="0B1F3A"/>
          </a:solidFill>
          <a:ln w="12700">
            <a:solidFill>
              <a:srgbClr val="0B1F3A"/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384048" y="6537960"/>
            <a:ext cx="658368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80" dirty="0">
                <a:solidFill>
                  <a:srgbClr val="D9EAF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5</a:t>
            </a:r>
            <a:endParaRPr lang="en-US" sz="780" dirty="0"/>
          </a:p>
        </p:txBody>
      </p:sp>
      <p:sp>
        <p:nvSpPr>
          <p:cNvPr id="8" name="Text 5"/>
          <p:cNvSpPr/>
          <p:nvPr/>
        </p:nvSpPr>
        <p:spPr>
          <a:xfrm>
            <a:off x="10588752" y="6537960"/>
            <a:ext cx="114300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80" dirty="0">
                <a:solidFill>
                  <a:srgbClr val="D9EAF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5.5</a:t>
            </a:r>
            <a:endParaRPr lang="en-US" sz="780" dirty="0"/>
          </a:p>
        </p:txBody>
      </p:sp>
      <p:sp>
        <p:nvSpPr>
          <p:cNvPr id="9" name="Shape 6"/>
          <p:cNvSpPr/>
          <p:nvPr/>
        </p:nvSpPr>
        <p:spPr>
          <a:xfrm>
            <a:off x="594360" y="1828800"/>
            <a:ext cx="6766560" cy="2240280"/>
          </a:xfrm>
          <a:prstGeom prst="roundRect">
            <a:avLst>
              <a:gd name="adj" fmla="val 4898"/>
            </a:avLst>
          </a:prstGeom>
          <a:solidFill>
            <a:srgbClr val="F4F9FD"/>
          </a:solidFill>
          <a:ln w="12700">
            <a:solidFill>
              <a:srgbClr val="D6E0EB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868680" y="2121408"/>
            <a:ext cx="2560320" cy="18288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l" indent="0" marL="0">
              <a:buNone/>
            </a:pPr>
            <a:r>
              <a:rPr lang="en-US" sz="1300" b="1" dirty="0">
                <a:solidFill>
                  <a:srgbClr val="147A9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Quick class share</a:t>
            </a:r>
            <a:endParaRPr lang="en-US" sz="1300" dirty="0"/>
          </a:p>
        </p:txBody>
      </p:sp>
      <p:sp>
        <p:nvSpPr>
          <p:cNvPr id="11" name="Text 8"/>
          <p:cNvSpPr/>
          <p:nvPr/>
        </p:nvSpPr>
        <p:spPr>
          <a:xfrm>
            <a:off x="868680" y="2514600"/>
            <a:ext cx="5989320" cy="73152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l" indent="0" marL="0">
              <a:buNone/>
            </a:pPr>
            <a:r>
              <a:rPr lang="en-US" sz="17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Raise your hand or jot a quick response. Connect your answer to a user, stakeholder, constraint, evidence, or design decision.</a:t>
            </a:r>
            <a:endParaRPr lang="en-US" sz="1700" dirty="0"/>
          </a:p>
        </p:txBody>
      </p:sp>
      <p:sp>
        <p:nvSpPr>
          <p:cNvPr id="12" name="Text 9"/>
          <p:cNvSpPr/>
          <p:nvPr/>
        </p:nvSpPr>
        <p:spPr>
          <a:xfrm>
            <a:off x="868680" y="3703320"/>
            <a:ext cx="5303520" cy="219456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l" indent="0" marL="0">
              <a:buNone/>
            </a:pPr>
            <a:r>
              <a:rPr lang="en-US" sz="1250" dirty="0">
                <a:solidFill>
                  <a:srgbClr val="4252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We will reveal a useful engineering move on the next slide.</a:t>
            </a:r>
            <a:endParaRPr lang="en-US" sz="1250" dirty="0"/>
          </a:p>
        </p:txBody>
      </p:sp>
      <p:sp>
        <p:nvSpPr>
          <p:cNvPr id="13" name="Shape 10"/>
          <p:cNvSpPr/>
          <p:nvPr/>
        </p:nvSpPr>
        <p:spPr>
          <a:xfrm>
            <a:off x="7909560" y="2057400"/>
            <a:ext cx="914400" cy="329184"/>
          </a:xfrm>
          <a:prstGeom prst="roundRect">
            <a:avLst>
              <a:gd name="adj" fmla="val 41667"/>
            </a:avLst>
          </a:prstGeom>
          <a:solidFill>
            <a:srgbClr val="D9ECFF"/>
          </a:solidFill>
          <a:ln w="12700">
            <a:solidFill>
              <a:srgbClr val="D9ECFF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7946136" y="2139696"/>
            <a:ext cx="841248" cy="109728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ctr" indent="0" marL="0">
              <a:buNone/>
            </a:pPr>
            <a:r>
              <a:rPr lang="en-US" sz="9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USER</a:t>
            </a:r>
            <a:endParaRPr lang="en-US" sz="950" dirty="0"/>
          </a:p>
        </p:txBody>
      </p:sp>
      <p:sp>
        <p:nvSpPr>
          <p:cNvPr id="15" name="Shape 12"/>
          <p:cNvSpPr/>
          <p:nvPr/>
        </p:nvSpPr>
        <p:spPr>
          <a:xfrm>
            <a:off x="8979408" y="2057400"/>
            <a:ext cx="914400" cy="329184"/>
          </a:xfrm>
          <a:prstGeom prst="roundRect">
            <a:avLst>
              <a:gd name="adj" fmla="val 41667"/>
            </a:avLst>
          </a:prstGeom>
          <a:solidFill>
            <a:srgbClr val="D9ECFF"/>
          </a:solidFill>
          <a:ln w="12700">
            <a:solidFill>
              <a:srgbClr val="D9ECFF"/>
            </a:solidFill>
            <a:prstDash val="solid"/>
          </a:ln>
        </p:spPr>
      </p:sp>
      <p:sp>
        <p:nvSpPr>
          <p:cNvPr id="16" name="Text 13"/>
          <p:cNvSpPr/>
          <p:nvPr/>
        </p:nvSpPr>
        <p:spPr>
          <a:xfrm>
            <a:off x="9015984" y="2139696"/>
            <a:ext cx="841248" cy="109728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ctr" indent="0" marL="0">
              <a:buNone/>
            </a:pPr>
            <a:r>
              <a:rPr lang="en-US" sz="9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NEED</a:t>
            </a:r>
            <a:endParaRPr lang="en-US" sz="950" dirty="0"/>
          </a:p>
        </p:txBody>
      </p:sp>
      <p:sp>
        <p:nvSpPr>
          <p:cNvPr id="17" name="Shape 14"/>
          <p:cNvSpPr/>
          <p:nvPr/>
        </p:nvSpPr>
        <p:spPr>
          <a:xfrm>
            <a:off x="10040112" y="2057400"/>
            <a:ext cx="1280160" cy="329184"/>
          </a:xfrm>
          <a:prstGeom prst="roundRect">
            <a:avLst>
              <a:gd name="adj" fmla="val 41667"/>
            </a:avLst>
          </a:prstGeom>
          <a:solidFill>
            <a:srgbClr val="D9ECFF"/>
          </a:solidFill>
          <a:ln w="12700">
            <a:solidFill>
              <a:srgbClr val="D9ECFF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10076688" y="2139696"/>
            <a:ext cx="1207008" cy="109728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ctr" indent="0" marL="0">
              <a:buNone/>
            </a:pPr>
            <a:r>
              <a:rPr lang="en-US" sz="9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EVIDENCE</a:t>
            </a:r>
            <a:endParaRPr lang="en-US" sz="950" dirty="0"/>
          </a:p>
        </p:txBody>
      </p:sp>
      <p:sp>
        <p:nvSpPr>
          <p:cNvPr id="19" name="Shape 16"/>
          <p:cNvSpPr/>
          <p:nvPr/>
        </p:nvSpPr>
        <p:spPr>
          <a:xfrm>
            <a:off x="8412480" y="2743200"/>
            <a:ext cx="1280160" cy="329184"/>
          </a:xfrm>
          <a:prstGeom prst="roundRect">
            <a:avLst>
              <a:gd name="adj" fmla="val 41667"/>
            </a:avLst>
          </a:prstGeom>
          <a:solidFill>
            <a:srgbClr val="D9ECFF"/>
          </a:solidFill>
          <a:ln w="12700">
            <a:solidFill>
              <a:srgbClr val="D9ECFF"/>
            </a:solidFill>
            <a:prstDash val="solid"/>
          </a:ln>
        </p:spPr>
      </p:sp>
      <p:sp>
        <p:nvSpPr>
          <p:cNvPr id="20" name="Text 17"/>
          <p:cNvSpPr/>
          <p:nvPr/>
        </p:nvSpPr>
        <p:spPr>
          <a:xfrm>
            <a:off x="8449056" y="2825496"/>
            <a:ext cx="1207008" cy="109728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ctr" indent="0" marL="0">
              <a:buNone/>
            </a:pPr>
            <a:r>
              <a:rPr lang="en-US" sz="9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DECISION</a:t>
            </a:r>
            <a:endParaRPr lang="en-US" sz="950" dirty="0"/>
          </a:p>
        </p:txBody>
      </p:sp>
      <p:sp>
        <p:nvSpPr>
          <p:cNvPr id="21" name="Shape 18"/>
          <p:cNvSpPr/>
          <p:nvPr/>
        </p:nvSpPr>
        <p:spPr>
          <a:xfrm>
            <a:off x="9857232" y="2743200"/>
            <a:ext cx="1143000" cy="329184"/>
          </a:xfrm>
          <a:prstGeom prst="roundRect">
            <a:avLst>
              <a:gd name="adj" fmla="val 41667"/>
            </a:avLst>
          </a:prstGeom>
          <a:solidFill>
            <a:srgbClr val="D9ECFF"/>
          </a:solidFill>
          <a:ln w="12700">
            <a:solidFill>
              <a:srgbClr val="D9ECFF"/>
            </a:solidFill>
            <a:prstDash val="solid"/>
          </a:ln>
        </p:spPr>
      </p:sp>
      <p:sp>
        <p:nvSpPr>
          <p:cNvPr id="22" name="Text 19"/>
          <p:cNvSpPr/>
          <p:nvPr/>
        </p:nvSpPr>
        <p:spPr>
          <a:xfrm>
            <a:off x="9893808" y="2825496"/>
            <a:ext cx="1069848" cy="109728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ctr" indent="0" marL="0">
              <a:buNone/>
            </a:pPr>
            <a:r>
              <a:rPr lang="en-US" sz="9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IMPACT</a:t>
            </a:r>
            <a:endParaRPr lang="en-US" sz="95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84048" y="256032"/>
            <a:ext cx="53035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50" b="1" dirty="0">
                <a:solidFill>
                  <a:srgbClr val="D1A83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OPENING DEBRIEF</a:t>
            </a:r>
            <a:endParaRPr lang="en-US" sz="1050" dirty="0"/>
          </a:p>
        </p:txBody>
      </p:sp>
      <p:pic>
        <p:nvPicPr>
          <p:cNvPr id="3" name="Image 0" descr="/mnt/data/lockwoodstem-logo-transparent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899648" y="146304"/>
            <a:ext cx="749808" cy="384048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384048" y="685800"/>
            <a:ext cx="694944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6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Useful Engineering Move</a:t>
            </a:r>
            <a:endParaRPr lang="en-US" sz="2600" dirty="0"/>
          </a:p>
        </p:txBody>
      </p:sp>
      <p:sp>
        <p:nvSpPr>
          <p:cNvPr id="5" name="Text 2"/>
          <p:cNvSpPr/>
          <p:nvPr/>
        </p:nvSpPr>
        <p:spPr>
          <a:xfrm>
            <a:off x="384048" y="1280160"/>
            <a:ext cx="77724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4252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Human-centered engineering turns a need into evidence-based design decisions.</a:t>
            </a:r>
            <a:endParaRPr lang="en-US" sz="1250" dirty="0"/>
          </a:p>
        </p:txBody>
      </p:sp>
      <p:sp>
        <p:nvSpPr>
          <p:cNvPr id="6" name="Shape 3"/>
          <p:cNvSpPr/>
          <p:nvPr/>
        </p:nvSpPr>
        <p:spPr>
          <a:xfrm>
            <a:off x="0" y="6428232"/>
            <a:ext cx="12191695" cy="429768"/>
          </a:xfrm>
          <a:prstGeom prst="rect">
            <a:avLst/>
          </a:prstGeom>
          <a:solidFill>
            <a:srgbClr val="0B1F3A"/>
          </a:solidFill>
          <a:ln w="12700">
            <a:solidFill>
              <a:srgbClr val="0B1F3A"/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384048" y="6537960"/>
            <a:ext cx="658368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80" dirty="0">
                <a:solidFill>
                  <a:srgbClr val="D9EAF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5</a:t>
            </a:r>
            <a:endParaRPr lang="en-US" sz="780" dirty="0"/>
          </a:p>
        </p:txBody>
      </p:sp>
      <p:sp>
        <p:nvSpPr>
          <p:cNvPr id="8" name="Text 5"/>
          <p:cNvSpPr/>
          <p:nvPr/>
        </p:nvSpPr>
        <p:spPr>
          <a:xfrm>
            <a:off x="10588752" y="6537960"/>
            <a:ext cx="114300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80" dirty="0">
                <a:solidFill>
                  <a:srgbClr val="D9EAF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5.5</a:t>
            </a:r>
            <a:endParaRPr lang="en-US" sz="780" dirty="0"/>
          </a:p>
        </p:txBody>
      </p:sp>
      <p:sp>
        <p:nvSpPr>
          <p:cNvPr id="9" name="Shape 6"/>
          <p:cNvSpPr/>
          <p:nvPr/>
        </p:nvSpPr>
        <p:spPr>
          <a:xfrm>
            <a:off x="621792" y="1645920"/>
            <a:ext cx="5029200" cy="1234440"/>
          </a:xfrm>
          <a:prstGeom prst="roundRect">
            <a:avLst>
              <a:gd name="adj" fmla="val 8889"/>
            </a:avLst>
          </a:prstGeom>
          <a:solidFill>
            <a:srgbClr val="F7FBFF"/>
          </a:solidFill>
          <a:ln w="12700">
            <a:solidFill>
              <a:srgbClr val="D6E0EB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877824" y="1874520"/>
            <a:ext cx="25603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b="1" dirty="0">
                <a:solidFill>
                  <a:srgbClr val="147A9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START WITH PEOPLE</a:t>
            </a:r>
            <a:endParaRPr lang="en-US" sz="850" dirty="0"/>
          </a:p>
        </p:txBody>
      </p:sp>
      <p:sp>
        <p:nvSpPr>
          <p:cNvPr id="11" name="Text 8"/>
          <p:cNvSpPr/>
          <p:nvPr/>
        </p:nvSpPr>
        <p:spPr>
          <a:xfrm>
            <a:off x="877824" y="2176272"/>
            <a:ext cx="4480560" cy="36576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l" indent="0" marL="0">
              <a:buNone/>
            </a:pPr>
            <a:r>
              <a:rPr lang="en-US" sz="14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Name who is affected and what they need.</a:t>
            </a:r>
            <a:endParaRPr lang="en-US" sz="1400" dirty="0"/>
          </a:p>
        </p:txBody>
      </p:sp>
      <p:sp>
        <p:nvSpPr>
          <p:cNvPr id="12" name="Shape 9"/>
          <p:cNvSpPr/>
          <p:nvPr/>
        </p:nvSpPr>
        <p:spPr>
          <a:xfrm>
            <a:off x="6108192" y="1645920"/>
            <a:ext cx="5029200" cy="1234440"/>
          </a:xfrm>
          <a:prstGeom prst="roundRect">
            <a:avLst>
              <a:gd name="adj" fmla="val 8889"/>
            </a:avLst>
          </a:prstGeom>
          <a:solidFill>
            <a:srgbClr val="F7FBFF"/>
          </a:solidFill>
          <a:ln w="12700">
            <a:solidFill>
              <a:srgbClr val="D6E0EB"/>
            </a:solidFill>
            <a:prstDash val="solid"/>
          </a:ln>
        </p:spPr>
      </p:sp>
      <p:sp>
        <p:nvSpPr>
          <p:cNvPr id="13" name="Text 10"/>
          <p:cNvSpPr/>
          <p:nvPr/>
        </p:nvSpPr>
        <p:spPr>
          <a:xfrm>
            <a:off x="6364224" y="1874520"/>
            <a:ext cx="25603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b="1" dirty="0">
                <a:solidFill>
                  <a:srgbClr val="147A9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DEFINE SUCCESS</a:t>
            </a:r>
            <a:endParaRPr lang="en-US" sz="850" dirty="0"/>
          </a:p>
        </p:txBody>
      </p:sp>
      <p:sp>
        <p:nvSpPr>
          <p:cNvPr id="14" name="Text 11"/>
          <p:cNvSpPr/>
          <p:nvPr/>
        </p:nvSpPr>
        <p:spPr>
          <a:xfrm>
            <a:off x="6364224" y="2176272"/>
            <a:ext cx="4480560" cy="36576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l" indent="0" marL="0">
              <a:buNone/>
            </a:pPr>
            <a:r>
              <a:rPr lang="en-US" sz="14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 criteria and constraints before choosing a solution.</a:t>
            </a:r>
            <a:endParaRPr lang="en-US" sz="1400" dirty="0"/>
          </a:p>
        </p:txBody>
      </p:sp>
      <p:sp>
        <p:nvSpPr>
          <p:cNvPr id="15" name="Shape 12"/>
          <p:cNvSpPr/>
          <p:nvPr/>
        </p:nvSpPr>
        <p:spPr>
          <a:xfrm>
            <a:off x="621792" y="3337560"/>
            <a:ext cx="5029200" cy="1234440"/>
          </a:xfrm>
          <a:prstGeom prst="roundRect">
            <a:avLst>
              <a:gd name="adj" fmla="val 8889"/>
            </a:avLst>
          </a:prstGeom>
          <a:solidFill>
            <a:srgbClr val="F7FBFF"/>
          </a:solidFill>
          <a:ln w="12700">
            <a:solidFill>
              <a:srgbClr val="D6E0EB"/>
            </a:solidFill>
            <a:prstDash val="solid"/>
          </a:ln>
        </p:spPr>
      </p:sp>
      <p:sp>
        <p:nvSpPr>
          <p:cNvPr id="16" name="Text 13"/>
          <p:cNvSpPr/>
          <p:nvPr/>
        </p:nvSpPr>
        <p:spPr>
          <a:xfrm>
            <a:off x="877824" y="3566160"/>
            <a:ext cx="25603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b="1" dirty="0">
                <a:solidFill>
                  <a:srgbClr val="147A9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BUILD EVIDENCE</a:t>
            </a:r>
            <a:endParaRPr lang="en-US" sz="850" dirty="0"/>
          </a:p>
        </p:txBody>
      </p:sp>
      <p:sp>
        <p:nvSpPr>
          <p:cNvPr id="17" name="Text 14"/>
          <p:cNvSpPr/>
          <p:nvPr/>
        </p:nvSpPr>
        <p:spPr>
          <a:xfrm>
            <a:off x="877824" y="3867912"/>
            <a:ext cx="4480560" cy="36576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l" indent="0" marL="0">
              <a:buNone/>
            </a:pPr>
            <a:r>
              <a:rPr lang="en-US" sz="14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 sketches, CAD, tests, feedback, and revision notes.</a:t>
            </a:r>
            <a:endParaRPr lang="en-US" sz="1400" dirty="0"/>
          </a:p>
        </p:txBody>
      </p:sp>
      <p:sp>
        <p:nvSpPr>
          <p:cNvPr id="18" name="Shape 15"/>
          <p:cNvSpPr/>
          <p:nvPr/>
        </p:nvSpPr>
        <p:spPr>
          <a:xfrm>
            <a:off x="6108192" y="3337560"/>
            <a:ext cx="5029200" cy="1234440"/>
          </a:xfrm>
          <a:prstGeom prst="roundRect">
            <a:avLst>
              <a:gd name="adj" fmla="val 8889"/>
            </a:avLst>
          </a:prstGeom>
          <a:solidFill>
            <a:srgbClr val="F7FBFF"/>
          </a:solidFill>
          <a:ln w="12700">
            <a:solidFill>
              <a:srgbClr val="D6E0EB"/>
            </a:solidFill>
            <a:prstDash val="solid"/>
          </a:ln>
        </p:spPr>
      </p:sp>
      <p:sp>
        <p:nvSpPr>
          <p:cNvPr id="19" name="Text 16"/>
          <p:cNvSpPr/>
          <p:nvPr/>
        </p:nvSpPr>
        <p:spPr>
          <a:xfrm>
            <a:off x="6364224" y="3566160"/>
            <a:ext cx="25603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b="1" dirty="0">
                <a:solidFill>
                  <a:srgbClr val="147A9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COMMUNICATE RESPONSIBLY</a:t>
            </a:r>
            <a:endParaRPr lang="en-US" sz="850" dirty="0"/>
          </a:p>
        </p:txBody>
      </p:sp>
      <p:sp>
        <p:nvSpPr>
          <p:cNvPr id="20" name="Text 17"/>
          <p:cNvSpPr/>
          <p:nvPr/>
        </p:nvSpPr>
        <p:spPr>
          <a:xfrm>
            <a:off x="6364224" y="3867912"/>
            <a:ext cx="4480560" cy="36576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l" indent="0" marL="0">
              <a:buNone/>
            </a:pPr>
            <a:r>
              <a:rPr lang="en-US" sz="14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Show value, limitations, and future improvements.</a:t>
            </a:r>
            <a:endParaRPr lang="en-US" sz="1400" dirty="0"/>
          </a:p>
        </p:txBody>
      </p:sp>
      <p:sp>
        <p:nvSpPr>
          <p:cNvPr id="21" name="Text 18"/>
          <p:cNvSpPr/>
          <p:nvPr/>
        </p:nvSpPr>
        <p:spPr>
          <a:xfrm>
            <a:off x="685800" y="5623560"/>
            <a:ext cx="10789920" cy="32004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ctr" indent="0" marL="0">
              <a:buNone/>
            </a:pPr>
            <a:r>
              <a:rPr lang="en-US" sz="14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Today’s mission: connect the lesson skill to a user-centered design decision that can be defended with evidence.</a:t>
            </a:r>
            <a:endParaRPr lang="en-US" sz="145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84048" y="256032"/>
            <a:ext cx="53035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50" b="1" dirty="0">
                <a:solidFill>
                  <a:srgbClr val="D1A83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INTERACTIVE VOTE</a:t>
            </a:r>
            <a:endParaRPr lang="en-US" sz="1050" dirty="0"/>
          </a:p>
        </p:txBody>
      </p:sp>
      <p:pic>
        <p:nvPicPr>
          <p:cNvPr id="3" name="Image 0" descr="/mnt/data/lockwoodstem-logo-transparent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899648" y="146304"/>
            <a:ext cx="749808" cy="384048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384048" y="685800"/>
            <a:ext cx="694944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6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Which Action Fits Human-Centered Engineering?</a:t>
            </a:r>
            <a:endParaRPr lang="en-US" sz="2600" dirty="0"/>
          </a:p>
        </p:txBody>
      </p:sp>
      <p:sp>
        <p:nvSpPr>
          <p:cNvPr id="5" name="Text 2"/>
          <p:cNvSpPr/>
          <p:nvPr/>
        </p:nvSpPr>
        <p:spPr>
          <a:xfrm>
            <a:off x="384048" y="1280160"/>
            <a:ext cx="77724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4252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Hold up fingers 1–4 or vote silently. Then justify your choice.</a:t>
            </a:r>
            <a:endParaRPr lang="en-US" sz="1250" dirty="0"/>
          </a:p>
        </p:txBody>
      </p:sp>
      <p:sp>
        <p:nvSpPr>
          <p:cNvPr id="6" name="Shape 3"/>
          <p:cNvSpPr/>
          <p:nvPr/>
        </p:nvSpPr>
        <p:spPr>
          <a:xfrm>
            <a:off x="0" y="6428232"/>
            <a:ext cx="12191695" cy="429768"/>
          </a:xfrm>
          <a:prstGeom prst="rect">
            <a:avLst/>
          </a:prstGeom>
          <a:solidFill>
            <a:srgbClr val="0B1F3A"/>
          </a:solidFill>
          <a:ln w="12700">
            <a:solidFill>
              <a:srgbClr val="0B1F3A"/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384048" y="6537960"/>
            <a:ext cx="658368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80" dirty="0">
                <a:solidFill>
                  <a:srgbClr val="D9EAF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5</a:t>
            </a:r>
            <a:endParaRPr lang="en-US" sz="780" dirty="0"/>
          </a:p>
        </p:txBody>
      </p:sp>
      <p:sp>
        <p:nvSpPr>
          <p:cNvPr id="8" name="Text 5"/>
          <p:cNvSpPr/>
          <p:nvPr/>
        </p:nvSpPr>
        <p:spPr>
          <a:xfrm>
            <a:off x="10588752" y="6537960"/>
            <a:ext cx="114300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80" dirty="0">
                <a:solidFill>
                  <a:srgbClr val="D9EAF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5.5</a:t>
            </a:r>
            <a:endParaRPr lang="en-US" sz="780" dirty="0"/>
          </a:p>
        </p:txBody>
      </p:sp>
      <p:sp>
        <p:nvSpPr>
          <p:cNvPr id="9" name="Text 6"/>
          <p:cNvSpPr/>
          <p:nvPr/>
        </p:nvSpPr>
        <p:spPr>
          <a:xfrm>
            <a:off x="594360" y="1783080"/>
            <a:ext cx="8229600" cy="256032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l" indent="0" marL="0">
              <a:buNone/>
            </a:pPr>
            <a:r>
              <a:rPr lang="en-US" sz="16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Prompt: Which action best supports a responsible capstone design?</a:t>
            </a:r>
            <a:endParaRPr lang="en-US" sz="1600" dirty="0"/>
          </a:p>
        </p:txBody>
      </p:sp>
      <p:sp>
        <p:nvSpPr>
          <p:cNvPr id="10" name="Shape 7"/>
          <p:cNvSpPr/>
          <p:nvPr/>
        </p:nvSpPr>
        <p:spPr>
          <a:xfrm>
            <a:off x="640080" y="2606040"/>
            <a:ext cx="5303520" cy="868680"/>
          </a:xfrm>
          <a:prstGeom prst="roundRect">
            <a:avLst>
              <a:gd name="adj" fmla="val 12632"/>
            </a:avLst>
          </a:prstGeom>
          <a:solidFill>
            <a:srgbClr val="F4F9FD"/>
          </a:solidFill>
          <a:ln w="12700">
            <a:solidFill>
              <a:srgbClr val="BFD3E6"/>
            </a:solidFill>
            <a:prstDash val="solid"/>
          </a:ln>
        </p:spPr>
      </p:sp>
      <p:sp>
        <p:nvSpPr>
          <p:cNvPr id="11" name="Shape 8"/>
          <p:cNvSpPr/>
          <p:nvPr/>
        </p:nvSpPr>
        <p:spPr>
          <a:xfrm>
            <a:off x="786384" y="2752344"/>
            <a:ext cx="329184" cy="329184"/>
          </a:xfrm>
          <a:prstGeom prst="ellipse">
            <a:avLst/>
          </a:prstGeom>
          <a:solidFill>
            <a:srgbClr val="F2C14E"/>
          </a:solidFill>
          <a:ln w="12700">
            <a:solidFill>
              <a:srgbClr val="F2C14E"/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864108" y="2816352"/>
            <a:ext cx="164592" cy="118872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</a:t>
            </a:r>
            <a:endParaRPr lang="en-US" sz="1200" dirty="0"/>
          </a:p>
        </p:txBody>
      </p:sp>
      <p:sp>
        <p:nvSpPr>
          <p:cNvPr id="13" name="Text 10"/>
          <p:cNvSpPr/>
          <p:nvPr/>
        </p:nvSpPr>
        <p:spPr>
          <a:xfrm>
            <a:off x="1225296" y="2752344"/>
            <a:ext cx="4590288" cy="64008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l" indent="0" marL="0">
              <a:buNone/>
            </a:pPr>
            <a:r>
              <a:rPr lang="en-US" sz="122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Choose the idea that is easiest for the team to build.</a:t>
            </a:r>
            <a:endParaRPr lang="en-US" sz="1220" dirty="0"/>
          </a:p>
        </p:txBody>
      </p:sp>
      <p:sp>
        <p:nvSpPr>
          <p:cNvPr id="14" name="Shape 11"/>
          <p:cNvSpPr/>
          <p:nvPr/>
        </p:nvSpPr>
        <p:spPr>
          <a:xfrm>
            <a:off x="6217920" y="2606040"/>
            <a:ext cx="5303520" cy="868680"/>
          </a:xfrm>
          <a:prstGeom prst="roundRect">
            <a:avLst>
              <a:gd name="adj" fmla="val 12632"/>
            </a:avLst>
          </a:prstGeom>
          <a:solidFill>
            <a:srgbClr val="F4F9FD"/>
          </a:solidFill>
          <a:ln w="12700">
            <a:solidFill>
              <a:srgbClr val="BFD3E6"/>
            </a:solidFill>
            <a:prstDash val="solid"/>
          </a:ln>
        </p:spPr>
      </p:sp>
      <p:sp>
        <p:nvSpPr>
          <p:cNvPr id="15" name="Shape 12"/>
          <p:cNvSpPr/>
          <p:nvPr/>
        </p:nvSpPr>
        <p:spPr>
          <a:xfrm>
            <a:off x="6364224" y="2752344"/>
            <a:ext cx="329184" cy="329184"/>
          </a:xfrm>
          <a:prstGeom prst="ellipse">
            <a:avLst/>
          </a:prstGeom>
          <a:solidFill>
            <a:srgbClr val="F2C14E"/>
          </a:solidFill>
          <a:ln w="12700">
            <a:solidFill>
              <a:srgbClr val="F2C14E"/>
            </a:solidFill>
            <a:prstDash val="solid"/>
          </a:ln>
        </p:spPr>
      </p:sp>
      <p:sp>
        <p:nvSpPr>
          <p:cNvPr id="16" name="Text 13"/>
          <p:cNvSpPr/>
          <p:nvPr/>
        </p:nvSpPr>
        <p:spPr>
          <a:xfrm>
            <a:off x="6441948" y="2816352"/>
            <a:ext cx="164592" cy="118872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</a:t>
            </a:r>
            <a:endParaRPr lang="en-US" sz="1200" dirty="0"/>
          </a:p>
        </p:txBody>
      </p:sp>
      <p:sp>
        <p:nvSpPr>
          <p:cNvPr id="17" name="Text 14"/>
          <p:cNvSpPr/>
          <p:nvPr/>
        </p:nvSpPr>
        <p:spPr>
          <a:xfrm>
            <a:off x="6803136" y="2752344"/>
            <a:ext cx="4590288" cy="64008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l" indent="0" marL="0">
              <a:buNone/>
            </a:pPr>
            <a:r>
              <a:rPr lang="en-US" sz="122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Ask what the user needs, define criteria, then build evidence.</a:t>
            </a:r>
            <a:endParaRPr lang="en-US" sz="1220" dirty="0"/>
          </a:p>
        </p:txBody>
      </p:sp>
      <p:sp>
        <p:nvSpPr>
          <p:cNvPr id="18" name="Shape 15"/>
          <p:cNvSpPr/>
          <p:nvPr/>
        </p:nvSpPr>
        <p:spPr>
          <a:xfrm>
            <a:off x="640080" y="3703320"/>
            <a:ext cx="5303520" cy="868680"/>
          </a:xfrm>
          <a:prstGeom prst="roundRect">
            <a:avLst>
              <a:gd name="adj" fmla="val 12632"/>
            </a:avLst>
          </a:prstGeom>
          <a:solidFill>
            <a:srgbClr val="F4F9FD"/>
          </a:solidFill>
          <a:ln w="12700">
            <a:solidFill>
              <a:srgbClr val="BFD3E6"/>
            </a:solidFill>
            <a:prstDash val="solid"/>
          </a:ln>
        </p:spPr>
      </p:sp>
      <p:sp>
        <p:nvSpPr>
          <p:cNvPr id="19" name="Shape 16"/>
          <p:cNvSpPr/>
          <p:nvPr/>
        </p:nvSpPr>
        <p:spPr>
          <a:xfrm>
            <a:off x="786384" y="3849624"/>
            <a:ext cx="329184" cy="329184"/>
          </a:xfrm>
          <a:prstGeom prst="ellipse">
            <a:avLst/>
          </a:prstGeom>
          <a:solidFill>
            <a:srgbClr val="F2C14E"/>
          </a:solidFill>
          <a:ln w="12700">
            <a:solidFill>
              <a:srgbClr val="F2C14E"/>
            </a:solidFill>
            <a:prstDash val="solid"/>
          </a:ln>
        </p:spPr>
      </p:sp>
      <p:sp>
        <p:nvSpPr>
          <p:cNvPr id="20" name="Text 17"/>
          <p:cNvSpPr/>
          <p:nvPr/>
        </p:nvSpPr>
        <p:spPr>
          <a:xfrm>
            <a:off x="864108" y="3913632"/>
            <a:ext cx="164592" cy="118872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</a:t>
            </a:r>
            <a:endParaRPr lang="en-US" sz="1200" dirty="0"/>
          </a:p>
        </p:txBody>
      </p:sp>
      <p:sp>
        <p:nvSpPr>
          <p:cNvPr id="21" name="Text 18"/>
          <p:cNvSpPr/>
          <p:nvPr/>
        </p:nvSpPr>
        <p:spPr>
          <a:xfrm>
            <a:off x="1225296" y="3849624"/>
            <a:ext cx="4590288" cy="64008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l" indent="0" marL="0">
              <a:buNone/>
            </a:pPr>
            <a:r>
              <a:rPr lang="en-US" sz="122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Make the prototype look finished before testing it.</a:t>
            </a:r>
            <a:endParaRPr lang="en-US" sz="1220" dirty="0"/>
          </a:p>
        </p:txBody>
      </p:sp>
      <p:sp>
        <p:nvSpPr>
          <p:cNvPr id="22" name="Shape 19"/>
          <p:cNvSpPr/>
          <p:nvPr/>
        </p:nvSpPr>
        <p:spPr>
          <a:xfrm>
            <a:off x="6217920" y="3703320"/>
            <a:ext cx="5303520" cy="868680"/>
          </a:xfrm>
          <a:prstGeom prst="roundRect">
            <a:avLst>
              <a:gd name="adj" fmla="val 12632"/>
            </a:avLst>
          </a:prstGeom>
          <a:solidFill>
            <a:srgbClr val="F4F9FD"/>
          </a:solidFill>
          <a:ln w="12700">
            <a:solidFill>
              <a:srgbClr val="BFD3E6"/>
            </a:solidFill>
            <a:prstDash val="solid"/>
          </a:ln>
        </p:spPr>
      </p:sp>
      <p:sp>
        <p:nvSpPr>
          <p:cNvPr id="23" name="Shape 20"/>
          <p:cNvSpPr/>
          <p:nvPr/>
        </p:nvSpPr>
        <p:spPr>
          <a:xfrm>
            <a:off x="6364224" y="3849624"/>
            <a:ext cx="329184" cy="329184"/>
          </a:xfrm>
          <a:prstGeom prst="ellipse">
            <a:avLst/>
          </a:prstGeom>
          <a:solidFill>
            <a:srgbClr val="F2C14E"/>
          </a:solidFill>
          <a:ln w="12700">
            <a:solidFill>
              <a:srgbClr val="F2C14E"/>
            </a:solidFill>
            <a:prstDash val="solid"/>
          </a:ln>
        </p:spPr>
      </p:sp>
      <p:sp>
        <p:nvSpPr>
          <p:cNvPr id="24" name="Text 21"/>
          <p:cNvSpPr/>
          <p:nvPr/>
        </p:nvSpPr>
        <p:spPr>
          <a:xfrm>
            <a:off x="6441948" y="3913632"/>
            <a:ext cx="164592" cy="118872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4</a:t>
            </a:r>
            <a:endParaRPr lang="en-US" sz="1200" dirty="0"/>
          </a:p>
        </p:txBody>
      </p:sp>
      <p:sp>
        <p:nvSpPr>
          <p:cNvPr id="25" name="Text 22"/>
          <p:cNvSpPr/>
          <p:nvPr/>
        </p:nvSpPr>
        <p:spPr>
          <a:xfrm>
            <a:off x="6803136" y="3849624"/>
            <a:ext cx="4590288" cy="64008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l" indent="0" marL="0">
              <a:buNone/>
            </a:pPr>
            <a:r>
              <a:rPr lang="en-US" sz="122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Ignore stakeholder feedback because the team already has a plan.</a:t>
            </a:r>
            <a:endParaRPr lang="en-US" sz="1220" dirty="0"/>
          </a:p>
        </p:txBody>
      </p:sp>
      <p:sp>
        <p:nvSpPr>
          <p:cNvPr id="26" name="Text 23"/>
          <p:cNvSpPr/>
          <p:nvPr/>
        </p:nvSpPr>
        <p:spPr>
          <a:xfrm>
            <a:off x="640080" y="5212080"/>
            <a:ext cx="9875520" cy="27432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l" indent="0" marL="0">
              <a:buNone/>
            </a:pPr>
            <a:r>
              <a:rPr lang="en-US" sz="1400" dirty="0">
                <a:solidFill>
                  <a:srgbClr val="4252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Vote first. Then we will reveal the strongest engineering choice.</a:t>
            </a:r>
            <a:endParaRPr lang="en-US" sz="14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84048" y="256032"/>
            <a:ext cx="53035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50" b="1" dirty="0">
                <a:solidFill>
                  <a:srgbClr val="D1A83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VOTE REVEAL</a:t>
            </a:r>
            <a:endParaRPr lang="en-US" sz="1050" dirty="0"/>
          </a:p>
        </p:txBody>
      </p:sp>
      <p:pic>
        <p:nvPicPr>
          <p:cNvPr id="3" name="Image 0" descr="/mnt/data/lockwoodstem-logo-transparent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899648" y="146304"/>
            <a:ext cx="749808" cy="384048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384048" y="685800"/>
            <a:ext cx="694944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6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Best Answer</a:t>
            </a:r>
            <a:endParaRPr lang="en-US" sz="2600" dirty="0"/>
          </a:p>
        </p:txBody>
      </p:sp>
      <p:sp>
        <p:nvSpPr>
          <p:cNvPr id="5" name="Text 2"/>
          <p:cNvSpPr/>
          <p:nvPr/>
        </p:nvSpPr>
        <p:spPr>
          <a:xfrm>
            <a:off x="384048" y="1280160"/>
            <a:ext cx="77724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4252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Human-centered engineering uses user needs and evidence to guide design decisions.</a:t>
            </a:r>
            <a:endParaRPr lang="en-US" sz="1250" dirty="0"/>
          </a:p>
        </p:txBody>
      </p:sp>
      <p:sp>
        <p:nvSpPr>
          <p:cNvPr id="6" name="Shape 3"/>
          <p:cNvSpPr/>
          <p:nvPr/>
        </p:nvSpPr>
        <p:spPr>
          <a:xfrm>
            <a:off x="0" y="6428232"/>
            <a:ext cx="12191695" cy="429768"/>
          </a:xfrm>
          <a:prstGeom prst="rect">
            <a:avLst/>
          </a:prstGeom>
          <a:solidFill>
            <a:srgbClr val="0B1F3A"/>
          </a:solidFill>
          <a:ln w="12700">
            <a:solidFill>
              <a:srgbClr val="0B1F3A"/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384048" y="6537960"/>
            <a:ext cx="658368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80" dirty="0">
                <a:solidFill>
                  <a:srgbClr val="D9EAF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5</a:t>
            </a:r>
            <a:endParaRPr lang="en-US" sz="780" dirty="0"/>
          </a:p>
        </p:txBody>
      </p:sp>
      <p:sp>
        <p:nvSpPr>
          <p:cNvPr id="8" name="Text 5"/>
          <p:cNvSpPr/>
          <p:nvPr/>
        </p:nvSpPr>
        <p:spPr>
          <a:xfrm>
            <a:off x="10588752" y="6537960"/>
            <a:ext cx="114300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80" dirty="0">
                <a:solidFill>
                  <a:srgbClr val="D9EAF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5.5</a:t>
            </a:r>
            <a:endParaRPr lang="en-US" sz="780" dirty="0"/>
          </a:p>
        </p:txBody>
      </p:sp>
      <p:sp>
        <p:nvSpPr>
          <p:cNvPr id="9" name="Shape 6"/>
          <p:cNvSpPr/>
          <p:nvPr/>
        </p:nvSpPr>
        <p:spPr>
          <a:xfrm>
            <a:off x="685800" y="1600200"/>
            <a:ext cx="3749040" cy="3200400"/>
          </a:xfrm>
          <a:prstGeom prst="roundRect">
            <a:avLst>
              <a:gd name="adj" fmla="val 3429"/>
            </a:avLst>
          </a:prstGeom>
          <a:solidFill>
            <a:srgbClr val="061B31"/>
          </a:solidFill>
          <a:ln w="12700">
            <a:solidFill>
              <a:srgbClr val="355573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960120" y="1920240"/>
            <a:ext cx="3200400" cy="32004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l" indent="0" marL="0">
              <a:buNone/>
            </a:pPr>
            <a:r>
              <a:rPr lang="en-US" sz="2000" b="1" dirty="0">
                <a:solidFill>
                  <a:srgbClr val="F2C14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Best answer: 2</a:t>
            </a:r>
            <a:endParaRPr lang="en-US" sz="2000" dirty="0"/>
          </a:p>
        </p:txBody>
      </p:sp>
      <p:sp>
        <p:nvSpPr>
          <p:cNvPr id="11" name="Text 8"/>
          <p:cNvSpPr/>
          <p:nvPr/>
        </p:nvSpPr>
        <p:spPr>
          <a:xfrm>
            <a:off x="960120" y="2423160"/>
            <a:ext cx="2971800" cy="77724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l" indent="0" marL="0">
              <a:buNone/>
            </a:pPr>
            <a:r>
              <a:rPr lang="en-US" sz="18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Ask what the user needs, define criteria, then build evidence.</a:t>
            </a:r>
            <a:endParaRPr lang="en-US" sz="1800" dirty="0"/>
          </a:p>
        </p:txBody>
      </p:sp>
      <p:sp>
        <p:nvSpPr>
          <p:cNvPr id="12" name="Shape 9"/>
          <p:cNvSpPr/>
          <p:nvPr/>
        </p:nvSpPr>
        <p:spPr>
          <a:xfrm>
            <a:off x="4754880" y="1600200"/>
            <a:ext cx="3017520" cy="3200400"/>
          </a:xfrm>
          <a:prstGeom prst="roundRect">
            <a:avLst>
              <a:gd name="adj" fmla="val 3636"/>
            </a:avLst>
          </a:prstGeom>
          <a:solidFill>
            <a:srgbClr val="F7FBFF"/>
          </a:solidFill>
          <a:ln w="12700">
            <a:solidFill>
              <a:srgbClr val="D6E0EB"/>
            </a:solidFill>
            <a:prstDash val="solid"/>
          </a:ln>
        </p:spPr>
      </p:sp>
      <p:sp>
        <p:nvSpPr>
          <p:cNvPr id="13" name="Text 10"/>
          <p:cNvSpPr/>
          <p:nvPr/>
        </p:nvSpPr>
        <p:spPr>
          <a:xfrm>
            <a:off x="5029200" y="1920240"/>
            <a:ext cx="21945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b="1" dirty="0">
                <a:solidFill>
                  <a:srgbClr val="147A9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WHY IT FITS</a:t>
            </a:r>
            <a:endParaRPr lang="en-US" sz="850" dirty="0"/>
          </a:p>
        </p:txBody>
      </p:sp>
      <p:sp>
        <p:nvSpPr>
          <p:cNvPr id="14" name="Text 11"/>
          <p:cNvSpPr/>
          <p:nvPr/>
        </p:nvSpPr>
        <p:spPr>
          <a:xfrm>
            <a:off x="5029200" y="2331720"/>
            <a:ext cx="2331720" cy="77724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l" indent="0" marL="0">
              <a:buNone/>
            </a:pPr>
            <a:r>
              <a:rPr lang="en-US" sz="15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It connects the design to people, constraints, and proof.</a:t>
            </a:r>
            <a:endParaRPr lang="en-US" sz="1500" dirty="0"/>
          </a:p>
        </p:txBody>
      </p:sp>
      <p:sp>
        <p:nvSpPr>
          <p:cNvPr id="15" name="Shape 12"/>
          <p:cNvSpPr/>
          <p:nvPr/>
        </p:nvSpPr>
        <p:spPr>
          <a:xfrm>
            <a:off x="8092440" y="1600200"/>
            <a:ext cx="3017520" cy="3200400"/>
          </a:xfrm>
          <a:prstGeom prst="roundRect">
            <a:avLst>
              <a:gd name="adj" fmla="val 3636"/>
            </a:avLst>
          </a:prstGeom>
          <a:solidFill>
            <a:srgbClr val="F7FBFF"/>
          </a:solidFill>
          <a:ln w="12700">
            <a:solidFill>
              <a:srgbClr val="D6E0EB"/>
            </a:solidFill>
            <a:prstDash val="solid"/>
          </a:ln>
        </p:spPr>
      </p:sp>
      <p:sp>
        <p:nvSpPr>
          <p:cNvPr id="16" name="Text 13"/>
          <p:cNvSpPr/>
          <p:nvPr/>
        </p:nvSpPr>
        <p:spPr>
          <a:xfrm>
            <a:off x="8366760" y="1920240"/>
            <a:ext cx="23774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b="1" dirty="0">
                <a:solidFill>
                  <a:srgbClr val="147A9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WHY THE OTHERS MISS</a:t>
            </a:r>
            <a:endParaRPr lang="en-US" sz="850" dirty="0"/>
          </a:p>
        </p:txBody>
      </p:sp>
      <p:sp>
        <p:nvSpPr>
          <p:cNvPr id="17" name="Text 14"/>
          <p:cNvSpPr/>
          <p:nvPr/>
        </p:nvSpPr>
        <p:spPr>
          <a:xfrm>
            <a:off x="8366760" y="2331720"/>
            <a:ext cx="2331720" cy="77724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l" indent="0" marL="0">
              <a:buNone/>
            </a:pPr>
            <a:r>
              <a:rPr lang="en-US" sz="15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They focus on ease, appearance, or ignoring feedback.</a:t>
            </a:r>
            <a:endParaRPr lang="en-US" sz="1500" dirty="0"/>
          </a:p>
        </p:txBody>
      </p:sp>
      <p:sp>
        <p:nvSpPr>
          <p:cNvPr id="18" name="Text 15"/>
          <p:cNvSpPr/>
          <p:nvPr/>
        </p:nvSpPr>
        <p:spPr>
          <a:xfrm>
            <a:off x="777240" y="5486400"/>
            <a:ext cx="10561320" cy="329184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Carry-forward idea: your design decisions should be traceable to user needs, criteria, evidence, and responsible impact.</a:t>
            </a:r>
            <a:endParaRPr lang="en-US" sz="15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84048" y="256032"/>
            <a:ext cx="53035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50" b="1" dirty="0">
                <a:solidFill>
                  <a:srgbClr val="D1A83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CORE SKILL</a:t>
            </a:r>
            <a:endParaRPr lang="en-US" sz="1050" dirty="0"/>
          </a:p>
        </p:txBody>
      </p:sp>
      <p:pic>
        <p:nvPicPr>
          <p:cNvPr id="3" name="Image 0" descr="/mnt/data/lockwoodstem-logo-transparent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899648" y="146304"/>
            <a:ext cx="749808" cy="384048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384048" y="685800"/>
            <a:ext cx="694944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6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Concept Generation and Human-Centered Ideation</a:t>
            </a:r>
            <a:endParaRPr lang="en-US" sz="2600" dirty="0"/>
          </a:p>
        </p:txBody>
      </p:sp>
      <p:sp>
        <p:nvSpPr>
          <p:cNvPr id="5" name="Text 2"/>
          <p:cNvSpPr/>
          <p:nvPr/>
        </p:nvSpPr>
        <p:spPr>
          <a:xfrm>
            <a:off x="384048" y="1280160"/>
            <a:ext cx="77724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4252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today’s lesson contributes to the capstone.</a:t>
            </a:r>
            <a:endParaRPr lang="en-US" sz="1250" dirty="0"/>
          </a:p>
        </p:txBody>
      </p:sp>
      <p:sp>
        <p:nvSpPr>
          <p:cNvPr id="6" name="Shape 3"/>
          <p:cNvSpPr/>
          <p:nvPr/>
        </p:nvSpPr>
        <p:spPr>
          <a:xfrm>
            <a:off x="0" y="6428232"/>
            <a:ext cx="12191695" cy="429768"/>
          </a:xfrm>
          <a:prstGeom prst="rect">
            <a:avLst/>
          </a:prstGeom>
          <a:solidFill>
            <a:srgbClr val="0B1F3A"/>
          </a:solidFill>
          <a:ln w="12700">
            <a:solidFill>
              <a:srgbClr val="0B1F3A"/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384048" y="6537960"/>
            <a:ext cx="658368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80" dirty="0">
                <a:solidFill>
                  <a:srgbClr val="D9EAF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5</a:t>
            </a:r>
            <a:endParaRPr lang="en-US" sz="780" dirty="0"/>
          </a:p>
        </p:txBody>
      </p:sp>
      <p:sp>
        <p:nvSpPr>
          <p:cNvPr id="8" name="Text 5"/>
          <p:cNvSpPr/>
          <p:nvPr/>
        </p:nvSpPr>
        <p:spPr>
          <a:xfrm>
            <a:off x="10588752" y="6537960"/>
            <a:ext cx="114300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80" dirty="0">
                <a:solidFill>
                  <a:srgbClr val="D9EAF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5.5</a:t>
            </a:r>
            <a:endParaRPr lang="en-US" sz="780" dirty="0"/>
          </a:p>
        </p:txBody>
      </p:sp>
      <p:sp>
        <p:nvSpPr>
          <p:cNvPr id="9" name="Shape 6"/>
          <p:cNvSpPr/>
          <p:nvPr/>
        </p:nvSpPr>
        <p:spPr>
          <a:xfrm>
            <a:off x="594360" y="1783080"/>
            <a:ext cx="5212080" cy="3291840"/>
          </a:xfrm>
          <a:prstGeom prst="roundRect">
            <a:avLst>
              <a:gd name="adj" fmla="val 3333"/>
            </a:avLst>
          </a:prstGeom>
          <a:solidFill>
            <a:srgbClr val="F7FBFF"/>
          </a:solidFill>
          <a:ln w="12700">
            <a:solidFill>
              <a:srgbClr val="D6E0EB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868680" y="2048256"/>
            <a:ext cx="292608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b="1" dirty="0">
                <a:solidFill>
                  <a:srgbClr val="147A9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TODAY YOU WILL PRACTICE</a:t>
            </a:r>
            <a:endParaRPr lang="en-US" sz="850" dirty="0"/>
          </a:p>
        </p:txBody>
      </p:sp>
      <p:sp>
        <p:nvSpPr>
          <p:cNvPr id="11" name="Text 8"/>
          <p:cNvSpPr/>
          <p:nvPr/>
        </p:nvSpPr>
        <p:spPr>
          <a:xfrm>
            <a:off x="868680" y="2404872"/>
            <a:ext cx="4572000" cy="137160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indent="0" marL="0">
              <a:buNone/>
            </a:pPr>
            <a:r>
              <a:rPr lang="en-US" sz="14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4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Generate multiple possible design concepts.
</a:t>
            </a:r>
            <a:pPr indent="0" marL="0">
              <a:buNone/>
            </a:pPr>
            <a:r>
              <a:rPr lang="en-US" sz="14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4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Avoid selecting the first idea too early.
</a:t>
            </a:r>
            <a:pPr indent="0" marL="0">
              <a:buNone/>
            </a:pPr>
            <a:r>
              <a:rPr lang="en-US" sz="14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4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Connect ideas to user needs, criteria, and constraints.</a:t>
            </a:r>
            <a:endParaRPr lang="en-US" sz="1400" dirty="0"/>
          </a:p>
        </p:txBody>
      </p:sp>
      <p:sp>
        <p:nvSpPr>
          <p:cNvPr id="12" name="Shape 9"/>
          <p:cNvSpPr/>
          <p:nvPr/>
        </p:nvSpPr>
        <p:spPr>
          <a:xfrm>
            <a:off x="6126480" y="1783080"/>
            <a:ext cx="5394960" cy="3291840"/>
          </a:xfrm>
          <a:prstGeom prst="roundRect">
            <a:avLst>
              <a:gd name="adj" fmla="val 3333"/>
            </a:avLst>
          </a:prstGeom>
          <a:solidFill>
            <a:srgbClr val="FFFDF6"/>
          </a:solidFill>
          <a:ln w="12700">
            <a:solidFill>
              <a:srgbClr val="D6E0EB"/>
            </a:solidFill>
            <a:prstDash val="solid"/>
          </a:ln>
        </p:spPr>
      </p:sp>
      <p:sp>
        <p:nvSpPr>
          <p:cNvPr id="13" name="Text 10"/>
          <p:cNvSpPr/>
          <p:nvPr/>
        </p:nvSpPr>
        <p:spPr>
          <a:xfrm>
            <a:off x="6400800" y="2048256"/>
            <a:ext cx="292608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b="1" dirty="0">
                <a:solidFill>
                  <a:srgbClr val="147A9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CAPSTONE CONNECTION</a:t>
            </a:r>
            <a:endParaRPr lang="en-US" sz="850" dirty="0"/>
          </a:p>
        </p:txBody>
      </p:sp>
      <p:sp>
        <p:nvSpPr>
          <p:cNvPr id="14" name="Text 11"/>
          <p:cNvSpPr/>
          <p:nvPr/>
        </p:nvSpPr>
        <p:spPr>
          <a:xfrm>
            <a:off x="6400800" y="2404872"/>
            <a:ext cx="4709160" cy="91440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l" indent="0" marL="0">
              <a:buNone/>
            </a:pPr>
            <a:r>
              <a:rPr lang="en-US" sz="17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You can generate multiple concepts and connect each idea to user needs and design criteria.</a:t>
            </a:r>
            <a:endParaRPr lang="en-US" sz="1700" dirty="0"/>
          </a:p>
        </p:txBody>
      </p:sp>
      <p:sp>
        <p:nvSpPr>
          <p:cNvPr id="15" name="Text 12"/>
          <p:cNvSpPr/>
          <p:nvPr/>
        </p:nvSpPr>
        <p:spPr>
          <a:xfrm>
            <a:off x="6400800" y="3703320"/>
            <a:ext cx="4663440" cy="566928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l" indent="0" marL="0">
              <a:buNone/>
            </a:pPr>
            <a:r>
              <a:rPr lang="en-US" sz="1250" dirty="0">
                <a:solidFill>
                  <a:srgbClr val="4252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This evidence should help your team explain the user need, design choices, testing, revision, and final recommendation.</a:t>
            </a:r>
            <a:endParaRPr lang="en-US" sz="125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84048" y="256032"/>
            <a:ext cx="53035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50" b="1" dirty="0">
                <a:solidFill>
                  <a:srgbClr val="D1A83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CAPSTONE CONNECTION MAP</a:t>
            </a:r>
            <a:endParaRPr lang="en-US" sz="1050" dirty="0"/>
          </a:p>
        </p:txBody>
      </p:sp>
      <p:pic>
        <p:nvPicPr>
          <p:cNvPr id="3" name="Image 0" descr="/mnt/data/lockwoodstem-logo-transparent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899648" y="146304"/>
            <a:ext cx="749808" cy="384048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384048" y="685800"/>
            <a:ext cx="694944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6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From Lesson Skill to Final Portfolio</a:t>
            </a:r>
            <a:endParaRPr lang="en-US" sz="2600" dirty="0"/>
          </a:p>
        </p:txBody>
      </p:sp>
      <p:sp>
        <p:nvSpPr>
          <p:cNvPr id="5" name="Text 2"/>
          <p:cNvSpPr/>
          <p:nvPr/>
        </p:nvSpPr>
        <p:spPr>
          <a:xfrm>
            <a:off x="384048" y="1280160"/>
            <a:ext cx="77724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4252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Show how today’s work becomes evidence later.</a:t>
            </a:r>
            <a:endParaRPr lang="en-US" sz="1250" dirty="0"/>
          </a:p>
        </p:txBody>
      </p:sp>
      <p:sp>
        <p:nvSpPr>
          <p:cNvPr id="6" name="Shape 3"/>
          <p:cNvSpPr/>
          <p:nvPr/>
        </p:nvSpPr>
        <p:spPr>
          <a:xfrm>
            <a:off x="0" y="6428232"/>
            <a:ext cx="12191695" cy="429768"/>
          </a:xfrm>
          <a:prstGeom prst="rect">
            <a:avLst/>
          </a:prstGeom>
          <a:solidFill>
            <a:srgbClr val="0B1F3A"/>
          </a:solidFill>
          <a:ln w="12700">
            <a:solidFill>
              <a:srgbClr val="0B1F3A"/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384048" y="6537960"/>
            <a:ext cx="658368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80" dirty="0">
                <a:solidFill>
                  <a:srgbClr val="D9EAF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5</a:t>
            </a:r>
            <a:endParaRPr lang="en-US" sz="780" dirty="0"/>
          </a:p>
        </p:txBody>
      </p:sp>
      <p:sp>
        <p:nvSpPr>
          <p:cNvPr id="8" name="Text 5"/>
          <p:cNvSpPr/>
          <p:nvPr/>
        </p:nvSpPr>
        <p:spPr>
          <a:xfrm>
            <a:off x="10588752" y="6537960"/>
            <a:ext cx="114300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80" dirty="0">
                <a:solidFill>
                  <a:srgbClr val="D9EAF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5.5</a:t>
            </a:r>
            <a:endParaRPr lang="en-US" sz="780" dirty="0"/>
          </a:p>
        </p:txBody>
      </p:sp>
      <p:sp>
        <p:nvSpPr>
          <p:cNvPr id="9" name="Shape 6"/>
          <p:cNvSpPr/>
          <p:nvPr/>
        </p:nvSpPr>
        <p:spPr>
          <a:xfrm>
            <a:off x="594360" y="1874520"/>
            <a:ext cx="2423160" cy="2011680"/>
          </a:xfrm>
          <a:prstGeom prst="roundRect">
            <a:avLst>
              <a:gd name="adj" fmla="val 5455"/>
            </a:avLst>
          </a:prstGeom>
          <a:solidFill>
            <a:srgbClr val="F4F9FD"/>
          </a:solidFill>
          <a:ln w="12700">
            <a:solidFill>
              <a:srgbClr val="D6E0EB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777240" y="2148840"/>
            <a:ext cx="201168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b="1" dirty="0">
                <a:solidFill>
                  <a:srgbClr val="147A9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USER NEED</a:t>
            </a:r>
            <a:endParaRPr lang="en-US" sz="850" dirty="0"/>
          </a:p>
        </p:txBody>
      </p:sp>
      <p:sp>
        <p:nvSpPr>
          <p:cNvPr id="11" name="Text 8"/>
          <p:cNvSpPr/>
          <p:nvPr/>
        </p:nvSpPr>
        <p:spPr>
          <a:xfrm>
            <a:off x="777240" y="2606040"/>
            <a:ext cx="2057400" cy="73152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l" indent="0" marL="0">
              <a:buNone/>
            </a:pPr>
            <a:r>
              <a:rPr lang="en-US" sz="135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Who needs something and why?</a:t>
            </a:r>
            <a:endParaRPr lang="en-US" sz="1350" dirty="0"/>
          </a:p>
        </p:txBody>
      </p:sp>
      <p:sp>
        <p:nvSpPr>
          <p:cNvPr id="12" name="Shape 9"/>
          <p:cNvSpPr/>
          <p:nvPr/>
        </p:nvSpPr>
        <p:spPr>
          <a:xfrm>
            <a:off x="3456432" y="1874520"/>
            <a:ext cx="2423160" cy="2011680"/>
          </a:xfrm>
          <a:prstGeom prst="roundRect">
            <a:avLst>
              <a:gd name="adj" fmla="val 5455"/>
            </a:avLst>
          </a:prstGeom>
          <a:solidFill>
            <a:srgbClr val="F4F9FD"/>
          </a:solidFill>
          <a:ln w="12700">
            <a:solidFill>
              <a:srgbClr val="D6E0EB"/>
            </a:solidFill>
            <a:prstDash val="solid"/>
          </a:ln>
        </p:spPr>
      </p:sp>
      <p:sp>
        <p:nvSpPr>
          <p:cNvPr id="13" name="Text 10"/>
          <p:cNvSpPr/>
          <p:nvPr/>
        </p:nvSpPr>
        <p:spPr>
          <a:xfrm>
            <a:off x="3639312" y="2148840"/>
            <a:ext cx="201168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b="1" dirty="0">
                <a:solidFill>
                  <a:srgbClr val="147A9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DESIGN CHOICE</a:t>
            </a:r>
            <a:endParaRPr lang="en-US" sz="850" dirty="0"/>
          </a:p>
        </p:txBody>
      </p:sp>
      <p:sp>
        <p:nvSpPr>
          <p:cNvPr id="14" name="Text 11"/>
          <p:cNvSpPr/>
          <p:nvPr/>
        </p:nvSpPr>
        <p:spPr>
          <a:xfrm>
            <a:off x="3639312" y="2606040"/>
            <a:ext cx="2057400" cy="73152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l" indent="0" marL="0">
              <a:buNone/>
            </a:pPr>
            <a:r>
              <a:rPr lang="en-US" sz="135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will the team build or change?</a:t>
            </a:r>
            <a:endParaRPr lang="en-US" sz="1350" dirty="0"/>
          </a:p>
        </p:txBody>
      </p:sp>
      <p:sp>
        <p:nvSpPr>
          <p:cNvPr id="15" name="Shape 12"/>
          <p:cNvSpPr/>
          <p:nvPr/>
        </p:nvSpPr>
        <p:spPr>
          <a:xfrm>
            <a:off x="6318504" y="1874520"/>
            <a:ext cx="2423160" cy="2011680"/>
          </a:xfrm>
          <a:prstGeom prst="roundRect">
            <a:avLst>
              <a:gd name="adj" fmla="val 5455"/>
            </a:avLst>
          </a:prstGeom>
          <a:solidFill>
            <a:srgbClr val="F4F9FD"/>
          </a:solidFill>
          <a:ln w="12700">
            <a:solidFill>
              <a:srgbClr val="D6E0EB"/>
            </a:solidFill>
            <a:prstDash val="solid"/>
          </a:ln>
        </p:spPr>
      </p:sp>
      <p:sp>
        <p:nvSpPr>
          <p:cNvPr id="16" name="Text 13"/>
          <p:cNvSpPr/>
          <p:nvPr/>
        </p:nvSpPr>
        <p:spPr>
          <a:xfrm>
            <a:off x="6501384" y="2148840"/>
            <a:ext cx="201168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b="1" dirty="0">
                <a:solidFill>
                  <a:srgbClr val="147A9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EVIDENCE</a:t>
            </a:r>
            <a:endParaRPr lang="en-US" sz="850" dirty="0"/>
          </a:p>
        </p:txBody>
      </p:sp>
      <p:sp>
        <p:nvSpPr>
          <p:cNvPr id="17" name="Text 14"/>
          <p:cNvSpPr/>
          <p:nvPr/>
        </p:nvSpPr>
        <p:spPr>
          <a:xfrm>
            <a:off x="6501384" y="2606040"/>
            <a:ext cx="2057400" cy="73152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l" indent="0" marL="0">
              <a:buNone/>
            </a:pPr>
            <a:r>
              <a:rPr lang="en-US" sz="135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proves the decision is reasonable?</a:t>
            </a:r>
            <a:endParaRPr lang="en-US" sz="1350" dirty="0"/>
          </a:p>
        </p:txBody>
      </p:sp>
      <p:sp>
        <p:nvSpPr>
          <p:cNvPr id="18" name="Shape 15"/>
          <p:cNvSpPr/>
          <p:nvPr/>
        </p:nvSpPr>
        <p:spPr>
          <a:xfrm>
            <a:off x="9180576" y="1874520"/>
            <a:ext cx="2423160" cy="2011680"/>
          </a:xfrm>
          <a:prstGeom prst="roundRect">
            <a:avLst>
              <a:gd name="adj" fmla="val 5455"/>
            </a:avLst>
          </a:prstGeom>
          <a:solidFill>
            <a:srgbClr val="F4F9FD"/>
          </a:solidFill>
          <a:ln w="12700">
            <a:solidFill>
              <a:srgbClr val="D6E0EB"/>
            </a:solidFill>
            <a:prstDash val="solid"/>
          </a:ln>
        </p:spPr>
      </p:sp>
      <p:sp>
        <p:nvSpPr>
          <p:cNvPr id="19" name="Text 16"/>
          <p:cNvSpPr/>
          <p:nvPr/>
        </p:nvSpPr>
        <p:spPr>
          <a:xfrm>
            <a:off x="9363456" y="2148840"/>
            <a:ext cx="201168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b="1" dirty="0">
                <a:solidFill>
                  <a:srgbClr val="147A9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PORTFOLIO</a:t>
            </a:r>
            <a:endParaRPr lang="en-US" sz="850" dirty="0"/>
          </a:p>
        </p:txBody>
      </p:sp>
      <p:sp>
        <p:nvSpPr>
          <p:cNvPr id="20" name="Text 17"/>
          <p:cNvSpPr/>
          <p:nvPr/>
        </p:nvSpPr>
        <p:spPr>
          <a:xfrm>
            <a:off x="9363456" y="2606040"/>
            <a:ext cx="2057400" cy="73152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l" indent="0" marL="0">
              <a:buNone/>
            </a:pPr>
            <a:r>
              <a:rPr lang="en-US" sz="135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How will the story be communicated?</a:t>
            </a:r>
            <a:endParaRPr lang="en-US" sz="1350" dirty="0"/>
          </a:p>
        </p:txBody>
      </p:sp>
      <p:sp>
        <p:nvSpPr>
          <p:cNvPr id="21" name="Text 18"/>
          <p:cNvSpPr/>
          <p:nvPr/>
        </p:nvSpPr>
        <p:spPr>
          <a:xfrm>
            <a:off x="685800" y="5349240"/>
            <a:ext cx="10698480" cy="310896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Share-out target: one lesson artifact + one way it can support the final capstone presentation.</a:t>
            </a:r>
            <a:endParaRPr lang="en-US" sz="15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84048" y="256032"/>
            <a:ext cx="53035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50" b="1" dirty="0">
                <a:solidFill>
                  <a:srgbClr val="D1A83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MINDSET SHIFT</a:t>
            </a:r>
            <a:endParaRPr lang="en-US" sz="1050" dirty="0"/>
          </a:p>
        </p:txBody>
      </p:sp>
      <p:pic>
        <p:nvPicPr>
          <p:cNvPr id="3" name="Image 0" descr="/mnt/data/lockwoodstem-logo-transparent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899648" y="146304"/>
            <a:ext cx="749808" cy="384048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384048" y="685800"/>
            <a:ext cx="694944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6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Task Completion vs. Engineering Evidence</a:t>
            </a:r>
            <a:endParaRPr lang="en-US" sz="2600" dirty="0"/>
          </a:p>
        </p:txBody>
      </p:sp>
      <p:sp>
        <p:nvSpPr>
          <p:cNvPr id="5" name="Text 2"/>
          <p:cNvSpPr/>
          <p:nvPr/>
        </p:nvSpPr>
        <p:spPr>
          <a:xfrm>
            <a:off x="384048" y="1280160"/>
            <a:ext cx="77724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4252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goal is not just to finish; the goal is to defend design decisions.</a:t>
            </a:r>
            <a:endParaRPr lang="en-US" sz="1250" dirty="0"/>
          </a:p>
        </p:txBody>
      </p:sp>
      <p:sp>
        <p:nvSpPr>
          <p:cNvPr id="6" name="Shape 3"/>
          <p:cNvSpPr/>
          <p:nvPr/>
        </p:nvSpPr>
        <p:spPr>
          <a:xfrm>
            <a:off x="0" y="6428232"/>
            <a:ext cx="12191695" cy="429768"/>
          </a:xfrm>
          <a:prstGeom prst="rect">
            <a:avLst/>
          </a:prstGeom>
          <a:solidFill>
            <a:srgbClr val="0B1F3A"/>
          </a:solidFill>
          <a:ln w="12700">
            <a:solidFill>
              <a:srgbClr val="0B1F3A"/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384048" y="6537960"/>
            <a:ext cx="658368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80" dirty="0">
                <a:solidFill>
                  <a:srgbClr val="D9EAF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5</a:t>
            </a:r>
            <a:endParaRPr lang="en-US" sz="780" dirty="0"/>
          </a:p>
        </p:txBody>
      </p:sp>
      <p:sp>
        <p:nvSpPr>
          <p:cNvPr id="8" name="Text 5"/>
          <p:cNvSpPr/>
          <p:nvPr/>
        </p:nvSpPr>
        <p:spPr>
          <a:xfrm>
            <a:off x="10588752" y="6537960"/>
            <a:ext cx="114300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80" dirty="0">
                <a:solidFill>
                  <a:srgbClr val="D9EAF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5.5</a:t>
            </a:r>
            <a:endParaRPr lang="en-US" sz="780" dirty="0"/>
          </a:p>
        </p:txBody>
      </p:sp>
      <p:sp>
        <p:nvSpPr>
          <p:cNvPr id="9" name="Shape 6"/>
          <p:cNvSpPr/>
          <p:nvPr/>
        </p:nvSpPr>
        <p:spPr>
          <a:xfrm>
            <a:off x="685800" y="1691640"/>
            <a:ext cx="5074920" cy="3246120"/>
          </a:xfrm>
          <a:prstGeom prst="roundRect">
            <a:avLst>
              <a:gd name="adj" fmla="val 3380"/>
            </a:avLst>
          </a:prstGeom>
          <a:solidFill>
            <a:srgbClr val="F7FBFF"/>
          </a:solidFill>
          <a:ln w="12700">
            <a:solidFill>
              <a:srgbClr val="D6E0EB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960120" y="1965960"/>
            <a:ext cx="27432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b="1" dirty="0">
                <a:solidFill>
                  <a:srgbClr val="147A9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COMPLETION MINDSET</a:t>
            </a:r>
            <a:endParaRPr lang="en-US" sz="850" dirty="0"/>
          </a:p>
        </p:txBody>
      </p:sp>
      <p:sp>
        <p:nvSpPr>
          <p:cNvPr id="11" name="Text 8"/>
          <p:cNvSpPr/>
          <p:nvPr/>
        </p:nvSpPr>
        <p:spPr>
          <a:xfrm>
            <a:off x="960120" y="2359152"/>
            <a:ext cx="4389120" cy="150876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indent="0" marL="0">
              <a:buNone/>
            </a:pPr>
            <a:r>
              <a:rPr lang="en-US" sz="13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35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Focuses on getting something done
</a:t>
            </a:r>
            <a:pPr indent="0" marL="0">
              <a:buNone/>
            </a:pPr>
            <a:r>
              <a:rPr lang="en-US" sz="13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35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May choose the fastest answer
</a:t>
            </a:r>
            <a:pPr indent="0" marL="0">
              <a:buNone/>
            </a:pPr>
            <a:r>
              <a:rPr lang="en-US" sz="13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35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Often hides mistakes or missing data
</a:t>
            </a:r>
            <a:pPr indent="0" marL="0">
              <a:buNone/>
            </a:pPr>
            <a:r>
              <a:rPr lang="en-US" sz="13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35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Can be hard for others to inspect</a:t>
            </a:r>
            <a:endParaRPr lang="en-US" sz="1350" dirty="0"/>
          </a:p>
        </p:txBody>
      </p:sp>
      <p:sp>
        <p:nvSpPr>
          <p:cNvPr id="12" name="Shape 9"/>
          <p:cNvSpPr/>
          <p:nvPr/>
        </p:nvSpPr>
        <p:spPr>
          <a:xfrm>
            <a:off x="6382512" y="1691640"/>
            <a:ext cx="5074920" cy="3246120"/>
          </a:xfrm>
          <a:prstGeom prst="roundRect">
            <a:avLst>
              <a:gd name="adj" fmla="val 3380"/>
            </a:avLst>
          </a:prstGeom>
          <a:solidFill>
            <a:srgbClr val="FFFDF6"/>
          </a:solidFill>
          <a:ln w="12700">
            <a:solidFill>
              <a:srgbClr val="D6E0EB"/>
            </a:solidFill>
            <a:prstDash val="solid"/>
          </a:ln>
        </p:spPr>
      </p:sp>
      <p:sp>
        <p:nvSpPr>
          <p:cNvPr id="13" name="Text 10"/>
          <p:cNvSpPr/>
          <p:nvPr/>
        </p:nvSpPr>
        <p:spPr>
          <a:xfrm>
            <a:off x="6656832" y="1965960"/>
            <a:ext cx="27432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b="1" dirty="0">
                <a:solidFill>
                  <a:srgbClr val="147A9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EVIDENCE MINDSET</a:t>
            </a:r>
            <a:endParaRPr lang="en-US" sz="850" dirty="0"/>
          </a:p>
        </p:txBody>
      </p:sp>
      <p:sp>
        <p:nvSpPr>
          <p:cNvPr id="14" name="Text 11"/>
          <p:cNvSpPr/>
          <p:nvPr/>
        </p:nvSpPr>
        <p:spPr>
          <a:xfrm>
            <a:off x="6656832" y="2359152"/>
            <a:ext cx="4389120" cy="150876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indent="0" marL="0">
              <a:buNone/>
            </a:pPr>
            <a:r>
              <a:rPr lang="en-US" sz="13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35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Connects work to user needs and criteria
</a:t>
            </a:r>
            <a:pPr indent="0" marL="0">
              <a:buNone/>
            </a:pPr>
            <a:r>
              <a:rPr lang="en-US" sz="13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35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Uses data, feedback, sketches, and tests
</a:t>
            </a:r>
            <a:pPr indent="0" marL="0">
              <a:buNone/>
            </a:pPr>
            <a:r>
              <a:rPr lang="en-US" sz="13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35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Documents problems and revisions
</a:t>
            </a:r>
            <a:pPr indent="0" marL="0">
              <a:buNone/>
            </a:pPr>
            <a:r>
              <a:rPr lang="en-US" sz="13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35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Makes the design story clear</a:t>
            </a:r>
            <a:endParaRPr lang="en-US" sz="13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ptos Display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17</Slides>
  <Notes>17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</vt:vector>
  </TitlesOfParts>
  <Company>LockwoodSTEM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IED Unit 5 Lesson 5.5: Concept Generation and Human-Centered Ideation</dc:title>
  <dc:subject>IED Unit 5 Lesson 5.5</dc:subject>
  <dc:creator>LockwoodSTEM</dc:creator>
  <cp:lastModifiedBy>LockwoodSTEM</cp:lastModifiedBy>
  <cp:revision>1</cp:revision>
  <dcterms:created xsi:type="dcterms:W3CDTF">2026-07-17T18:02:17Z</dcterms:created>
  <dcterms:modified xsi:type="dcterms:W3CDTF">2026-07-17T18:02:17Z</dcterms:modified>
</cp:coreProperties>
</file>