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image-1-1.jpg" ContentType="image/jpg"/>
  <Override PartName="/ppt/media/image-10-1.jpg" ContentType="image/jpg"/>
  <Override PartName="/ppt/media/image-100-1.jpg" ContentType="image/jpg"/>
  <Override PartName="/ppt/media/image-101-2.jpg" ContentType="image/jpg"/>
  <Override PartName="/ppt/media/image-102-2.jpg" ContentType="image/jpg"/>
  <Override PartName="/ppt/media/image-105-1.jpg" ContentType="image/jpg"/>
  <Override PartName="/ppt/media/image-106-2.jpg" ContentType="image/jpg"/>
  <Override PartName="/ppt/media/image-107-2.jpg" ContentType="image/jpg"/>
  <Override PartName="/ppt/media/image-11-2.jpg" ContentType="image/jpg"/>
  <Override PartName="/ppt/media/image-110-1.jpg" ContentType="image/jpg"/>
  <Override PartName="/ppt/media/image-111-2.jpg" ContentType="image/jpg"/>
  <Override PartName="/ppt/media/image-112-2.jpg" ContentType="image/jpg"/>
  <Override PartName="/ppt/media/image-115-1.jpg" ContentType="image/jpg"/>
  <Override PartName="/ppt/media/image-12-2.jpg" ContentType="image/jpg"/>
  <Override PartName="/ppt/media/image-15-1.jpg" ContentType="image/jpg"/>
  <Override PartName="/ppt/media/image-16-2.jpg" ContentType="image/jpg"/>
  <Override PartName="/ppt/media/image-17-2.jpg" ContentType="image/jpg"/>
  <Override PartName="/ppt/media/image-20-1.jpg" ContentType="image/jpg"/>
  <Override PartName="/ppt/media/image-21-2.jpg" ContentType="image/jpg"/>
  <Override PartName="/ppt/media/image-22-2.jpg" ContentType="image/jpg"/>
  <Override PartName="/ppt/media/image-25-1.jpg" ContentType="image/jpg"/>
  <Override PartName="/ppt/media/image-26-2.jpg" ContentType="image/jpg"/>
  <Override PartName="/ppt/media/image-27-2.jpg" ContentType="image/jpg"/>
  <Override PartName="/ppt/media/image-30-1.jpg" ContentType="image/jpg"/>
  <Override PartName="/ppt/media/image-31-2.jpg" ContentType="image/jpg"/>
  <Override PartName="/ppt/media/image-32-2.jpg" ContentType="image/jpg"/>
  <Override PartName="/ppt/media/image-35-1.jpg" ContentType="image/jpg"/>
  <Override PartName="/ppt/media/image-36-2.jpg" ContentType="image/jpg"/>
  <Override PartName="/ppt/media/image-37-2.jpg" ContentType="image/jpg"/>
  <Override PartName="/ppt/media/image-4-2.jpg" ContentType="image/jpg"/>
  <Override PartName="/ppt/media/image-40-1.jpg" ContentType="image/jpg"/>
  <Override PartName="/ppt/media/image-41-2.jpg" ContentType="image/jpg"/>
  <Override PartName="/ppt/media/image-42-2.jpg" ContentType="image/jpg"/>
  <Override PartName="/ppt/media/image-45-1.jpg" ContentType="image/jpg"/>
  <Override PartName="/ppt/media/image-46-2.jpg" ContentType="image/jpg"/>
  <Override PartName="/ppt/media/image-47-2.jpg" ContentType="image/jpg"/>
  <Override PartName="/ppt/media/image-5-1.jpg" ContentType="image/jpg"/>
  <Override PartName="/ppt/media/image-50-1.jpg" ContentType="image/jpg"/>
  <Override PartName="/ppt/media/image-51-2.jpg" ContentType="image/jpg"/>
  <Override PartName="/ppt/media/image-52-2.jpg" ContentType="image/jpg"/>
  <Override PartName="/ppt/media/image-55-1.jpg" ContentType="image/jpg"/>
  <Override PartName="/ppt/media/image-56-2.jpg" ContentType="image/jpg"/>
  <Override PartName="/ppt/media/image-57-2.jpg" ContentType="image/jpg"/>
  <Override PartName="/ppt/media/image-6-2.jpg" ContentType="image/jpg"/>
  <Override PartName="/ppt/media/image-60-1.jpg" ContentType="image/jpg"/>
  <Override PartName="/ppt/media/image-61-2.jpg" ContentType="image/jpg"/>
  <Override PartName="/ppt/media/image-62-2.jpg" ContentType="image/jpg"/>
  <Override PartName="/ppt/media/image-65-1.jpg" ContentType="image/jpg"/>
  <Override PartName="/ppt/media/image-66-2.jpg" ContentType="image/jpg"/>
  <Override PartName="/ppt/media/image-67-2.jpg" ContentType="image/jpg"/>
  <Override PartName="/ppt/media/image-7-2.jpg" ContentType="image/jpg"/>
  <Override PartName="/ppt/media/image-70-1.jpg" ContentType="image/jpg"/>
  <Override PartName="/ppt/media/image-71-2.jpg" ContentType="image/jpg"/>
  <Override PartName="/ppt/media/image-72-2.jpg" ContentType="image/jpg"/>
  <Override PartName="/ppt/media/image-75-1.jpg" ContentType="image/jpg"/>
  <Override PartName="/ppt/media/image-76-2.jpg" ContentType="image/jpg"/>
  <Override PartName="/ppt/media/image-77-2.jpg" ContentType="image/jpg"/>
  <Override PartName="/ppt/media/image-80-1.jpg" ContentType="image/jpg"/>
  <Override PartName="/ppt/media/image-81-2.jpg" ContentType="image/jpg"/>
  <Override PartName="/ppt/media/image-82-2.jpg" ContentType="image/jpg"/>
  <Override PartName="/ppt/media/image-85-1.jpg" ContentType="image/jpg"/>
  <Override PartName="/ppt/media/image-86-2.jpg" ContentType="image/jpg"/>
  <Override PartName="/ppt/media/image-87-2.jpg" ContentType="image/jpg"/>
  <Override PartName="/ppt/media/image-90-1.jpg" ContentType="image/jpg"/>
  <Override PartName="/ppt/media/image-91-2.jpg" ContentType="image/jpg"/>
  <Override PartName="/ppt/media/image-92-2.jpg" ContentType="image/jpg"/>
  <Override PartName="/ppt/media/image-95-1.jpg" ContentType="image/jpg"/>
  <Override PartName="/ppt/media/image-96-2.jpg" ContentType="image/jpg"/>
  <Override PartName="/ppt/media/image-97-2.jpg" ContentType="image/jpg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</p:sldIdLst>
  <p:notesMasterIdLst>
    <p:notesMasterId r:id="rId117"/>
  </p:notesMasterIdLst>
  <p:sldSz cx="12191695" cy="6858000"/>
  <p:notesSz cx="6858000" cy="12191695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100" Type="http://schemas.openxmlformats.org/officeDocument/2006/relationships/slide" Target="slides/slide99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notesMaster" Target="notesMasters/notesMaster1.xml"/><Relationship Id="rId118" Type="http://schemas.openxmlformats.org/officeDocument/2006/relationships/presProps" Target="presProps.xml"/><Relationship Id="rId119" Type="http://schemas.openxmlformats.org/officeDocument/2006/relationships/viewProps" Target="viewProps.xml"/><Relationship Id="rId120" Type="http://schemas.openxmlformats.org/officeDocument/2006/relationships/theme" Target="theme/theme1.xml"/><Relationship Id="rId121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0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-1-1.jpg"/><Relationship Id="rId2" Type="http://schemas.openxmlformats.org/officeDocument/2006/relationships/image" Target="../media/image-1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-1.jp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.xml"/><Relationship Id="rId5" Type="http://schemas.openxmlformats.org/officeDocument/2006/relationships/image" Target="../media/image-1-2.png"/></Relationships>
</file>

<file path=ppt/slides/_rels/slide100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0-1.jpg"/><Relationship Id="rId2" Type="http://schemas.openxmlformats.org/officeDocument/2006/relationships/image" Target="../media/image-10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0.xml"/><Relationship Id="rId5" Type="http://schemas.openxmlformats.org/officeDocument/2006/relationships/image" Target="../media/image-1-2.png"/></Relationships>
</file>

<file path=ppt/slides/_rels/slide101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1-1.png"/><Relationship Id="rId2" Type="http://schemas.openxmlformats.org/officeDocument/2006/relationships/image" Target="../media/image-10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1.xml"/><Relationship Id="rId5" Type="http://schemas.openxmlformats.org/officeDocument/2006/relationships/image" Target="../media/image-1-2.png"/></Relationships>
</file>

<file path=ppt/slides/_rels/slide102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2-1.png"/><Relationship Id="rId2" Type="http://schemas.openxmlformats.org/officeDocument/2006/relationships/image" Target="../media/image-102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2.xml"/><Relationship Id="rId5" Type="http://schemas.openxmlformats.org/officeDocument/2006/relationships/image" Target="../media/image-1-2.png"/></Relationships>
</file>

<file path=ppt/slides/_rels/slide103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3.xml"/><Relationship Id="rId4" Type="http://schemas.openxmlformats.org/officeDocument/2006/relationships/image" Target="../media/image-1-2.png"/></Relationships>
</file>

<file path=ppt/slides/_rels/slide104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4.xml"/><Relationship Id="rId4" Type="http://schemas.openxmlformats.org/officeDocument/2006/relationships/image" Target="../media/image-1-2.png"/></Relationships>
</file>

<file path=ppt/slides/_rels/slide105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5-1.jpg"/><Relationship Id="rId2" Type="http://schemas.openxmlformats.org/officeDocument/2006/relationships/image" Target="../media/image-10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5.xml"/><Relationship Id="rId5" Type="http://schemas.openxmlformats.org/officeDocument/2006/relationships/image" Target="../media/image-1-2.png"/></Relationships>
</file>

<file path=ppt/slides/_rels/slide106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6-1.png"/><Relationship Id="rId2" Type="http://schemas.openxmlformats.org/officeDocument/2006/relationships/image" Target="../media/image-106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6.xml"/><Relationship Id="rId5" Type="http://schemas.openxmlformats.org/officeDocument/2006/relationships/image" Target="../media/image-1-2.png"/></Relationships>
</file>

<file path=ppt/slides/_rels/slide107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7-1.png"/><Relationship Id="rId2" Type="http://schemas.openxmlformats.org/officeDocument/2006/relationships/image" Target="../media/image-10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07.xml"/><Relationship Id="rId5" Type="http://schemas.openxmlformats.org/officeDocument/2006/relationships/image" Target="../media/image-1-2.png"/></Relationships>
</file>

<file path=ppt/slides/_rels/slide108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8.xml"/><Relationship Id="rId4" Type="http://schemas.openxmlformats.org/officeDocument/2006/relationships/image" Target="../media/image-1-2.png"/></Relationships>
</file>

<file path=ppt/slides/_rels/slide109.xml.rels><?xml version='1.0' encoding='UTF-8' standalone='yes'?>
<Relationships xmlns="http://schemas.openxmlformats.org/package/2006/relationships"><Relationship Id="rId1" Type="http://schemas.openxmlformats.org/officeDocument/2006/relationships/image" Target="../media/image-10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9.xml"/><Relationship Id="rId4" Type="http://schemas.openxmlformats.org/officeDocument/2006/relationships/image" Target="../media/image-1-2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image" Target="../media/image-1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<Relationship Id="rId5" Type="http://schemas.openxmlformats.org/officeDocument/2006/relationships/image" Target="../media/image-1-2.png"/></Relationships>
</file>

<file path=ppt/slides/_rels/slide110.xml.rels><?xml version='1.0' encoding='UTF-8' standalone='yes'?>
<Relationships xmlns="http://schemas.openxmlformats.org/package/2006/relationships"><Relationship Id="rId1" Type="http://schemas.openxmlformats.org/officeDocument/2006/relationships/image" Target="../media/image-110-1.jpg"/><Relationship Id="rId2" Type="http://schemas.openxmlformats.org/officeDocument/2006/relationships/image" Target="../media/image-11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0.xml"/><Relationship Id="rId5" Type="http://schemas.openxmlformats.org/officeDocument/2006/relationships/image" Target="../media/image-1-2.png"/></Relationships>
</file>

<file path=ppt/slides/_rels/slide111.xml.rels><?xml version='1.0' encoding='UTF-8' standalone='yes'?>
<Relationships xmlns="http://schemas.openxmlformats.org/package/2006/relationships"><Relationship Id="rId1" Type="http://schemas.openxmlformats.org/officeDocument/2006/relationships/image" Target="../media/image-111-1.png"/><Relationship Id="rId2" Type="http://schemas.openxmlformats.org/officeDocument/2006/relationships/image" Target="../media/image-11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1.xml"/><Relationship Id="rId5" Type="http://schemas.openxmlformats.org/officeDocument/2006/relationships/image" Target="../media/image-1-2.png"/></Relationships>
</file>

<file path=ppt/slides/_rels/slide112.xml.rels><?xml version='1.0' encoding='UTF-8' standalone='yes'?>
<Relationships xmlns="http://schemas.openxmlformats.org/package/2006/relationships"><Relationship Id="rId1" Type="http://schemas.openxmlformats.org/officeDocument/2006/relationships/image" Target="../media/image-112-1.png"/><Relationship Id="rId2" Type="http://schemas.openxmlformats.org/officeDocument/2006/relationships/image" Target="../media/image-112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2.xml"/><Relationship Id="rId5" Type="http://schemas.openxmlformats.org/officeDocument/2006/relationships/image" Target="../media/image-1-2.png"/></Relationships>
</file>

<file path=ppt/slides/_rels/slide113.xml.rels><?xml version='1.0' encoding='UTF-8' standalone='yes'?>
<Relationships xmlns="http://schemas.openxmlformats.org/package/2006/relationships"><Relationship Id="rId1" Type="http://schemas.openxmlformats.org/officeDocument/2006/relationships/image" Target="../media/image-1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3.xml"/><Relationship Id="rId4" Type="http://schemas.openxmlformats.org/officeDocument/2006/relationships/image" Target="../media/image-1-2.png"/></Relationships>
</file>

<file path=ppt/slides/_rels/slide114.xml.rels><?xml version='1.0' encoding='UTF-8' standalone='yes'?>
<Relationships xmlns="http://schemas.openxmlformats.org/package/2006/relationships"><Relationship Id="rId1" Type="http://schemas.openxmlformats.org/officeDocument/2006/relationships/image" Target="../media/image-1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4.xml"/><Relationship Id="rId4" Type="http://schemas.openxmlformats.org/officeDocument/2006/relationships/image" Target="../media/image-1-2.png"/></Relationships>
</file>

<file path=ppt/slides/_rels/slide115.xml.rels><?xml version='1.0' encoding='UTF-8' standalone='yes'?>
<Relationships xmlns="http://schemas.openxmlformats.org/package/2006/relationships"><Relationship Id="rId1" Type="http://schemas.openxmlformats.org/officeDocument/2006/relationships/image" Target="../media/image-115-1.jpg"/><Relationship Id="rId2" Type="http://schemas.openxmlformats.org/officeDocument/2006/relationships/image" Target="../media/image-11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5.xml"/><Relationship Id="rId5" Type="http://schemas.openxmlformats.org/officeDocument/2006/relationships/image" Target="../media/image-1-2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-1-2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-1-2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Relationship Id="rId4" Type="http://schemas.openxmlformats.org/officeDocument/2006/relationships/image" Target="../media/image-1-2.png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image" Target="../media/image-15-1.jpg"/><Relationship Id="rId2" Type="http://schemas.openxmlformats.org/officeDocument/2006/relationships/image" Target="../media/image-1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-1-2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image" Target="../media/image-16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6.xml"/><Relationship Id="rId5" Type="http://schemas.openxmlformats.org/officeDocument/2006/relationships/image" Target="../media/image-1-2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image" Target="../media/image-1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7.xml"/><Relationship Id="rId5" Type="http://schemas.openxmlformats.org/officeDocument/2006/relationships/image" Target="../media/image-1-2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Relationship Id="rId4" Type="http://schemas.openxmlformats.org/officeDocument/2006/relationships/image" Target="../media/image-1-2.png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Relationship Id="rId4" Type="http://schemas.openxmlformats.org/officeDocument/2006/relationships/image" Target="../media/image-1-2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Relationship Id="rId4" Type="http://schemas.openxmlformats.org/officeDocument/2006/relationships/image" Target="../media/image-1-2.png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image" Target="../media/image-20-1.jpg"/><Relationship Id="rId2" Type="http://schemas.openxmlformats.org/officeDocument/2006/relationships/image" Target="../media/image-2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0.xml"/><Relationship Id="rId5" Type="http://schemas.openxmlformats.org/officeDocument/2006/relationships/image" Target="../media/image-1-2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image" Target="../media/image-21-1.png"/><Relationship Id="rId2" Type="http://schemas.openxmlformats.org/officeDocument/2006/relationships/image" Target="../media/image-2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1.xml"/><Relationship Id="rId5" Type="http://schemas.openxmlformats.org/officeDocument/2006/relationships/image" Target="../media/image-1-2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image" Target="../media/image-22-1.png"/><Relationship Id="rId2" Type="http://schemas.openxmlformats.org/officeDocument/2006/relationships/image" Target="../media/image-22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2.xml"/><Relationship Id="rId5" Type="http://schemas.openxmlformats.org/officeDocument/2006/relationships/image" Target="../media/image-1-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image" Target="../media/image-2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3.xml"/><Relationship Id="rId4" Type="http://schemas.openxmlformats.org/officeDocument/2006/relationships/image" Target="../media/image-1-2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image" Target="../media/image-2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4.xml"/><Relationship Id="rId4" Type="http://schemas.openxmlformats.org/officeDocument/2006/relationships/image" Target="../media/image-1-2.png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image" Target="../media/image-25-1.jpg"/><Relationship Id="rId2" Type="http://schemas.openxmlformats.org/officeDocument/2006/relationships/image" Target="../media/image-2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5.xml"/><Relationship Id="rId5" Type="http://schemas.openxmlformats.org/officeDocument/2006/relationships/image" Target="../media/image-1-2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image" Target="../media/image-26-1.png"/><Relationship Id="rId2" Type="http://schemas.openxmlformats.org/officeDocument/2006/relationships/image" Target="../media/image-26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6.xml"/><Relationship Id="rId5" Type="http://schemas.openxmlformats.org/officeDocument/2006/relationships/image" Target="../media/image-1-2.png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image" Target="../media/image-27-1.png"/><Relationship Id="rId2" Type="http://schemas.openxmlformats.org/officeDocument/2006/relationships/image" Target="../media/image-2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7.xml"/><Relationship Id="rId5" Type="http://schemas.openxmlformats.org/officeDocument/2006/relationships/image" Target="../media/image-1-2.png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image" Target="../media/image-2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8.xml"/><Relationship Id="rId4" Type="http://schemas.openxmlformats.org/officeDocument/2006/relationships/image" Target="../media/image-1-2.png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image" Target="../media/image-2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9.xml"/><Relationship Id="rId4" Type="http://schemas.openxmlformats.org/officeDocument/2006/relationships/image" Target="../media/image-1-2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Relationship Id="rId4" Type="http://schemas.openxmlformats.org/officeDocument/2006/relationships/image" Target="../media/image-1-2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image" Target="../media/image-30-1.jpg"/><Relationship Id="rId2" Type="http://schemas.openxmlformats.org/officeDocument/2006/relationships/image" Target="../media/image-3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0.xml"/><Relationship Id="rId5" Type="http://schemas.openxmlformats.org/officeDocument/2006/relationships/image" Target="../media/image-1-2.png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image" Target="../media/image-31-1.png"/><Relationship Id="rId2" Type="http://schemas.openxmlformats.org/officeDocument/2006/relationships/image" Target="../media/image-3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1.xml"/><Relationship Id="rId5" Type="http://schemas.openxmlformats.org/officeDocument/2006/relationships/image" Target="../media/image-1-2.png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image" Target="../media/image-32-1.png"/><Relationship Id="rId2" Type="http://schemas.openxmlformats.org/officeDocument/2006/relationships/image" Target="../media/image-32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2.xml"/><Relationship Id="rId5" Type="http://schemas.openxmlformats.org/officeDocument/2006/relationships/image" Target="../media/image-1-2.png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image" Target="../media/image-3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3.xml"/><Relationship Id="rId4" Type="http://schemas.openxmlformats.org/officeDocument/2006/relationships/image" Target="../media/image-1-2.png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image" Target="../media/image-3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4.xml"/><Relationship Id="rId4" Type="http://schemas.openxmlformats.org/officeDocument/2006/relationships/image" Target="../media/image-1-2.png"/></Relationships>
</file>

<file path=ppt/slides/_rels/slide35.xml.rels><?xml version='1.0' encoding='UTF-8' standalone='yes'?>
<Relationships xmlns="http://schemas.openxmlformats.org/package/2006/relationships"><Relationship Id="rId1" Type="http://schemas.openxmlformats.org/officeDocument/2006/relationships/image" Target="../media/image-35-1.jpg"/><Relationship Id="rId2" Type="http://schemas.openxmlformats.org/officeDocument/2006/relationships/image" Target="../media/image-3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5.xml"/><Relationship Id="rId5" Type="http://schemas.openxmlformats.org/officeDocument/2006/relationships/image" Target="../media/image-1-2.png"/></Relationships>
</file>

<file path=ppt/slides/_rels/slide36.xml.rels><?xml version='1.0' encoding='UTF-8' standalone='yes'?>
<Relationships xmlns="http://schemas.openxmlformats.org/package/2006/relationships"><Relationship Id="rId1" Type="http://schemas.openxmlformats.org/officeDocument/2006/relationships/image" Target="../media/image-36-1.png"/><Relationship Id="rId2" Type="http://schemas.openxmlformats.org/officeDocument/2006/relationships/image" Target="../media/image-36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6.xml"/><Relationship Id="rId5" Type="http://schemas.openxmlformats.org/officeDocument/2006/relationships/image" Target="../media/image-1-2.png"/></Relationships>
</file>

<file path=ppt/slides/_rels/slide37.xml.rels><?xml version='1.0' encoding='UTF-8' standalone='yes'?>
<Relationships xmlns="http://schemas.openxmlformats.org/package/2006/relationships"><Relationship Id="rId1" Type="http://schemas.openxmlformats.org/officeDocument/2006/relationships/image" Target="../media/image-37-1.png"/><Relationship Id="rId2" Type="http://schemas.openxmlformats.org/officeDocument/2006/relationships/image" Target="../media/image-3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37.xml"/><Relationship Id="rId5" Type="http://schemas.openxmlformats.org/officeDocument/2006/relationships/image" Target="../media/image-1-2.png"/></Relationships>
</file>

<file path=ppt/slides/_rels/slide38.xml.rels><?xml version='1.0' encoding='UTF-8' standalone='yes'?>
<Relationships xmlns="http://schemas.openxmlformats.org/package/2006/relationships"><Relationship Id="rId1" Type="http://schemas.openxmlformats.org/officeDocument/2006/relationships/image" Target="../media/image-3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8.xml"/><Relationship Id="rId4" Type="http://schemas.openxmlformats.org/officeDocument/2006/relationships/image" Target="../media/image-1-2.png"/></Relationships>
</file>

<file path=ppt/slides/_rels/slide39.xml.rels><?xml version='1.0' encoding='UTF-8' standalone='yes'?>
<Relationships xmlns="http://schemas.openxmlformats.org/package/2006/relationships"><Relationship Id="rId1" Type="http://schemas.openxmlformats.org/officeDocument/2006/relationships/image" Target="../media/image-3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9.xml"/><Relationship Id="rId4" Type="http://schemas.openxmlformats.org/officeDocument/2006/relationships/image" Target="../media/image-1-2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image" Target="../media/image-4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.xml"/><Relationship Id="rId5" Type="http://schemas.openxmlformats.org/officeDocument/2006/relationships/image" Target="../media/image-1-2.png"/></Relationships>
</file>

<file path=ppt/slides/_rels/slide40.xml.rels><?xml version='1.0' encoding='UTF-8' standalone='yes'?>
<Relationships xmlns="http://schemas.openxmlformats.org/package/2006/relationships"><Relationship Id="rId1" Type="http://schemas.openxmlformats.org/officeDocument/2006/relationships/image" Target="../media/image-40-1.jpg"/><Relationship Id="rId2" Type="http://schemas.openxmlformats.org/officeDocument/2006/relationships/image" Target="../media/image-4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0.xml"/><Relationship Id="rId5" Type="http://schemas.openxmlformats.org/officeDocument/2006/relationships/image" Target="../media/image-1-2.png"/></Relationships>
</file>

<file path=ppt/slides/_rels/slide41.xml.rels><?xml version='1.0' encoding='UTF-8' standalone='yes'?>
<Relationships xmlns="http://schemas.openxmlformats.org/package/2006/relationships"><Relationship Id="rId1" Type="http://schemas.openxmlformats.org/officeDocument/2006/relationships/image" Target="../media/image-41-1.png"/><Relationship Id="rId2" Type="http://schemas.openxmlformats.org/officeDocument/2006/relationships/image" Target="../media/image-4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1.xml"/><Relationship Id="rId5" Type="http://schemas.openxmlformats.org/officeDocument/2006/relationships/image" Target="../media/image-1-2.png"/></Relationships>
</file>

<file path=ppt/slides/_rels/slide42.xml.rels><?xml version='1.0' encoding='UTF-8' standalone='yes'?>
<Relationships xmlns="http://schemas.openxmlformats.org/package/2006/relationships"><Relationship Id="rId1" Type="http://schemas.openxmlformats.org/officeDocument/2006/relationships/image" Target="../media/image-42-1.png"/><Relationship Id="rId2" Type="http://schemas.openxmlformats.org/officeDocument/2006/relationships/image" Target="../media/image-42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2.xml"/><Relationship Id="rId5" Type="http://schemas.openxmlformats.org/officeDocument/2006/relationships/image" Target="../media/image-1-2.png"/></Relationships>
</file>

<file path=ppt/slides/_rels/slide43.xml.rels><?xml version='1.0' encoding='UTF-8' standalone='yes'?>
<Relationships xmlns="http://schemas.openxmlformats.org/package/2006/relationships"><Relationship Id="rId1" Type="http://schemas.openxmlformats.org/officeDocument/2006/relationships/image" Target="../media/image-4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3.xml"/><Relationship Id="rId4" Type="http://schemas.openxmlformats.org/officeDocument/2006/relationships/image" Target="../media/image-1-2.png"/></Relationships>
</file>

<file path=ppt/slides/_rels/slide44.xml.rels><?xml version='1.0' encoding='UTF-8' standalone='yes'?>
<Relationships xmlns="http://schemas.openxmlformats.org/package/2006/relationships"><Relationship Id="rId1" Type="http://schemas.openxmlformats.org/officeDocument/2006/relationships/image" Target="../media/image-4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4.xml"/><Relationship Id="rId4" Type="http://schemas.openxmlformats.org/officeDocument/2006/relationships/image" Target="../media/image-1-2.png"/></Relationships>
</file>

<file path=ppt/slides/_rels/slide45.xml.rels><?xml version='1.0' encoding='UTF-8' standalone='yes'?>
<Relationships xmlns="http://schemas.openxmlformats.org/package/2006/relationships"><Relationship Id="rId1" Type="http://schemas.openxmlformats.org/officeDocument/2006/relationships/image" Target="../media/image-45-1.jpg"/><Relationship Id="rId2" Type="http://schemas.openxmlformats.org/officeDocument/2006/relationships/image" Target="../media/image-4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5.xml"/><Relationship Id="rId5" Type="http://schemas.openxmlformats.org/officeDocument/2006/relationships/image" Target="../media/image-1-2.png"/></Relationships>
</file>

<file path=ppt/slides/_rels/slide46.xml.rels><?xml version='1.0' encoding='UTF-8' standalone='yes'?>
<Relationships xmlns="http://schemas.openxmlformats.org/package/2006/relationships"><Relationship Id="rId1" Type="http://schemas.openxmlformats.org/officeDocument/2006/relationships/image" Target="../media/image-46-1.png"/><Relationship Id="rId2" Type="http://schemas.openxmlformats.org/officeDocument/2006/relationships/image" Target="../media/image-46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6.xml"/><Relationship Id="rId5" Type="http://schemas.openxmlformats.org/officeDocument/2006/relationships/image" Target="../media/image-1-2.png"/></Relationships>
</file>

<file path=ppt/slides/_rels/slide47.xml.rels><?xml version='1.0' encoding='UTF-8' standalone='yes'?>
<Relationships xmlns="http://schemas.openxmlformats.org/package/2006/relationships"><Relationship Id="rId1" Type="http://schemas.openxmlformats.org/officeDocument/2006/relationships/image" Target="../media/image-47-1.png"/><Relationship Id="rId2" Type="http://schemas.openxmlformats.org/officeDocument/2006/relationships/image" Target="../media/image-4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47.xml"/><Relationship Id="rId5" Type="http://schemas.openxmlformats.org/officeDocument/2006/relationships/image" Target="../media/image-1-2.png"/></Relationships>
</file>

<file path=ppt/slides/_rels/slide48.xml.rels><?xml version='1.0' encoding='UTF-8' standalone='yes'?>
<Relationships xmlns="http://schemas.openxmlformats.org/package/2006/relationships"><Relationship Id="rId1" Type="http://schemas.openxmlformats.org/officeDocument/2006/relationships/image" Target="../media/image-4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8.xml"/><Relationship Id="rId4" Type="http://schemas.openxmlformats.org/officeDocument/2006/relationships/image" Target="../media/image-1-2.png"/></Relationships>
</file>

<file path=ppt/slides/_rels/slide49.xml.rels><?xml version='1.0' encoding='UTF-8' standalone='yes'?>
<Relationships xmlns="http://schemas.openxmlformats.org/package/2006/relationships"><Relationship Id="rId1" Type="http://schemas.openxmlformats.org/officeDocument/2006/relationships/image" Target="../media/image-4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9.xml"/><Relationship Id="rId4" Type="http://schemas.openxmlformats.org/officeDocument/2006/relationships/image" Target="../media/image-1-2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image" Target="../media/image-5-1.jp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-1-2.png"/></Relationships>
</file>

<file path=ppt/slides/_rels/slide50.xml.rels><?xml version='1.0' encoding='UTF-8' standalone='yes'?>
<Relationships xmlns="http://schemas.openxmlformats.org/package/2006/relationships"><Relationship Id="rId1" Type="http://schemas.openxmlformats.org/officeDocument/2006/relationships/image" Target="../media/image-50-1.jpg"/><Relationship Id="rId2" Type="http://schemas.openxmlformats.org/officeDocument/2006/relationships/image" Target="../media/image-5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0.xml"/><Relationship Id="rId5" Type="http://schemas.openxmlformats.org/officeDocument/2006/relationships/image" Target="../media/image-1-2.png"/></Relationships>
</file>

<file path=ppt/slides/_rels/slide51.xml.rels><?xml version='1.0' encoding='UTF-8' standalone='yes'?>
<Relationships xmlns="http://schemas.openxmlformats.org/package/2006/relationships"><Relationship Id="rId1" Type="http://schemas.openxmlformats.org/officeDocument/2006/relationships/image" Target="../media/image-51-1.png"/><Relationship Id="rId2" Type="http://schemas.openxmlformats.org/officeDocument/2006/relationships/image" Target="../media/image-5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1.xml"/><Relationship Id="rId5" Type="http://schemas.openxmlformats.org/officeDocument/2006/relationships/image" Target="../media/image-1-2.png"/></Relationships>
</file>

<file path=ppt/slides/_rels/slide52.xml.rels><?xml version='1.0' encoding='UTF-8' standalone='yes'?>
<Relationships xmlns="http://schemas.openxmlformats.org/package/2006/relationships"><Relationship Id="rId1" Type="http://schemas.openxmlformats.org/officeDocument/2006/relationships/image" Target="../media/image-52-1.png"/><Relationship Id="rId2" Type="http://schemas.openxmlformats.org/officeDocument/2006/relationships/image" Target="../media/image-52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2.xml"/><Relationship Id="rId5" Type="http://schemas.openxmlformats.org/officeDocument/2006/relationships/image" Target="../media/image-1-2.png"/></Relationships>
</file>

<file path=ppt/slides/_rels/slide53.xml.rels><?xml version='1.0' encoding='UTF-8' standalone='yes'?>
<Relationships xmlns="http://schemas.openxmlformats.org/package/2006/relationships"><Relationship Id="rId1" Type="http://schemas.openxmlformats.org/officeDocument/2006/relationships/image" Target="../media/image-5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3.xml"/><Relationship Id="rId4" Type="http://schemas.openxmlformats.org/officeDocument/2006/relationships/image" Target="../media/image-1-2.png"/></Relationships>
</file>

<file path=ppt/slides/_rels/slide54.xml.rels><?xml version='1.0' encoding='UTF-8' standalone='yes'?>
<Relationships xmlns="http://schemas.openxmlformats.org/package/2006/relationships"><Relationship Id="rId1" Type="http://schemas.openxmlformats.org/officeDocument/2006/relationships/image" Target="../media/image-5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4.xml"/><Relationship Id="rId4" Type="http://schemas.openxmlformats.org/officeDocument/2006/relationships/image" Target="../media/image-1-2.png"/></Relationships>
</file>

<file path=ppt/slides/_rels/slide55.xml.rels><?xml version='1.0' encoding='UTF-8' standalone='yes'?>
<Relationships xmlns="http://schemas.openxmlformats.org/package/2006/relationships"><Relationship Id="rId1" Type="http://schemas.openxmlformats.org/officeDocument/2006/relationships/image" Target="../media/image-55-1.jpg"/><Relationship Id="rId2" Type="http://schemas.openxmlformats.org/officeDocument/2006/relationships/image" Target="../media/image-5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5.xml"/><Relationship Id="rId5" Type="http://schemas.openxmlformats.org/officeDocument/2006/relationships/image" Target="../media/image-1-2.png"/></Relationships>
</file>

<file path=ppt/slides/_rels/slide56.xml.rels><?xml version='1.0' encoding='UTF-8' standalone='yes'?>
<Relationships xmlns="http://schemas.openxmlformats.org/package/2006/relationships"><Relationship Id="rId1" Type="http://schemas.openxmlformats.org/officeDocument/2006/relationships/image" Target="../media/image-56-1.png"/><Relationship Id="rId2" Type="http://schemas.openxmlformats.org/officeDocument/2006/relationships/image" Target="../media/image-56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6.xml"/><Relationship Id="rId5" Type="http://schemas.openxmlformats.org/officeDocument/2006/relationships/image" Target="../media/image-1-2.png"/></Relationships>
</file>

<file path=ppt/slides/_rels/slide57.xml.rels><?xml version='1.0' encoding='UTF-8' standalone='yes'?>
<Relationships xmlns="http://schemas.openxmlformats.org/package/2006/relationships"><Relationship Id="rId1" Type="http://schemas.openxmlformats.org/officeDocument/2006/relationships/image" Target="../media/image-57-1.png"/><Relationship Id="rId2" Type="http://schemas.openxmlformats.org/officeDocument/2006/relationships/image" Target="../media/image-5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57.xml"/><Relationship Id="rId5" Type="http://schemas.openxmlformats.org/officeDocument/2006/relationships/image" Target="../media/image-1-2.png"/></Relationships>
</file>

<file path=ppt/slides/_rels/slide58.xml.rels><?xml version='1.0' encoding='UTF-8' standalone='yes'?>
<Relationships xmlns="http://schemas.openxmlformats.org/package/2006/relationships"><Relationship Id="rId1" Type="http://schemas.openxmlformats.org/officeDocument/2006/relationships/image" Target="../media/image-5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8.xml"/><Relationship Id="rId4" Type="http://schemas.openxmlformats.org/officeDocument/2006/relationships/image" Target="../media/image-1-2.png"/></Relationships>
</file>

<file path=ppt/slides/_rels/slide59.xml.rels><?xml version='1.0' encoding='UTF-8' standalone='yes'?>
<Relationships xmlns="http://schemas.openxmlformats.org/package/2006/relationships"><Relationship Id="rId1" Type="http://schemas.openxmlformats.org/officeDocument/2006/relationships/image" Target="../media/image-5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9.xml"/><Relationship Id="rId4" Type="http://schemas.openxmlformats.org/officeDocument/2006/relationships/image" Target="../media/image-1-2.png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-1-2.png"/></Relationships>
</file>

<file path=ppt/slides/_rels/slide60.xml.rels><?xml version='1.0' encoding='UTF-8' standalone='yes'?>
<Relationships xmlns="http://schemas.openxmlformats.org/package/2006/relationships"><Relationship Id="rId1" Type="http://schemas.openxmlformats.org/officeDocument/2006/relationships/image" Target="../media/image-60-1.jpg"/><Relationship Id="rId2" Type="http://schemas.openxmlformats.org/officeDocument/2006/relationships/image" Target="../media/image-6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0.xml"/><Relationship Id="rId5" Type="http://schemas.openxmlformats.org/officeDocument/2006/relationships/image" Target="../media/image-1-2.png"/></Relationships>
</file>

<file path=ppt/slides/_rels/slide61.xml.rels><?xml version='1.0' encoding='UTF-8' standalone='yes'?>
<Relationships xmlns="http://schemas.openxmlformats.org/package/2006/relationships"><Relationship Id="rId1" Type="http://schemas.openxmlformats.org/officeDocument/2006/relationships/image" Target="../media/image-61-1.png"/><Relationship Id="rId2" Type="http://schemas.openxmlformats.org/officeDocument/2006/relationships/image" Target="../media/image-6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1.xml"/><Relationship Id="rId5" Type="http://schemas.openxmlformats.org/officeDocument/2006/relationships/image" Target="../media/image-1-2.png"/></Relationships>
</file>

<file path=ppt/slides/_rels/slide62.xml.rels><?xml version='1.0' encoding='UTF-8' standalone='yes'?>
<Relationships xmlns="http://schemas.openxmlformats.org/package/2006/relationships"><Relationship Id="rId1" Type="http://schemas.openxmlformats.org/officeDocument/2006/relationships/image" Target="../media/image-62-1.png"/><Relationship Id="rId2" Type="http://schemas.openxmlformats.org/officeDocument/2006/relationships/image" Target="../media/image-62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2.xml"/><Relationship Id="rId5" Type="http://schemas.openxmlformats.org/officeDocument/2006/relationships/image" Target="../media/image-1-2.png"/></Relationships>
</file>

<file path=ppt/slides/_rels/slide63.xml.rels><?xml version='1.0' encoding='UTF-8' standalone='yes'?>
<Relationships xmlns="http://schemas.openxmlformats.org/package/2006/relationships"><Relationship Id="rId1" Type="http://schemas.openxmlformats.org/officeDocument/2006/relationships/image" Target="../media/image-6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3.xml"/><Relationship Id="rId4" Type="http://schemas.openxmlformats.org/officeDocument/2006/relationships/image" Target="../media/image-1-2.png"/></Relationships>
</file>

<file path=ppt/slides/_rels/slide64.xml.rels><?xml version='1.0' encoding='UTF-8' standalone='yes'?>
<Relationships xmlns="http://schemas.openxmlformats.org/package/2006/relationships"><Relationship Id="rId1" Type="http://schemas.openxmlformats.org/officeDocument/2006/relationships/image" Target="../media/image-6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4.xml"/><Relationship Id="rId4" Type="http://schemas.openxmlformats.org/officeDocument/2006/relationships/image" Target="../media/image-1-2.png"/></Relationships>
</file>

<file path=ppt/slides/_rels/slide65.xml.rels><?xml version='1.0' encoding='UTF-8' standalone='yes'?>
<Relationships xmlns="http://schemas.openxmlformats.org/package/2006/relationships"><Relationship Id="rId1" Type="http://schemas.openxmlformats.org/officeDocument/2006/relationships/image" Target="../media/image-65-1.jpg"/><Relationship Id="rId2" Type="http://schemas.openxmlformats.org/officeDocument/2006/relationships/image" Target="../media/image-6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5.xml"/><Relationship Id="rId5" Type="http://schemas.openxmlformats.org/officeDocument/2006/relationships/image" Target="../media/image-1-2.png"/></Relationships>
</file>

<file path=ppt/slides/_rels/slide66.xml.rels><?xml version='1.0' encoding='UTF-8' standalone='yes'?>
<Relationships xmlns="http://schemas.openxmlformats.org/package/2006/relationships"><Relationship Id="rId1" Type="http://schemas.openxmlformats.org/officeDocument/2006/relationships/image" Target="../media/image-66-1.png"/><Relationship Id="rId2" Type="http://schemas.openxmlformats.org/officeDocument/2006/relationships/image" Target="../media/image-66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6.xml"/><Relationship Id="rId5" Type="http://schemas.openxmlformats.org/officeDocument/2006/relationships/image" Target="../media/image-1-2.png"/></Relationships>
</file>

<file path=ppt/slides/_rels/slide67.xml.rels><?xml version='1.0' encoding='UTF-8' standalone='yes'?>
<Relationships xmlns="http://schemas.openxmlformats.org/package/2006/relationships"><Relationship Id="rId1" Type="http://schemas.openxmlformats.org/officeDocument/2006/relationships/image" Target="../media/image-67-1.png"/><Relationship Id="rId2" Type="http://schemas.openxmlformats.org/officeDocument/2006/relationships/image" Target="../media/image-6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7.xml"/><Relationship Id="rId5" Type="http://schemas.openxmlformats.org/officeDocument/2006/relationships/image" Target="../media/image-1-2.png"/></Relationships>
</file>

<file path=ppt/slides/_rels/slide68.xml.rels><?xml version='1.0' encoding='UTF-8' standalone='yes'?>
<Relationships xmlns="http://schemas.openxmlformats.org/package/2006/relationships"><Relationship Id="rId1" Type="http://schemas.openxmlformats.org/officeDocument/2006/relationships/image" Target="../media/image-6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8.xml"/><Relationship Id="rId4" Type="http://schemas.openxmlformats.org/officeDocument/2006/relationships/image" Target="../media/image-1-2.png"/></Relationships>
</file>

<file path=ppt/slides/_rels/slide69.xml.rels><?xml version='1.0' encoding='UTF-8' standalone='yes'?>
<Relationships xmlns="http://schemas.openxmlformats.org/package/2006/relationships"><Relationship Id="rId1" Type="http://schemas.openxmlformats.org/officeDocument/2006/relationships/image" Target="../media/image-6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9.xml"/><Relationship Id="rId4" Type="http://schemas.openxmlformats.org/officeDocument/2006/relationships/image" Target="../media/image-1-2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-1-2.png"/></Relationships>
</file>

<file path=ppt/slides/_rels/slide70.xml.rels><?xml version='1.0' encoding='UTF-8' standalone='yes'?>
<Relationships xmlns="http://schemas.openxmlformats.org/package/2006/relationships"><Relationship Id="rId1" Type="http://schemas.openxmlformats.org/officeDocument/2006/relationships/image" Target="../media/image-70-1.jpg"/><Relationship Id="rId2" Type="http://schemas.openxmlformats.org/officeDocument/2006/relationships/image" Target="../media/image-7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0.xml"/><Relationship Id="rId5" Type="http://schemas.openxmlformats.org/officeDocument/2006/relationships/image" Target="../media/image-1-2.png"/></Relationships>
</file>

<file path=ppt/slides/_rels/slide71.xml.rels><?xml version='1.0' encoding='UTF-8' standalone='yes'?>
<Relationships xmlns="http://schemas.openxmlformats.org/package/2006/relationships"><Relationship Id="rId1" Type="http://schemas.openxmlformats.org/officeDocument/2006/relationships/image" Target="../media/image-71-1.png"/><Relationship Id="rId2" Type="http://schemas.openxmlformats.org/officeDocument/2006/relationships/image" Target="../media/image-7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1.xml"/><Relationship Id="rId5" Type="http://schemas.openxmlformats.org/officeDocument/2006/relationships/image" Target="../media/image-1-2.png"/></Relationships>
</file>

<file path=ppt/slides/_rels/slide72.xml.rels><?xml version='1.0' encoding='UTF-8' standalone='yes'?>
<Relationships xmlns="http://schemas.openxmlformats.org/package/2006/relationships"><Relationship Id="rId1" Type="http://schemas.openxmlformats.org/officeDocument/2006/relationships/image" Target="../media/image-72-1.png"/><Relationship Id="rId2" Type="http://schemas.openxmlformats.org/officeDocument/2006/relationships/image" Target="../media/image-72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2.xml"/><Relationship Id="rId5" Type="http://schemas.openxmlformats.org/officeDocument/2006/relationships/image" Target="../media/image-1-2.png"/></Relationships>
</file>

<file path=ppt/slides/_rels/slide73.xml.rels><?xml version='1.0' encoding='UTF-8' standalone='yes'?>
<Relationships xmlns="http://schemas.openxmlformats.org/package/2006/relationships"><Relationship Id="rId1" Type="http://schemas.openxmlformats.org/officeDocument/2006/relationships/image" Target="../media/image-7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3.xml"/><Relationship Id="rId4" Type="http://schemas.openxmlformats.org/officeDocument/2006/relationships/image" Target="../media/image-1-2.png"/></Relationships>
</file>

<file path=ppt/slides/_rels/slide74.xml.rels><?xml version='1.0' encoding='UTF-8' standalone='yes'?>
<Relationships xmlns="http://schemas.openxmlformats.org/package/2006/relationships"><Relationship Id="rId1" Type="http://schemas.openxmlformats.org/officeDocument/2006/relationships/image" Target="../media/image-7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4.xml"/><Relationship Id="rId4" Type="http://schemas.openxmlformats.org/officeDocument/2006/relationships/image" Target="../media/image-1-2.png"/></Relationships>
</file>

<file path=ppt/slides/_rels/slide75.xml.rels><?xml version='1.0' encoding='UTF-8' standalone='yes'?>
<Relationships xmlns="http://schemas.openxmlformats.org/package/2006/relationships"><Relationship Id="rId1" Type="http://schemas.openxmlformats.org/officeDocument/2006/relationships/image" Target="../media/image-75-1.jpg"/><Relationship Id="rId2" Type="http://schemas.openxmlformats.org/officeDocument/2006/relationships/image" Target="../media/image-7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5.xml"/><Relationship Id="rId5" Type="http://schemas.openxmlformats.org/officeDocument/2006/relationships/image" Target="../media/image-1-2.png"/></Relationships>
</file>

<file path=ppt/slides/_rels/slide76.xml.rels><?xml version='1.0' encoding='UTF-8' standalone='yes'?>
<Relationships xmlns="http://schemas.openxmlformats.org/package/2006/relationships"><Relationship Id="rId1" Type="http://schemas.openxmlformats.org/officeDocument/2006/relationships/image" Target="../media/image-76-1.png"/><Relationship Id="rId2" Type="http://schemas.openxmlformats.org/officeDocument/2006/relationships/image" Target="../media/image-76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6.xml"/><Relationship Id="rId5" Type="http://schemas.openxmlformats.org/officeDocument/2006/relationships/image" Target="../media/image-1-2.png"/></Relationships>
</file>

<file path=ppt/slides/_rels/slide77.xml.rels><?xml version='1.0' encoding='UTF-8' standalone='yes'?>
<Relationships xmlns="http://schemas.openxmlformats.org/package/2006/relationships"><Relationship Id="rId1" Type="http://schemas.openxmlformats.org/officeDocument/2006/relationships/image" Target="../media/image-77-1.png"/><Relationship Id="rId2" Type="http://schemas.openxmlformats.org/officeDocument/2006/relationships/image" Target="../media/image-7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77.xml"/><Relationship Id="rId5" Type="http://schemas.openxmlformats.org/officeDocument/2006/relationships/image" Target="../media/image-1-2.png"/></Relationships>
</file>

<file path=ppt/slides/_rels/slide78.xml.rels><?xml version='1.0' encoding='UTF-8' standalone='yes'?>
<Relationships xmlns="http://schemas.openxmlformats.org/package/2006/relationships"><Relationship Id="rId1" Type="http://schemas.openxmlformats.org/officeDocument/2006/relationships/image" Target="../media/image-7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8.xml"/><Relationship Id="rId4" Type="http://schemas.openxmlformats.org/officeDocument/2006/relationships/image" Target="../media/image-1-2.png"/></Relationships>
</file>

<file path=ppt/slides/_rels/slide79.xml.rels><?xml version='1.0' encoding='UTF-8' standalone='yes'?>
<Relationships xmlns="http://schemas.openxmlformats.org/package/2006/relationships"><Relationship Id="rId1" Type="http://schemas.openxmlformats.org/officeDocument/2006/relationships/image" Target="../media/image-7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9.xml"/><Relationship Id="rId4" Type="http://schemas.openxmlformats.org/officeDocument/2006/relationships/image" Target="../media/image-1-2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-1-2.png"/></Relationships>
</file>

<file path=ppt/slides/_rels/slide80.xml.rels><?xml version='1.0' encoding='UTF-8' standalone='yes'?>
<Relationships xmlns="http://schemas.openxmlformats.org/package/2006/relationships"><Relationship Id="rId1" Type="http://schemas.openxmlformats.org/officeDocument/2006/relationships/image" Target="../media/image-80-1.jpg"/><Relationship Id="rId2" Type="http://schemas.openxmlformats.org/officeDocument/2006/relationships/image" Target="../media/image-8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0.xml"/><Relationship Id="rId5" Type="http://schemas.openxmlformats.org/officeDocument/2006/relationships/image" Target="../media/image-1-2.png"/></Relationships>
</file>

<file path=ppt/slides/_rels/slide81.xml.rels><?xml version='1.0' encoding='UTF-8' standalone='yes'?>
<Relationships xmlns="http://schemas.openxmlformats.org/package/2006/relationships"><Relationship Id="rId1" Type="http://schemas.openxmlformats.org/officeDocument/2006/relationships/image" Target="../media/image-81-1.png"/><Relationship Id="rId2" Type="http://schemas.openxmlformats.org/officeDocument/2006/relationships/image" Target="../media/image-8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1.xml"/><Relationship Id="rId5" Type="http://schemas.openxmlformats.org/officeDocument/2006/relationships/image" Target="../media/image-1-2.png"/></Relationships>
</file>

<file path=ppt/slides/_rels/slide82.xml.rels><?xml version='1.0' encoding='UTF-8' standalone='yes'?>
<Relationships xmlns="http://schemas.openxmlformats.org/package/2006/relationships"><Relationship Id="rId1" Type="http://schemas.openxmlformats.org/officeDocument/2006/relationships/image" Target="../media/image-82-1.png"/><Relationship Id="rId2" Type="http://schemas.openxmlformats.org/officeDocument/2006/relationships/image" Target="../media/image-82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2.xml"/><Relationship Id="rId5" Type="http://schemas.openxmlformats.org/officeDocument/2006/relationships/image" Target="../media/image-1-2.png"/></Relationships>
</file>

<file path=ppt/slides/_rels/slide83.xml.rels><?xml version='1.0' encoding='UTF-8' standalone='yes'?>
<Relationships xmlns="http://schemas.openxmlformats.org/package/2006/relationships"><Relationship Id="rId1" Type="http://schemas.openxmlformats.org/officeDocument/2006/relationships/image" Target="../media/image-8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3.xml"/><Relationship Id="rId4" Type="http://schemas.openxmlformats.org/officeDocument/2006/relationships/image" Target="../media/image-1-2.png"/></Relationships>
</file>

<file path=ppt/slides/_rels/slide84.xml.rels><?xml version='1.0' encoding='UTF-8' standalone='yes'?>
<Relationships xmlns="http://schemas.openxmlformats.org/package/2006/relationships"><Relationship Id="rId1" Type="http://schemas.openxmlformats.org/officeDocument/2006/relationships/image" Target="../media/image-8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4.xml"/><Relationship Id="rId4" Type="http://schemas.openxmlformats.org/officeDocument/2006/relationships/image" Target="../media/image-1-2.png"/></Relationships>
</file>

<file path=ppt/slides/_rels/slide85.xml.rels><?xml version='1.0' encoding='UTF-8' standalone='yes'?>
<Relationships xmlns="http://schemas.openxmlformats.org/package/2006/relationships"><Relationship Id="rId1" Type="http://schemas.openxmlformats.org/officeDocument/2006/relationships/image" Target="../media/image-85-1.jpg"/><Relationship Id="rId2" Type="http://schemas.openxmlformats.org/officeDocument/2006/relationships/image" Target="../media/image-8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5.xml"/><Relationship Id="rId5" Type="http://schemas.openxmlformats.org/officeDocument/2006/relationships/image" Target="../media/image-1-2.png"/></Relationships>
</file>

<file path=ppt/slides/_rels/slide86.xml.rels><?xml version='1.0' encoding='UTF-8' standalone='yes'?>
<Relationships xmlns="http://schemas.openxmlformats.org/package/2006/relationships"><Relationship Id="rId1" Type="http://schemas.openxmlformats.org/officeDocument/2006/relationships/image" Target="../media/image-86-1.png"/><Relationship Id="rId2" Type="http://schemas.openxmlformats.org/officeDocument/2006/relationships/image" Target="../media/image-86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6.xml"/><Relationship Id="rId5" Type="http://schemas.openxmlformats.org/officeDocument/2006/relationships/image" Target="../media/image-1-2.png"/></Relationships>
</file>

<file path=ppt/slides/_rels/slide87.xml.rels><?xml version='1.0' encoding='UTF-8' standalone='yes'?>
<Relationships xmlns="http://schemas.openxmlformats.org/package/2006/relationships"><Relationship Id="rId1" Type="http://schemas.openxmlformats.org/officeDocument/2006/relationships/image" Target="../media/image-87-1.png"/><Relationship Id="rId2" Type="http://schemas.openxmlformats.org/officeDocument/2006/relationships/image" Target="../media/image-8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87.xml"/><Relationship Id="rId5" Type="http://schemas.openxmlformats.org/officeDocument/2006/relationships/image" Target="../media/image-1-2.png"/></Relationships>
</file>

<file path=ppt/slides/_rels/slide88.xml.rels><?xml version='1.0' encoding='UTF-8' standalone='yes'?>
<Relationships xmlns="http://schemas.openxmlformats.org/package/2006/relationships"><Relationship Id="rId1" Type="http://schemas.openxmlformats.org/officeDocument/2006/relationships/image" Target="../media/image-8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8.xml"/><Relationship Id="rId4" Type="http://schemas.openxmlformats.org/officeDocument/2006/relationships/image" Target="../media/image-1-2.png"/></Relationships>
</file>

<file path=ppt/slides/_rels/slide89.xml.rels><?xml version='1.0' encoding='UTF-8' standalone='yes'?>
<Relationships xmlns="http://schemas.openxmlformats.org/package/2006/relationships"><Relationship Id="rId1" Type="http://schemas.openxmlformats.org/officeDocument/2006/relationships/image" Target="../media/image-8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9.xml"/><Relationship Id="rId4" Type="http://schemas.openxmlformats.org/officeDocument/2006/relationships/image" Target="../media/image-1-2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Relationship Id="rId4" Type="http://schemas.openxmlformats.org/officeDocument/2006/relationships/image" Target="../media/image-1-2.png"/></Relationships>
</file>

<file path=ppt/slides/_rels/slide90.xml.rels><?xml version='1.0' encoding='UTF-8' standalone='yes'?>
<Relationships xmlns="http://schemas.openxmlformats.org/package/2006/relationships"><Relationship Id="rId1" Type="http://schemas.openxmlformats.org/officeDocument/2006/relationships/image" Target="../media/image-90-1.jpg"/><Relationship Id="rId2" Type="http://schemas.openxmlformats.org/officeDocument/2006/relationships/image" Target="../media/image-90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0.xml"/><Relationship Id="rId5" Type="http://schemas.openxmlformats.org/officeDocument/2006/relationships/image" Target="../media/image-1-2.png"/></Relationships>
</file>

<file path=ppt/slides/_rels/slide91.xml.rels><?xml version='1.0' encoding='UTF-8' standalone='yes'?>
<Relationships xmlns="http://schemas.openxmlformats.org/package/2006/relationships"><Relationship Id="rId1" Type="http://schemas.openxmlformats.org/officeDocument/2006/relationships/image" Target="../media/image-91-1.png"/><Relationship Id="rId2" Type="http://schemas.openxmlformats.org/officeDocument/2006/relationships/image" Target="../media/image-91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1.xml"/><Relationship Id="rId5" Type="http://schemas.openxmlformats.org/officeDocument/2006/relationships/image" Target="../media/image-1-2.png"/></Relationships>
</file>

<file path=ppt/slides/_rels/slide92.xml.rels><?xml version='1.0' encoding='UTF-8' standalone='yes'?>
<Relationships xmlns="http://schemas.openxmlformats.org/package/2006/relationships"><Relationship Id="rId1" Type="http://schemas.openxmlformats.org/officeDocument/2006/relationships/image" Target="../media/image-92-1.png"/><Relationship Id="rId2" Type="http://schemas.openxmlformats.org/officeDocument/2006/relationships/image" Target="../media/image-92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2.xml"/><Relationship Id="rId5" Type="http://schemas.openxmlformats.org/officeDocument/2006/relationships/image" Target="../media/image-1-2.png"/></Relationships>
</file>

<file path=ppt/slides/_rels/slide93.xml.rels><?xml version='1.0' encoding='UTF-8' standalone='yes'?>
<Relationships xmlns="http://schemas.openxmlformats.org/package/2006/relationships"><Relationship Id="rId1" Type="http://schemas.openxmlformats.org/officeDocument/2006/relationships/image" Target="../media/image-9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3.xml"/><Relationship Id="rId4" Type="http://schemas.openxmlformats.org/officeDocument/2006/relationships/image" Target="../media/image-1-2.png"/></Relationships>
</file>

<file path=ppt/slides/_rels/slide94.xml.rels><?xml version='1.0' encoding='UTF-8' standalone='yes'?>
<Relationships xmlns="http://schemas.openxmlformats.org/package/2006/relationships"><Relationship Id="rId1" Type="http://schemas.openxmlformats.org/officeDocument/2006/relationships/image" Target="../media/image-9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4.xml"/><Relationship Id="rId4" Type="http://schemas.openxmlformats.org/officeDocument/2006/relationships/image" Target="../media/image-1-2.png"/></Relationships>
</file>

<file path=ppt/slides/_rels/slide95.xml.rels><?xml version='1.0' encoding='UTF-8' standalone='yes'?>
<Relationships xmlns="http://schemas.openxmlformats.org/package/2006/relationships"><Relationship Id="rId1" Type="http://schemas.openxmlformats.org/officeDocument/2006/relationships/image" Target="../media/image-95-1.jpg"/><Relationship Id="rId2" Type="http://schemas.openxmlformats.org/officeDocument/2006/relationships/image" Target="../media/image-95-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5.xml"/><Relationship Id="rId5" Type="http://schemas.openxmlformats.org/officeDocument/2006/relationships/image" Target="../media/image-1-2.png"/></Relationships>
</file>

<file path=ppt/slides/_rels/slide96.xml.rels><?xml version='1.0' encoding='UTF-8' standalone='yes'?>
<Relationships xmlns="http://schemas.openxmlformats.org/package/2006/relationships"><Relationship Id="rId1" Type="http://schemas.openxmlformats.org/officeDocument/2006/relationships/image" Target="../media/image-96-1.png"/><Relationship Id="rId2" Type="http://schemas.openxmlformats.org/officeDocument/2006/relationships/image" Target="../media/image-96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6.xml"/><Relationship Id="rId5" Type="http://schemas.openxmlformats.org/officeDocument/2006/relationships/image" Target="../media/image-1-2.png"/></Relationships>
</file>

<file path=ppt/slides/_rels/slide97.xml.rels><?xml version='1.0' encoding='UTF-8' standalone='yes'?>
<Relationships xmlns="http://schemas.openxmlformats.org/package/2006/relationships"><Relationship Id="rId1" Type="http://schemas.openxmlformats.org/officeDocument/2006/relationships/image" Target="../media/image-97-1.png"/><Relationship Id="rId2" Type="http://schemas.openxmlformats.org/officeDocument/2006/relationships/image" Target="../media/image-97-2.jp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7.xml"/><Relationship Id="rId5" Type="http://schemas.openxmlformats.org/officeDocument/2006/relationships/image" Target="../media/image-1-2.png"/></Relationships>
</file>

<file path=ppt/slides/_rels/slide98.xml.rels><?xml version='1.0' encoding='UTF-8' standalone='yes'?>
<Relationships xmlns="http://schemas.openxmlformats.org/package/2006/relationships"><Relationship Id="rId1" Type="http://schemas.openxmlformats.org/officeDocument/2006/relationships/image" Target="../media/image-9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8.xml"/><Relationship Id="rId4" Type="http://schemas.openxmlformats.org/officeDocument/2006/relationships/image" Target="../media/image-1-2.png"/></Relationships>
</file>

<file path=ppt/slides/_rels/slide99.xml.rels><?xml version='1.0' encoding='UTF-8' standalone='yes'?>
<Relationships xmlns="http://schemas.openxmlformats.org/package/2006/relationships"><Relationship Id="rId1" Type="http://schemas.openxmlformats.org/officeDocument/2006/relationships/image" Target="../media/image-9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9.xml"/><Relationship Id="rId4" Type="http://schemas.openxmlformats.org/officeDocument/2006/relationships/image" Target="../media/image-1-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4_crops/a_clean_studio_tabletop_scene_photographed_from_a_cover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6520" y="0"/>
            <a:ext cx="57451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4465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4" name="Shape 1"/>
          <p:cNvSpPr/>
          <p:nvPr/>
        </p:nvSpPr>
        <p:spPr>
          <a:xfrm>
            <a:off x="6364224" y="0"/>
            <a:ext cx="82296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7" name="Text 3"/>
          <p:cNvSpPr/>
          <p:nvPr/>
        </p:nvSpPr>
        <p:spPr>
          <a:xfrm>
            <a:off x="566928" y="1051560"/>
            <a:ext cx="5212080" cy="38404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000" b="1" dirty="0">
                <a:solidFill>
                  <a:srgbClr val="D7A940"/>
                </a:solidFill>
              </a:rPr>
              <a:t>Introduction to Engineering Design</a:t>
            </a:r>
            <a:endParaRPr lang="en-US" sz="2000" dirty="0"/>
          </a:p>
        </p:txBody>
      </p:sp>
      <p:sp>
        <p:nvSpPr>
          <p:cNvPr id="8" name="Text 4"/>
          <p:cNvSpPr/>
          <p:nvPr/>
        </p:nvSpPr>
        <p:spPr>
          <a:xfrm>
            <a:off x="566928" y="1600200"/>
            <a:ext cx="182880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800" b="1" dirty="0">
                <a:solidFill>
                  <a:srgbClr val="F47B20"/>
                </a:solidFill>
              </a:rPr>
              <a:t>Unit 4</a:t>
            </a:r>
            <a:endParaRPr lang="en-US" sz="2800" dirty="0"/>
          </a:p>
        </p:txBody>
      </p:sp>
      <p:sp>
        <p:nvSpPr>
          <p:cNvPr id="9" name="Text 5"/>
          <p:cNvSpPr/>
          <p:nvPr/>
        </p:nvSpPr>
        <p:spPr>
          <a:xfrm>
            <a:off x="566928" y="2084832"/>
            <a:ext cx="5440680" cy="12801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300" b="1" dirty="0">
                <a:solidFill>
                  <a:srgbClr val="FFFFFF"/>
                </a:solidFill>
              </a:rPr>
              <a:t>Aerospace Mechanisms, Materials &amp; Electromechanical Systems</a:t>
            </a:r>
            <a:endParaRPr lang="en-US" sz="3300" dirty="0"/>
          </a:p>
        </p:txBody>
      </p:sp>
      <p:sp>
        <p:nvSpPr>
          <p:cNvPr id="10" name="Text 6"/>
          <p:cNvSpPr/>
          <p:nvPr/>
        </p:nvSpPr>
        <p:spPr>
          <a:xfrm>
            <a:off x="566928" y="3794760"/>
            <a:ext cx="5257800" cy="9601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dirty="0">
                <a:solidFill>
                  <a:srgbClr val="E8EEF6"/>
                </a:solidFill>
              </a:rPr>
              <a:t>Design, build, test, analyze, and revise a working aerospace-inspired system using material evidence, mechanism behavior, electrical integration, and data.</a:t>
            </a:r>
            <a:endParaRPr lang="en-US" sz="1800" dirty="0"/>
          </a:p>
        </p:txBody>
      </p:sp>
      <p:sp>
        <p:nvSpPr>
          <p:cNvPr id="11" name="Text 7"/>
          <p:cNvSpPr/>
          <p:nvPr/>
        </p:nvSpPr>
        <p:spPr>
          <a:xfrm>
            <a:off x="566928" y="6172200"/>
            <a:ext cx="52120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dirty="0">
                <a:solidFill>
                  <a:srgbClr val="CBD6E2"/>
                </a:solidFill>
              </a:rPr>
              <a:t>Student learning deck • LockwoodSTEM aerospace-aligned IED curriculum</a:t>
            </a:r>
            <a:endParaRPr lang="en-US" sz="1100" dirty="0"/>
          </a:p>
        </p:txBody>
      </p:sp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4_crops/a_clean_studio_product_photo_style_scene_on_a_whit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4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4.2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Aerospace Materials and Material Properties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do material properties influence aerospace design decisions?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800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Aerospace Mechanisms, Materials &amp; Electromechanical Systems</a:t>
            </a:r>
            <a:endParaRPr lang="en-US" sz="1050" dirty="0"/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0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4_crops/a_clean_white_background_technical_infographic_dia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4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4.20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Iteration and Prototype Revision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do engineers decide what to change after testing a prototype?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800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Aerospace Mechanisms, Materials &amp; Electromechanical Systems</a:t>
            </a:r>
            <a:endParaRPr lang="en-US" sz="1050" dirty="0"/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4.20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Iteration and Prototype Revision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Iteration and Prototype Revision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do engineers decide what to change after testing a prototype?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1" name="Image 1" descr="/mnt/data/unit4_crops/a_clean_white_background_technical_infographic_dia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Technical systems require evidence from materials, motion, circuits, testing, and revision.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Use test data and observations to revise the prototype.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choose a revision based on evidence and explain how it should improve system performance.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Prototype revision plan and revised prototype evidence.</a:t>
            </a:r>
            <a:endParaRPr lang="en-US" sz="1450" dirty="0"/>
          </a:p>
        </p:txBody>
      </p:sp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4.20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Iteration and Prototype Revision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today’s technical decisions.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Iteration should be based on evidence from testing.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revision can change geometry, material, alignment, friction, circuit layout, or test procedure.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Changing too many variables at once can make improvement harder to understand.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good revision targets the most important failure mode or performance gap.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Before-and-after evidence shows engineering progress.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4" name="Image 1" descr="/mnt/data/unit4_crops/a_clean_white_background_technical_infographic_dia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Testing and analysis turn prototype behavior into evidence for revision.</a:t>
            </a:r>
            <a:endParaRPr lang="en-US" sz="1100" dirty="0"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4.20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Iteration and Prototype Revision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Follow this workflow to create evidence for the final technical demonstration.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Review data, photos, and observations from testing.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Identify the highest-priority problem to fix.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Choose one or two focused revisions.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Update the prototype or CAD plan.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Document before/after evidence and expected improvement.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Document the decision while the evidence is still fresh.</a:t>
            </a:r>
            <a:endParaRPr lang="en-US" sz="160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4.20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Iteration and Prototype Revision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Check whether today’s evidence is ready for the Unit 4 technical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Problem diagnosis from data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Revision plan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Before/after sketch or photo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Updated prototype evidence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Expected improvement statement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the original challenge requirements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clear enough for another team to understand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based on measured data or a documented observation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file, notebook, or project folder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the final technical demonstration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Prototype revision plan and revised prototype evidence.</a:t>
            </a:r>
            <a:endParaRPr lang="en-US" sz="1450" dirty="0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5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4_crops/a_clean_well_lit_engineering_workbench_desktop_sc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4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4.21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800" b="1" dirty="0">
                <a:solidFill>
                  <a:srgbClr val="FFFFFF"/>
                </a:solidFill>
              </a:rPr>
              <a:t>Final Technical Documentation: Mechanism, Circuit, Data, and Revision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do engineers document a functional system so others can understand, test, build, or improve it?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800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Aerospace Mechanisms, Materials &amp; Electromechanical Systems</a:t>
            </a:r>
            <a:endParaRPr lang="en-US" sz="1050" dirty="0"/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4.21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Final Technical Documentation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Final Technical Documentation: Mechanism, Circuit, Data, and Revision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do engineers document a functional system so others can understand, test, build, or improve it?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1" name="Image 1" descr="/mnt/data/unit4_crops/a_clean_well_lit_engineering_workbench_desktop_sc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Technical systems require evidence from materials, motion, circuits, testing, and revision.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Prepare final documentation that explains the prototype system, evidence, and revisions.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organize mechanism, circuit, data, and revision evidence into a clear technical record.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Final Unit 4 technical documentation package.</a:t>
            </a:r>
            <a:endParaRPr lang="en-US" sz="1450" dirty="0"/>
          </a:p>
        </p:txBody>
      </p:sp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4.21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Final Technical Documentation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today’s technical decisions.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Technical documentation should make a system understandable to someone who was not on the team.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Important documentation includes mechanism description, circuit diagram, materials, test data, graph, and revision history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strong package connects requirements, design choices, evidence, and final performance.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Limitations should be reported honestly.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Clear documentation helps others rebuild, test, improve, or evaluate the prototype.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4" name="Image 1" descr="/mnt/data/unit4_crops/a_clean_well_lit_engineering_workbench_desktop_sc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Testing and analysis turn prototype behavior into evidence for revision.</a:t>
            </a:r>
            <a:endParaRPr lang="en-US" sz="1100" dirty="0"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4.21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Final Technical Documentation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Follow this workflow to create evidence for the final technical demonstration.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Organize mechanism and subsystem diagrams.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Include material choices and circuit or motor documentation.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Add final test data, graph, and conclusion.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Summarize revisions and why they were made.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Check that the documentation supports the final demonstration.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Document the decision while the evidence is still fresh.</a:t>
            </a:r>
            <a:endParaRPr lang="en-US" sz="160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4.21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Final Technical Documentation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Check whether today’s evidence is ready for the Unit 4 technical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Mechanism/system diagram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Circuit or motor documentation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Final data and graph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Revision summary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Technical documentation package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the original challenge requirements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clear enough for another team to understand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based on measured data or a documented observation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file, notebook, or project folder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the final technical demonstration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Final Unit 4 technical documentation package.</a:t>
            </a:r>
            <a:endParaRPr lang="en-US" sz="1450" dirty="0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4.2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Aerospace Materials and Material Properties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Aerospace Materials and Material Properties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do material properties influence aerospace design decisions?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1" name="Image 1" descr="/mnt/data/unit4_crops/a_clean_studio_product_photo_style_scene_on_a_whit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Technical systems require evidence from materials, motion, circuits, testing, and revision.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Compare material properties that influence aerospace design choices.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connect material properties to design tradeoffs such as weight, stiffness, flexibility, durability, and manufacturability.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Material property comparison table and preliminary material recommendation.</a:t>
            </a:r>
            <a:endParaRPr lang="en-US" sz="1450" dirty="0"/>
          </a:p>
        </p:txBody>
      </p:sp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0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4_crops/a_clean_white_background_technical_infographic_dia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4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4.22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Unit 4 Technical Demonstration and Reflection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can engineers use a technical demonstration to communicate how a system works and how it improved?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800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Aerospace Mechanisms, Materials &amp; Electromechanical Systems</a:t>
            </a:r>
            <a:endParaRPr lang="en-US" sz="1050" dirty="0"/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4.22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Unit 4 Technical Demonstration and Reflection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Unit 4 Technical Demonstration and Reflection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can engineers use a technical demonstration to communicate how a system works and how it improved?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1" name="Image 1" descr="/mnt/data/unit4_crops/a_clean_white_background_technical_infographic_dia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Technical systems require evidence from materials, motion, circuits, testing, and revision.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Demonstrate the prototype and explain how evidence shaped the final design.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present a functional system, describe its subsystems, and use data to explain performance and improvement.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Technical demonstration and final reflection for Unit 4.</a:t>
            </a:r>
            <a:endParaRPr lang="en-US" sz="1450" dirty="0"/>
          </a:p>
        </p:txBody>
      </p:sp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4.22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Unit 4 Technical Demonstration and Reflection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today’s technical decisions.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technical demonstration shows both function and engineering reasoning.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The audience should understand what the system does, how it works, and what evidence supports it.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Strong presentations include both success and limitations.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Data and revision history make the design story credible.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Reflection helps prepare for the human-centered capstone in Unit 5.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4" name="Image 1" descr="/mnt/data/unit4_crops/a_clean_white_background_technical_infographic_dia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Testing and analysis turn prototype behavior into evidence for revision.</a:t>
            </a:r>
            <a:endParaRPr lang="en-US" sz="1100" dirty="0"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4.22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Unit 4 Technical Demonstration and Reflection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Follow this workflow to create evidence for the final technical demonstration.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Prepare the prototype for demonstration.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Explain materials, mechanism, circuit/motor, and data evidence.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Demonstrate the system safely and clearly.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Describe one important revision and its impact.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Complete a reflection on technical growth and next steps.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Document the decision while the evidence is still fresh.</a:t>
            </a:r>
            <a:endParaRPr lang="en-US" sz="160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4.22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Unit 4 Technical Demonstration and Reflection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Check whether today’s evidence is ready for the Unit 4 technical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Technical demonstration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Prototype/system explanation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Data-supported performance statement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Revision impact statement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Final Unit 4 reflection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the original challenge requirements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clear enough for another team to understand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based on measured data or a documented observation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file, notebook, or project folder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the final technical demonstration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Technical demonstration and final reflection for Unit 4.</a:t>
            </a:r>
            <a:endParaRPr lang="en-US" sz="1450" dirty="0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5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4_crops/a_clean_white_background_technical_infographic_dia_clos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6480" y="0"/>
            <a:ext cx="606521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612648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4" name="Shape 1"/>
          <p:cNvSpPr/>
          <p:nvPr/>
        </p:nvSpPr>
        <p:spPr>
          <a:xfrm>
            <a:off x="612648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Unit 4 Close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52578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400" b="1" dirty="0">
                <a:solidFill>
                  <a:srgbClr val="FFFFFF"/>
                </a:solidFill>
              </a:rPr>
              <a:t>From Prototype System to Technical Evidence</a:t>
            </a:r>
            <a:endParaRPr lang="en-US" sz="3400" dirty="0"/>
          </a:p>
        </p:txBody>
      </p:sp>
      <p:sp>
        <p:nvSpPr>
          <p:cNvPr id="9" name="Text 5"/>
          <p:cNvSpPr/>
          <p:nvPr/>
        </p:nvSpPr>
        <p:spPr>
          <a:xfrm>
            <a:off x="640080" y="3154680"/>
            <a:ext cx="5029200" cy="10058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900" dirty="0">
                <a:solidFill>
                  <a:srgbClr val="E8EEF6"/>
                </a:solidFill>
              </a:rPr>
              <a:t>A successful prototype is not just something that moves. It is a system whose materials, motion, power, data, and revisions can be explained with evidence.</a:t>
            </a:r>
            <a:endParaRPr lang="en-US" sz="1900" dirty="0"/>
          </a:p>
        </p:txBody>
      </p:sp>
      <p:sp>
        <p:nvSpPr>
          <p:cNvPr id="10" name="Shape 6"/>
          <p:cNvSpPr/>
          <p:nvPr/>
        </p:nvSpPr>
        <p:spPr>
          <a:xfrm>
            <a:off x="640080" y="4754880"/>
            <a:ext cx="5074920" cy="822960"/>
          </a:xfrm>
          <a:prstGeom prst="roundRect">
            <a:avLst>
              <a:gd name="adj" fmla="val 7778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7"/>
          <p:cNvSpPr/>
          <p:nvPr/>
        </p:nvSpPr>
        <p:spPr>
          <a:xfrm>
            <a:off x="804672" y="4901184"/>
            <a:ext cx="474573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FINAL MINDSET</a:t>
            </a:r>
            <a:endParaRPr lang="en-US" sz="1100" dirty="0"/>
          </a:p>
        </p:txBody>
      </p:sp>
      <p:sp>
        <p:nvSpPr>
          <p:cNvPr id="12" name="Text 8"/>
          <p:cNvSpPr/>
          <p:nvPr/>
        </p:nvSpPr>
        <p:spPr>
          <a:xfrm>
            <a:off x="804672" y="5230368"/>
            <a:ext cx="4745736" cy="2560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The best design story connects what you built, how you tested it, what failed, and how evidence made it better.</a:t>
            </a:r>
            <a:endParaRPr lang="en-US" sz="1450" dirty="0"/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4.2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Aerospace Materials and Material Properties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today’s technical decisions.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Materials are selected based on properties, not appearance.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properties include density, stiffness, strength, flexibility, toughness, conductivity, cost, and manufacturability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Aerospace systems often prioritize strength-to-weight ratio and reliability.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Different parts of the same prototype may require different materials.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4" name="Image 1" descr="/mnt/data/unit4_crops/a_clean_studio_product_photo_style_scene_on_a_whit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Material choices are stronger when supported by testing, measurement, and data.</a:t>
            </a:r>
            <a:endParaRPr lang="en-US" sz="1100" dirty="0"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4.2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Aerospace Materials and Material Properties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Follow this workflow to create evidence for the final technical demonstration.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Compare classroom-approved materials using property categories.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Match materials to possible prototype parts or functions.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Identify at least two tradeoffs for each possible material.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Choose a preliminary material recommendation for one subsystem.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Record why the material choice fits the challenge requirements.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Document the decision while the evidence is still fresh.</a:t>
            </a:r>
            <a:endParaRPr lang="en-US" sz="160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4.2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Aerospace Materials and Material Properties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Check whether today’s evidence is ready for the Unit 4 technical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Material comparison table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At least three material-property observations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Preliminary material recommendation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Tradeoff statement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Notebook reflection on material selection risk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the original challenge requirements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clear enough for another team to understand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based on measured data or a documented observation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file, notebook, or project folder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the final technical demonstration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Material property comparison table and preliminary material recommendation.</a:t>
            </a:r>
            <a:endParaRPr lang="en-US" sz="1450" dirty="0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4_crops/a_clean_studio_product_photo_style_scene_on_a_whit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4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4.3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Material Testing Lab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can engineers test materials before choosing them for a prototype?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800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Aerospace Mechanisms, Materials &amp; Electromechanical Systems</a:t>
            </a:r>
            <a:endParaRPr lang="en-US" sz="1050" dirty="0"/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4.3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Material Testing Lab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Material Testing Lab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can engineers test materials before choosing them for a prototype?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1" name="Image 1" descr="/mnt/data/unit4_crops/a_clean_studio_product_photo_style_scene_on_a_whit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Technical systems require evidence from materials, motion, circuits, testing, and revision.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Conduct a simple material test and use the results to support a design decision.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collect material test data and explain how the data affects a prototype decision.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Material test data table with a recommendation supported by evidence.</a:t>
            </a:r>
            <a:endParaRPr lang="en-US" sz="1450" dirty="0"/>
          </a:p>
        </p:txBody>
      </p:sp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4.3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Material Testing Lab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today’s technical decisions.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Material testing helps engineers avoid guessing.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fair test controls variables so results are comparable.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Deflection, failure, mass, and repeatability can help describe material performance.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Test evidence is strongest when procedure, data, and conclusion are documented clearly.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4" name="Image 1" descr="/mnt/data/unit4_crops/a_clean_studio_product_photo_style_scene_on_a_whit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Material choices are stronger when supported by testing, measurement, and data.</a:t>
            </a:r>
            <a:endParaRPr lang="en-US" sz="1100" dirty="0"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4.3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Material Testing Lab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Follow this workflow to create evidence for the final technical demonstration.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Set up a fair material test using approved classroom materials.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Measure the same variable for each material or sample.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Record raw data in a table.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Compare material performance using the test results.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Write a short evidence-based recommendation.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Document the decision while the evidence is still fresh.</a:t>
            </a:r>
            <a:endParaRPr lang="en-US" sz="160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4.3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Material Testing Lab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Check whether today’s evidence is ready for the Unit 4 technical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Material test setup sketch or photo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Raw data table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Controlled variables noted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Material performance comparison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Recommendation supported by data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the original challenge requirements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clear enough for another team to understand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based on measured data or a documented observation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file, notebook, or project folder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the final technical demonstration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Material test data table with a recommendation supported by evidence.</a:t>
            </a:r>
            <a:endParaRPr lang="en-US" sz="1450" dirty="0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Unit 4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Unit 4 Learning Arc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905256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00" b="1" dirty="0">
                <a:solidFill>
                  <a:srgbClr val="0A204C"/>
                </a:solidFill>
              </a:rPr>
              <a:t>You will combine technical subsystems into one working prototype.</a:t>
            </a:r>
            <a:endParaRPr lang="en-US" sz="2200" dirty="0"/>
          </a:p>
        </p:txBody>
      </p:sp>
      <p:sp>
        <p:nvSpPr>
          <p:cNvPr id="9" name="Shape 6"/>
          <p:cNvSpPr/>
          <p:nvPr/>
        </p:nvSpPr>
        <p:spPr>
          <a:xfrm>
            <a:off x="594360" y="1600200"/>
            <a:ext cx="2468880" cy="3931920"/>
          </a:xfrm>
          <a:prstGeom prst="roundRect">
            <a:avLst>
              <a:gd name="adj" fmla="val 296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0" name="Text 7"/>
          <p:cNvSpPr/>
          <p:nvPr/>
        </p:nvSpPr>
        <p:spPr>
          <a:xfrm>
            <a:off x="777240" y="1783080"/>
            <a:ext cx="420624" cy="420624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1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777240" y="2331720"/>
            <a:ext cx="2057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0A204C"/>
                </a:solidFill>
              </a:rPr>
              <a:t>Select Materials</a:t>
            </a:r>
            <a:endParaRPr lang="en-US" sz="1800" dirty="0"/>
          </a:p>
        </p:txBody>
      </p:sp>
      <p:sp>
        <p:nvSpPr>
          <p:cNvPr id="12" name="Text 9"/>
          <p:cNvSpPr/>
          <p:nvPr/>
        </p:nvSpPr>
        <p:spPr>
          <a:xfrm>
            <a:off x="777240" y="2852928"/>
            <a:ext cx="2057400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Compare material properties and test samples before committing to a design choice.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3383280" y="1600200"/>
            <a:ext cx="2468880" cy="3931920"/>
          </a:xfrm>
          <a:prstGeom prst="roundRect">
            <a:avLst>
              <a:gd name="adj" fmla="val 296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3566160" y="1783080"/>
            <a:ext cx="420624" cy="420624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2</a:t>
            </a:r>
            <a:endParaRPr lang="en-US" sz="1800" dirty="0"/>
          </a:p>
        </p:txBody>
      </p:sp>
      <p:sp>
        <p:nvSpPr>
          <p:cNvPr id="15" name="Text 12"/>
          <p:cNvSpPr/>
          <p:nvPr/>
        </p:nvSpPr>
        <p:spPr>
          <a:xfrm>
            <a:off x="3566160" y="2331720"/>
            <a:ext cx="2057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0A204C"/>
                </a:solidFill>
              </a:rPr>
              <a:t>Control Motion</a:t>
            </a:r>
            <a:endParaRPr lang="en-US" sz="1800" dirty="0"/>
          </a:p>
        </p:txBody>
      </p:sp>
      <p:sp>
        <p:nvSpPr>
          <p:cNvPr id="16" name="Text 13"/>
          <p:cNvSpPr/>
          <p:nvPr/>
        </p:nvSpPr>
        <p:spPr>
          <a:xfrm>
            <a:off x="3566160" y="2852928"/>
            <a:ext cx="2057400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Explore mechanisms, motion types, force, friction, and system behavior.</a:t>
            </a:r>
            <a:endParaRPr lang="en-US" sz="1450" dirty="0"/>
          </a:p>
        </p:txBody>
      </p:sp>
      <p:sp>
        <p:nvSpPr>
          <p:cNvPr id="17" name="Shape 14"/>
          <p:cNvSpPr/>
          <p:nvPr/>
        </p:nvSpPr>
        <p:spPr>
          <a:xfrm>
            <a:off x="6172200" y="1600200"/>
            <a:ext cx="2468880" cy="3931920"/>
          </a:xfrm>
          <a:prstGeom prst="roundRect">
            <a:avLst>
              <a:gd name="adj" fmla="val 296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5"/>
          <p:cNvSpPr/>
          <p:nvPr/>
        </p:nvSpPr>
        <p:spPr>
          <a:xfrm>
            <a:off x="6355080" y="1783080"/>
            <a:ext cx="420624" cy="420624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3</a:t>
            </a:r>
            <a:endParaRPr lang="en-US" sz="1800" dirty="0"/>
          </a:p>
        </p:txBody>
      </p:sp>
      <p:sp>
        <p:nvSpPr>
          <p:cNvPr id="19" name="Text 16"/>
          <p:cNvSpPr/>
          <p:nvPr/>
        </p:nvSpPr>
        <p:spPr>
          <a:xfrm>
            <a:off x="6355080" y="2331720"/>
            <a:ext cx="2057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0A204C"/>
                </a:solidFill>
              </a:rPr>
              <a:t>Integrate Power</a:t>
            </a:r>
            <a:endParaRPr lang="en-US" sz="1800" dirty="0"/>
          </a:p>
        </p:txBody>
      </p:sp>
      <p:sp>
        <p:nvSpPr>
          <p:cNvPr id="20" name="Text 17"/>
          <p:cNvSpPr/>
          <p:nvPr/>
        </p:nvSpPr>
        <p:spPr>
          <a:xfrm>
            <a:off x="6355080" y="2852928"/>
            <a:ext cx="2057400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Use simple circuits and motors safely when the prototype needs electromechanical motion.</a:t>
            </a:r>
            <a:endParaRPr lang="en-US" sz="1450" dirty="0"/>
          </a:p>
        </p:txBody>
      </p:sp>
      <p:sp>
        <p:nvSpPr>
          <p:cNvPr id="21" name="Shape 18"/>
          <p:cNvSpPr/>
          <p:nvPr/>
        </p:nvSpPr>
        <p:spPr>
          <a:xfrm>
            <a:off x="8961120" y="1600200"/>
            <a:ext cx="2468880" cy="3931920"/>
          </a:xfrm>
          <a:prstGeom prst="roundRect">
            <a:avLst>
              <a:gd name="adj" fmla="val 296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2" name="Text 19"/>
          <p:cNvSpPr/>
          <p:nvPr/>
        </p:nvSpPr>
        <p:spPr>
          <a:xfrm>
            <a:off x="9144000" y="1783080"/>
            <a:ext cx="420624" cy="420624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4</a:t>
            </a:r>
            <a:endParaRPr lang="en-US" sz="1800" dirty="0"/>
          </a:p>
        </p:txBody>
      </p:sp>
      <p:sp>
        <p:nvSpPr>
          <p:cNvPr id="23" name="Text 20"/>
          <p:cNvSpPr/>
          <p:nvPr/>
        </p:nvSpPr>
        <p:spPr>
          <a:xfrm>
            <a:off x="9144000" y="2331720"/>
            <a:ext cx="205740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0A204C"/>
                </a:solidFill>
              </a:rPr>
              <a:t>Test + Revise</a:t>
            </a:r>
            <a:endParaRPr lang="en-US" sz="1800" dirty="0"/>
          </a:p>
        </p:txBody>
      </p:sp>
      <p:sp>
        <p:nvSpPr>
          <p:cNvPr id="24" name="Text 21"/>
          <p:cNvSpPr/>
          <p:nvPr/>
        </p:nvSpPr>
        <p:spPr>
          <a:xfrm>
            <a:off x="9144000" y="2852928"/>
            <a:ext cx="2057400" cy="1325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Collect data, graph results, draw conclusions, and improve the prototype.</a:t>
            </a:r>
            <a:endParaRPr lang="en-US" sz="1450" dirty="0"/>
          </a:p>
        </p:txBody>
      </p:sp>
      <p:sp>
        <p:nvSpPr>
          <p:cNvPr id="25" name="Text 22"/>
          <p:cNvSpPr/>
          <p:nvPr/>
        </p:nvSpPr>
        <p:spPr>
          <a:xfrm>
            <a:off x="685800" y="5897880"/>
            <a:ext cx="106070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800" b="1" dirty="0">
                <a:solidFill>
                  <a:srgbClr val="F47B20"/>
                </a:solidFill>
              </a:rPr>
              <a:t>The final demonstration should prove the system works and explain the evidence behind each major decision.</a:t>
            </a:r>
            <a:endParaRPr lang="en-US" sz="180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4_crops/a_clean_studio_product_photo_style_scene_on_a_whit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4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4.4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Statistics and Measurement Error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can statistics help engineers trust and interpret test results?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800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Aerospace Mechanisms, Materials &amp; Electromechanical Systems</a:t>
            </a:r>
            <a:endParaRPr lang="en-US" sz="1050" dirty="0"/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4.4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Statistics and Measurement Error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Statistics and Measurement Error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can statistics help engineers trust and interpret test results?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1" name="Image 1" descr="/mnt/data/unit4_crops/a_clean_studio_product_photo_style_scene_on_a_whit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Technical systems require evidence from materials, motion, circuits, testing, and revision.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Use basic statistics to interpret material or prototype test data.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calculate and interpret mean, range, variation, and measurement uncertainty in an engineering test.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Statistics summary for a test dataset with a reliability statement.</a:t>
            </a:r>
            <a:endParaRPr lang="en-US" sz="1450" dirty="0"/>
          </a:p>
        </p:txBody>
      </p:sp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4.4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Statistics and Measurement Error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today’s technical decisions.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One measurement rarely tells the whole story.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Repeated trials help reveal variation and possible error.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Mean describes a typical value; range shows spread.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Measurement tools, human reading, setup differences, and sample variation can create error.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Engineers use statistics to decide how much confidence to place in data.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4" name="Image 1" descr="/mnt/data/unit4_crops/a_clean_studio_product_photo_style_scene_on_a_whit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Material choices are stronger when supported by testing, measurement, and data.</a:t>
            </a:r>
            <a:endParaRPr lang="en-US" sz="1100" dirty="0"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4.4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Statistics and Measurement Error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Follow this workflow to create evidence for the final technical demonstration.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Review a small set of test data.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Calculate mean and range for repeated trials.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Identify possible sources of measurement error.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Decide whether the results are consistent enough to use.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Write a conclusion that mentions data reliability.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Document the decision while the evidence is still fresh.</a:t>
            </a:r>
            <a:endParaRPr lang="en-US" sz="160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4.4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Statistics and Measurement Error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Check whether today’s evidence is ready for the Unit 4 technical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Completed statistics calculations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Error source list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Reliability statement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Revised data conclusion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Notebook reflection on how uncertainty affects decisions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the original challenge requirements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clear enough for another team to understand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based on measured data or a documented observation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file, notebook, or project folder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the final technical demonstration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Statistics summary for a test dataset with a reliability statement.</a:t>
            </a:r>
            <a:endParaRPr lang="en-US" sz="1450" dirty="0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4_crops/a_clean_studio_isolated_product_photo_style_scene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4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4.5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Mechanisms and Types of Motion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do mechanisms change or control motion in aerospace systems?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800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Aerospace Mechanisms, Materials &amp; Electromechanical Systems</a:t>
            </a:r>
            <a:endParaRPr lang="en-US" sz="1050" dirty="0"/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4.5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Mechanisms and Types of Motion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Mechanisms and Types of Motion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do mechanisms change or control motion in aerospace systems?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1" name="Image 1" descr="/mnt/data/unit4_crops/a_clean_studio_isolated_product_photo_style_scene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Technical systems require evidence from materials, motion, circuits, testing, and revision.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Identify common mechanisms and describe how they change motion.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describe rotary, linear, reciprocating, and oscillating motion and connect them to mechanism examples.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Mechanism motion notes with aerospace application examples.</a:t>
            </a:r>
            <a:endParaRPr lang="en-US" sz="1450" dirty="0"/>
          </a:p>
        </p:txBody>
      </p:sp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4.5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Mechanisms and Types of Motion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today’s technical decisions.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Mechanisms transfer, change, or control motion.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Common motion types include rotary, linear, reciprocating, and oscillating motion.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Inputs and outputs may have different motion types, directions, speeds, or forces.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Aerospace examples include doors, antennas, clamps, landing gear, deployable panels, and release systems.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4" name="Image 1" descr="/mnt/data/unit4_crops/a_clean_studio_isolated_product_photo_style_scene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Mechanisms depend on geometry, motion type, force, friction, and reliable interfaces.</a:t>
            </a:r>
            <a:endParaRPr lang="en-US" sz="1100" dirty="0"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4.5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Mechanisms and Types of Motion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Follow this workflow to create evidence for the final technical demonstration.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Observe mechanism examples or diagrams.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Label input motion and output motion.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Classify motion type for each mechanism.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Identify where the mechanism could be used in an aerospace prototype.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Sketch one mechanism concept for the Unit 4 challenge.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Document the decision while the evidence is still fresh.</a:t>
            </a:r>
            <a:endParaRPr lang="en-US" sz="160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4.5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Mechanisms and Types of Motion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Check whether today’s evidence is ready for the Unit 4 technical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Motion type notes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Input-output labels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Mechanism sketch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Aerospace application example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Notebook reflection on mechanism choice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the original challenge requirements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clear enough for another team to understand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based on measured data or a documented observation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file, notebook, or project folder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the final technical demonstration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Mechanism motion notes with aerospace application examples.</a:t>
            </a:r>
            <a:endParaRPr lang="en-US" sz="1450" dirty="0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Unit 4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Unit 4 Deliverables Map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987552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200" b="1" dirty="0">
                <a:solidFill>
                  <a:srgbClr val="0A204C"/>
                </a:solidFill>
              </a:rPr>
              <a:t>Each lesson creates part of the final technical demonstration package.</a:t>
            </a:r>
            <a:endParaRPr lang="en-US" sz="2200" dirty="0"/>
          </a:p>
        </p:txBody>
      </p:sp>
      <p:sp>
        <p:nvSpPr>
          <p:cNvPr id="9" name="Shape 6"/>
          <p:cNvSpPr/>
          <p:nvPr/>
        </p:nvSpPr>
        <p:spPr>
          <a:xfrm>
            <a:off x="548640" y="1554480"/>
            <a:ext cx="2487168" cy="4251960"/>
          </a:xfrm>
          <a:prstGeom prst="roundRect">
            <a:avLst>
              <a:gd name="adj" fmla="val 2941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0" name="Text 7"/>
          <p:cNvSpPr/>
          <p:nvPr/>
        </p:nvSpPr>
        <p:spPr>
          <a:xfrm>
            <a:off x="731520" y="1783080"/>
            <a:ext cx="2103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0A204C"/>
                </a:solidFill>
              </a:rPr>
              <a:t>Materials Evidence</a:t>
            </a:r>
            <a:endParaRPr lang="en-US" sz="1800" dirty="0"/>
          </a:p>
        </p:txBody>
      </p:sp>
      <p:sp>
        <p:nvSpPr>
          <p:cNvPr id="11" name="Text 8"/>
          <p:cNvSpPr/>
          <p:nvPr/>
        </p:nvSpPr>
        <p:spPr>
          <a:xfrm>
            <a:off x="731520" y="2240280"/>
            <a:ext cx="2121408" cy="288036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property comparison</a:t>
            </a: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test data</a:t>
            </a: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statistics/error notes</a:t>
            </a: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material recommendation</a:t>
            </a: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tradeoff statement</a:t>
            </a:r>
            <a:endParaRPr lang="en-US" sz="1350" dirty="0"/>
          </a:p>
        </p:txBody>
      </p:sp>
      <p:sp>
        <p:nvSpPr>
          <p:cNvPr id="12" name="Shape 9"/>
          <p:cNvSpPr/>
          <p:nvPr/>
        </p:nvSpPr>
        <p:spPr>
          <a:xfrm>
            <a:off x="3337560" y="1554480"/>
            <a:ext cx="2487168" cy="4251960"/>
          </a:xfrm>
          <a:prstGeom prst="roundRect">
            <a:avLst>
              <a:gd name="adj" fmla="val 2941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3" name="Text 10"/>
          <p:cNvSpPr/>
          <p:nvPr/>
        </p:nvSpPr>
        <p:spPr>
          <a:xfrm>
            <a:off x="3520440" y="1783080"/>
            <a:ext cx="2103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0A204C"/>
                </a:solidFill>
              </a:rPr>
              <a:t>Mechanism Evidence</a:t>
            </a:r>
            <a:endParaRPr lang="en-US" sz="1800" dirty="0"/>
          </a:p>
        </p:txBody>
      </p:sp>
      <p:sp>
        <p:nvSpPr>
          <p:cNvPr id="14" name="Text 11"/>
          <p:cNvSpPr/>
          <p:nvPr/>
        </p:nvSpPr>
        <p:spPr>
          <a:xfrm>
            <a:off x="3520440" y="2240280"/>
            <a:ext cx="2121408" cy="288036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motion classification</a:t>
            </a: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mechanism exploration</a:t>
            </a: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friction analysis</a:t>
            </a: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motion graph</a:t>
            </a: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decision matrix</a:t>
            </a:r>
            <a:endParaRPr lang="en-US" sz="1350" dirty="0"/>
          </a:p>
        </p:txBody>
      </p:sp>
      <p:sp>
        <p:nvSpPr>
          <p:cNvPr id="15" name="Shape 12"/>
          <p:cNvSpPr/>
          <p:nvPr/>
        </p:nvSpPr>
        <p:spPr>
          <a:xfrm>
            <a:off x="6126480" y="1554480"/>
            <a:ext cx="2487168" cy="4251960"/>
          </a:xfrm>
          <a:prstGeom prst="roundRect">
            <a:avLst>
              <a:gd name="adj" fmla="val 2941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6" name="Text 13"/>
          <p:cNvSpPr/>
          <p:nvPr/>
        </p:nvSpPr>
        <p:spPr>
          <a:xfrm>
            <a:off x="6309360" y="1783080"/>
            <a:ext cx="2103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0A204C"/>
                </a:solidFill>
              </a:rPr>
              <a:t>System Evidence</a:t>
            </a:r>
            <a:endParaRPr lang="en-US" sz="1800" dirty="0"/>
          </a:p>
        </p:txBody>
      </p:sp>
      <p:sp>
        <p:nvSpPr>
          <p:cNvPr id="17" name="Text 14"/>
          <p:cNvSpPr/>
          <p:nvPr/>
        </p:nvSpPr>
        <p:spPr>
          <a:xfrm>
            <a:off x="6309360" y="2240280"/>
            <a:ext cx="2121408" cy="288036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architecture diagram</a:t>
            </a: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CAD layout</a:t>
            </a: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prototype build photos</a:t>
            </a: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circuit/motor diagram</a:t>
            </a: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integration notes</a:t>
            </a:r>
            <a:endParaRPr lang="en-US" sz="1350" dirty="0"/>
          </a:p>
        </p:txBody>
      </p:sp>
      <p:sp>
        <p:nvSpPr>
          <p:cNvPr id="18" name="Shape 15"/>
          <p:cNvSpPr/>
          <p:nvPr/>
        </p:nvSpPr>
        <p:spPr>
          <a:xfrm>
            <a:off x="8915400" y="1554480"/>
            <a:ext cx="2487168" cy="4251960"/>
          </a:xfrm>
          <a:prstGeom prst="roundRect">
            <a:avLst>
              <a:gd name="adj" fmla="val 2941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9" name="Text 16"/>
          <p:cNvSpPr/>
          <p:nvPr/>
        </p:nvSpPr>
        <p:spPr>
          <a:xfrm>
            <a:off x="9098280" y="1783080"/>
            <a:ext cx="2103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0A204C"/>
                </a:solidFill>
              </a:rPr>
              <a:t>Testing Evidence</a:t>
            </a:r>
            <a:endParaRPr lang="en-US" sz="1800" dirty="0"/>
          </a:p>
        </p:txBody>
      </p:sp>
      <p:sp>
        <p:nvSpPr>
          <p:cNvPr id="20" name="Text 17"/>
          <p:cNvSpPr/>
          <p:nvPr/>
        </p:nvSpPr>
        <p:spPr>
          <a:xfrm>
            <a:off x="9098280" y="2240280"/>
            <a:ext cx="2121408" cy="288036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test protocol</a:t>
            </a: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data table</a:t>
            </a: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graph/conclusion</a:t>
            </a: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revision evidence</a:t>
            </a:r>
            <a:endParaRPr lang="en-US" sz="1350" dirty="0"/>
          </a:p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technical demo reflection</a:t>
            </a:r>
            <a:endParaRPr lang="en-US" sz="1350" dirty="0"/>
          </a:p>
        </p:txBody>
      </p:sp>
      <p:pic>
        <p:nvPicPr>
          <p:cNvPr id="21" name="Picture 20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4_crops/a_clean_studio_isolated_product_photo_style_scene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4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4.6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Mechanism Exploration: Linkages, Hinges, Cams, Gears, and Pulleys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can physical mechanism exploration reveal design possibilities and limitations?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800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Aerospace Mechanisms, Materials &amp; Electromechanical Systems</a:t>
            </a:r>
            <a:endParaRPr lang="en-US" sz="1050" dirty="0"/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4.6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Mechanism Exploration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Mechanism Exploration: Linkages, Hinges, Cams, Gears, and Pulleys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can physical mechanism exploration reveal design possibilities and limitations?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1" name="Image 1" descr="/mnt/data/unit4_crops/a_clean_studio_isolated_product_photo_style_scene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Technical systems require evidence from materials, motion, circuits, testing, and revision.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Explore mechanism examples to understand how geometry and constraints affect motion.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test or observe several mechanisms and identify advantages, limitations, and possible uses.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Mechanism exploration table with selected concept direction.</a:t>
            </a:r>
            <a:endParaRPr lang="en-US" sz="1450" dirty="0"/>
          </a:p>
        </p:txBody>
      </p:sp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4.6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Mechanism Exploration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today’s technical decisions.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Mechanisms work because of geometry, constraints, and contact between parts.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Linkages can guide motion through connected bars and pivots.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Hinges allow rotation around an axis.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Cams can convert rotary motion into repeated motion.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Gears and pulleys can change speed, torque, direction, or force path.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4" name="Image 1" descr="/mnt/data/unit4_crops/a_clean_studio_isolated_product_photo_style_scene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Mechanisms depend on geometry, motion type, force, friction, and reliable interfaces.</a:t>
            </a:r>
            <a:endParaRPr lang="en-US" sz="1100" dirty="0"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4.6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Mechanism Exploration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Follow this workflow to create evidence for the final technical demonstration.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Explore linkages, hinges, cams, gears, or pulleys.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Record what motion each mechanism creates.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Identify one strength and one limitation for each mechanism.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Connect at least one mechanism to your Unit 4 prototype idea.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Choose one mechanism type to investigate further.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Document the decision while the evidence is still fresh.</a:t>
            </a:r>
            <a:endParaRPr lang="en-US" sz="160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4.6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Mechanism Exploration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Check whether today’s evidence is ready for the Unit 4 technical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Mechanism exploration table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Input/output motion notes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Strength and limitation notes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Prototype connection statement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Selected mechanism direction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the original challenge requirements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clear enough for another team to understand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based on measured data or a documented observation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file, notebook, or project folder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the final technical demonstration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Mechanism exploration table with selected concept direction.</a:t>
            </a:r>
            <a:endParaRPr lang="en-US" sz="1450" dirty="0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4_crops/a_clean_studio_isolated_product_photo_style_scene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4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4.7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Friction, Force, and Mechanism Performance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does friction affect whether a mechanism works reliably?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800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Aerospace Mechanisms, Materials &amp; Electromechanical Systems</a:t>
            </a:r>
            <a:endParaRPr lang="en-US" sz="1050" dirty="0"/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4.7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Friction, Force, and Mechanism Performance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Friction, Force, and Mechanism Performance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does friction affect whether a mechanism works reliably?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1" name="Image 1" descr="/mnt/data/unit4_crops/a_clean_studio_isolated_product_photo_style_scene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Technical systems require evidence from materials, motion, circuits, testing, and revision.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Analyze how friction and force affect mechanism reliability.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identify places where friction helps or hurts a mechanism and suggest design improvements.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Friction and force analysis for a mechanism concept.</a:t>
            </a:r>
            <a:endParaRPr lang="en-US" sz="1450" dirty="0"/>
          </a:p>
        </p:txBody>
      </p:sp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4.7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Friction, Force, and Mechanism Performance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today’s technical decisions.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Friction can prevent motion, waste energy, create wear, or help parts grip.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Mechanisms need enough force or torque to overcome friction and move the load.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Contact surfaces, alignment, material choice, and lubrication can change friction.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reliable prototype must move consistently under expected conditions.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4" name="Image 1" descr="/mnt/data/unit4_crops/a_clean_studio_isolated_product_photo_style_scene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Mechanisms depend on geometry, motion type, force, friction, and reliable interfaces.</a:t>
            </a:r>
            <a:endParaRPr lang="en-US" sz="1100" dirty="0"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4.7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Friction, Force, and Mechanism Performance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Follow this workflow to create evidence for the final technical demonstration.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Identify contact points in a mechanism concept.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Predict where friction may help or hurt motion.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Test or simulate how force affects movement.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Propose ways to reduce unwanted friction or increase useful grip.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Update the design notes based on friction analysis.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Document the decision while the evidence is still fresh.</a:t>
            </a:r>
            <a:endParaRPr lang="en-US" sz="160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4.7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Friction, Force, and Mechanism Performance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Check whether today’s evidence is ready for the Unit 4 technical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Mechanism contact-point sketch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Friction helps/hurts notes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Force or torque observation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Improvement recommendation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Notebook reflection on reliability risk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the original challenge requirements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clear enough for another team to understand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based on measured data or a documented observation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file, notebook, or project folder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the final technical demonstration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Friction and force analysis for a mechanism concept.</a:t>
            </a:r>
            <a:endParaRPr lang="en-US" sz="1450" dirty="0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Unit 4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How Unit 4 Works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Shape 5"/>
          <p:cNvSpPr/>
          <p:nvPr/>
        </p:nvSpPr>
        <p:spPr>
          <a:xfrm>
            <a:off x="6519672" y="941832"/>
            <a:ext cx="5020056" cy="5248656"/>
          </a:xfrm>
          <a:prstGeom prst="roundRect">
            <a:avLst>
              <a:gd name="adj" fmla="val 1457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9" name="Image 1" descr="/mnt/data/unit4_crops/a_clean_white_background_technical_infographic_dia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960" y="960120"/>
            <a:ext cx="4983480" cy="4800600"/>
          </a:xfrm>
          <a:prstGeom prst="rect">
            <a:avLst/>
          </a:prstGeom>
        </p:spPr>
      </p:pic>
      <p:sp>
        <p:nvSpPr>
          <p:cNvPr id="10" name="Shape 6"/>
          <p:cNvSpPr/>
          <p:nvPr/>
        </p:nvSpPr>
        <p:spPr>
          <a:xfrm>
            <a:off x="6537960" y="5760720"/>
            <a:ext cx="498348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7"/>
          <p:cNvSpPr/>
          <p:nvPr/>
        </p:nvSpPr>
        <p:spPr>
          <a:xfrm>
            <a:off x="6647688" y="5861304"/>
            <a:ext cx="476402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Unit 4 is about building a functional system and proving performance with evidence.</a:t>
            </a:r>
            <a:endParaRPr lang="en-US" sz="950" dirty="0"/>
          </a:p>
        </p:txBody>
      </p:sp>
      <p:sp>
        <p:nvSpPr>
          <p:cNvPr id="12" name="Shape 8"/>
          <p:cNvSpPr/>
          <p:nvPr/>
        </p:nvSpPr>
        <p:spPr>
          <a:xfrm>
            <a:off x="548640" y="960120"/>
            <a:ext cx="5440680" cy="1143000"/>
          </a:xfrm>
          <a:prstGeom prst="roundRect">
            <a:avLst>
              <a:gd name="adj" fmla="val 5600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3" name="Text 9"/>
          <p:cNvSpPr/>
          <p:nvPr/>
        </p:nvSpPr>
        <p:spPr>
          <a:xfrm>
            <a:off x="713232" y="1106424"/>
            <a:ext cx="511149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YOUR CORE CHALLENGE</a:t>
            </a:r>
            <a:endParaRPr lang="en-US" sz="1100" dirty="0"/>
          </a:p>
        </p:txBody>
      </p:sp>
      <p:sp>
        <p:nvSpPr>
          <p:cNvPr id="14" name="Text 10"/>
          <p:cNvSpPr/>
          <p:nvPr/>
        </p:nvSpPr>
        <p:spPr>
          <a:xfrm>
            <a:off x="713232" y="1435608"/>
            <a:ext cx="5111496" cy="5760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Create an aerospace-inspired mechanism or electromechanical system prototype that moves, performs a function, and can be tested with data.</a:t>
            </a:r>
            <a:endParaRPr lang="en-US" sz="1450" dirty="0"/>
          </a:p>
        </p:txBody>
      </p:sp>
      <p:sp>
        <p:nvSpPr>
          <p:cNvPr id="15" name="Shape 11"/>
          <p:cNvSpPr/>
          <p:nvPr/>
        </p:nvSpPr>
        <p:spPr>
          <a:xfrm>
            <a:off x="548640" y="2331720"/>
            <a:ext cx="5440680" cy="1143000"/>
          </a:xfrm>
          <a:prstGeom prst="roundRect">
            <a:avLst>
              <a:gd name="adj" fmla="val 5600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6" name="Text 12"/>
          <p:cNvSpPr/>
          <p:nvPr/>
        </p:nvSpPr>
        <p:spPr>
          <a:xfrm>
            <a:off x="713232" y="2478024"/>
            <a:ext cx="511149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WHAT “WORKING” MEANS</a:t>
            </a:r>
            <a:endParaRPr lang="en-US" sz="1100" dirty="0"/>
          </a:p>
        </p:txBody>
      </p:sp>
      <p:sp>
        <p:nvSpPr>
          <p:cNvPr id="17" name="Text 13"/>
          <p:cNvSpPr/>
          <p:nvPr/>
        </p:nvSpPr>
        <p:spPr>
          <a:xfrm>
            <a:off x="713232" y="2807208"/>
            <a:ext cx="5111496" cy="5760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Working means the system is safe, reliable enough to demonstrate, and supported by material, mechanism, circuit, and testing evidence.</a:t>
            </a:r>
            <a:endParaRPr lang="en-US" sz="1450" dirty="0"/>
          </a:p>
        </p:txBody>
      </p:sp>
      <p:sp>
        <p:nvSpPr>
          <p:cNvPr id="18" name="Shape 14"/>
          <p:cNvSpPr/>
          <p:nvPr/>
        </p:nvSpPr>
        <p:spPr>
          <a:xfrm>
            <a:off x="548640" y="3703320"/>
            <a:ext cx="5440680" cy="1143000"/>
          </a:xfrm>
          <a:prstGeom prst="roundRect">
            <a:avLst>
              <a:gd name="adj" fmla="val 5600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9" name="Text 15"/>
          <p:cNvSpPr/>
          <p:nvPr/>
        </p:nvSpPr>
        <p:spPr>
          <a:xfrm>
            <a:off x="713232" y="3849624"/>
            <a:ext cx="511149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WHAT GOOD EVIDENCE LOOKS LIKE</a:t>
            </a:r>
            <a:endParaRPr lang="en-US" sz="1100" dirty="0"/>
          </a:p>
        </p:txBody>
      </p:sp>
      <p:sp>
        <p:nvSpPr>
          <p:cNvPr id="20" name="Text 16"/>
          <p:cNvSpPr/>
          <p:nvPr/>
        </p:nvSpPr>
        <p:spPr>
          <a:xfrm>
            <a:off x="713232" y="4178808"/>
            <a:ext cx="5111496" cy="5760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Material test data, motion observations, circuit diagrams, test protocols, graphs, revision notes, and photos that show how the design improved.</a:t>
            </a:r>
            <a:endParaRPr lang="en-US" sz="1450" dirty="0"/>
          </a:p>
        </p:txBody>
      </p:sp>
      <p:sp>
        <p:nvSpPr>
          <p:cNvPr id="21" name="Shape 17"/>
          <p:cNvSpPr/>
          <p:nvPr/>
        </p:nvSpPr>
        <p:spPr>
          <a:xfrm>
            <a:off x="548640" y="5074920"/>
            <a:ext cx="5440680" cy="1005840"/>
          </a:xfrm>
          <a:prstGeom prst="roundRect">
            <a:avLst>
              <a:gd name="adj" fmla="val 6364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2" name="Text 18"/>
          <p:cNvSpPr/>
          <p:nvPr/>
        </p:nvSpPr>
        <p:spPr>
          <a:xfrm>
            <a:off x="713232" y="5221224"/>
            <a:ext cx="511149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ENGINEERING HABIT</a:t>
            </a:r>
            <a:endParaRPr lang="en-US" sz="1100" dirty="0"/>
          </a:p>
        </p:txBody>
      </p:sp>
      <p:sp>
        <p:nvSpPr>
          <p:cNvPr id="23" name="Text 19"/>
          <p:cNvSpPr/>
          <p:nvPr/>
        </p:nvSpPr>
        <p:spPr>
          <a:xfrm>
            <a:off x="713232" y="5550408"/>
            <a:ext cx="5111496" cy="43891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Build only after you know what the system must do and how you will test success.</a:t>
            </a:r>
            <a:endParaRPr lang="en-US" sz="1450" dirty="0"/>
          </a:p>
        </p:txBody>
      </p:sp>
      <p:pic>
        <p:nvPicPr>
          <p:cNvPr id="24" name="Picture 23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4_crops/a_clean_studio_isolated_product_photo_style_scene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4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4.8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Motion Graphs and System Behavior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can graphs help engineers understand system behavior over time?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800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Aerospace Mechanisms, Materials &amp; Electromechanical Systems</a:t>
            </a:r>
            <a:endParaRPr lang="en-US" sz="1050" dirty="0"/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4.8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Motion Graphs and System Behavior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Motion Graphs and System Behavior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can graphs help engineers understand system behavior over time?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1" name="Image 1" descr="/mnt/data/unit4_crops/a_clean_studio_isolated_product_photo_style_scene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Technical systems require evidence from materials, motion, circuits, testing, and revision.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Use motion graphs to describe how a mechanism or system behaves.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interpret simple position, time, speed, or angle data and connect the graph to prototype behavior.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Motion graph with written interpretation and design implication.</a:t>
            </a:r>
            <a:endParaRPr lang="en-US" sz="1450" dirty="0"/>
          </a:p>
        </p:txBody>
      </p:sp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4.8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Motion Graphs and System Behavior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today’s technical decisions.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Graphs reveal patterns that are hard to see from a single observation.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Motion data may include distance, angle, time, speed, or repeat count.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graph can show delays, inconsistent movement, overshoot, or improvement after revision.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Engineers use graphs to compare system performance before and after a design change.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4" name="Image 1" descr="/mnt/data/unit4_crops/a_clean_studio_isolated_product_photo_style_scene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Mechanisms depend on geometry, motion type, force, friction, and reliable interfaces.</a:t>
            </a:r>
            <a:endParaRPr lang="en-US" sz="1100" dirty="0"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4.8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Motion Graphs and System Behavior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Follow this workflow to create evidence for the final technical demonstration.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Collect or review motion data from a simple system.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Create a graph that matches the measured variable.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Identify the trend or pattern in the data.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Connect the graph to a real behavior of the prototype.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Write one design implication from the graph.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Document the decision while the evidence is still fresh.</a:t>
            </a:r>
            <a:endParaRPr lang="en-US" sz="160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4.8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Motion Graphs and System Behavior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Check whether today’s evidence is ready for the Unit 4 technical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Motion data table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Motion graph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Trend statement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System behavior explanation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Design implication based on data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the original challenge requirements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clear enough for another team to understand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based on measured data or a documented observation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file, notebook, or project folder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the final technical demonstration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Motion graph with written interpretation and design implication.</a:t>
            </a:r>
            <a:endParaRPr lang="en-US" sz="1450" dirty="0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4_crops/a_clean_studio_tabletop_scene_photographed_from_a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4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4.9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Electrical Safety and Simple Circuits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can simple circuits safely support an engineering prototype?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800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Aerospace Mechanisms, Materials &amp; Electromechanical Systems</a:t>
            </a:r>
            <a:endParaRPr lang="en-US" sz="1050" dirty="0"/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4.9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Electrical Safety and Simple Circuits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Electrical Safety and Simple Circuits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can simple circuits safely support an engineering prototype?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1" name="Image 1" descr="/mnt/data/unit4_crops/a_clean_studio_tabletop_scene_photographed_from_a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Technical systems require evidence from materials, motion, circuits, testing, and revision.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Understand basic electrical safety and simple circuit components.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build or diagram a simple safe circuit using a power source, load, switch, and conductors.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Simple circuit diagram with safety notes and component labels.</a:t>
            </a:r>
            <a:endParaRPr lang="en-US" sz="1450" dirty="0"/>
          </a:p>
        </p:txBody>
      </p:sp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4.9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Electrical Safety and Simple Circuits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today’s technical decisions.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Circuits require a complete path for current to flow.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Basic components include power source, wires, switch, load, and sometimes resistors or connectors.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short circuit can create heat and damage components.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Prototype circuits should be low-voltage, organized, and easy to inspect.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Safety includes correct connections, secure wires, and removing power when changing the circuit.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4" name="Image 1" descr="/mnt/data/unit4_crops/a_clean_studio_tabletop_scene_photographed_from_a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Electromechanical systems must be safe, organized, powered, mounted, and tested.</a:t>
            </a:r>
            <a:endParaRPr lang="en-US" sz="1100" dirty="0"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4.9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Electrical Safety and Simple Circuits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Follow this workflow to create evidence for the final technical demonstration.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Identify circuit components and their symbols.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Build or diagram a simple LED, motor, or switch circuit.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Trace current path through the circuit.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Check for possible short circuits or loose connections.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Record safe setup and shutdown expectations.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Document the decision while the evidence is still fresh.</a:t>
            </a:r>
            <a:endParaRPr lang="en-US" sz="160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4.9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Electrical Safety and Simple Circuits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Check whether today’s evidence is ready for the Unit 4 technical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Labeled circuit diagram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Component list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Current path marked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Safety checklist notes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Notebook reflection on circuit risk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the original challenge requirements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clear enough for another team to understand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based on measured data or a documented observation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file, notebook, or project folder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the final technical demonstration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Simple circuit diagram with safety notes and component labels.</a:t>
            </a:r>
            <a:endParaRPr lang="en-US" sz="1450" dirty="0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4_crops/a_clean_studio_product_photo_style_scene_on_a_whit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4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4.1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800" b="1" dirty="0">
                <a:solidFill>
                  <a:srgbClr val="FFFFFF"/>
                </a:solidFill>
              </a:rPr>
              <a:t>Unit 4 Challenge Launch: Aerospace Mechanisms, Materials &amp; Electromechanical Systems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can materials, mechanisms, circuits, and data work together in an aerospace system?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800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Aerospace Mechanisms, Materials &amp; Electromechanical Systems</a:t>
            </a:r>
            <a:endParaRPr lang="en-US" sz="1050" dirty="0"/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4_crops/a_clean_studio_tabletop_scene_photographed_from_a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4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4.10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Motors and Electromechanical Motion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can electrical energy create useful mechanical motion?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800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Aerospace Mechanisms, Materials &amp; Electromechanical Systems</a:t>
            </a:r>
            <a:endParaRPr lang="en-US" sz="1050" dirty="0"/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4.10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Motors and Electromechanical Motion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Motors and Electromechanical Motion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can electrical energy create useful mechanical motion?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1" name="Image 1" descr="/mnt/data/unit4_crops/a_clean_studio_tabletop_scene_photographed_from_a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Technical systems require evidence from materials, motion, circuits, testing, and revision.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Connect motors to mechanical outputs in a prototype system.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explain how a motor produces motion and how that motion can be controlled or transferred.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Motor-to-mechanism concept sketch with input/output explanation.</a:t>
            </a:r>
            <a:endParaRPr lang="en-US" sz="1450" dirty="0"/>
          </a:p>
        </p:txBody>
      </p:sp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4.10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Motors and Electromechanical Motion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today’s technical decisions.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Electromechanical systems convert electrical energy into mechanical motion.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Motors create rotary motion that can drive wheels, gears, cams, linkages, spools, or arms.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Motor speed and torque must match the load and function.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Mounting, alignment, wiring, and power supply affect reliability.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Not every mechanism needs a motor; choose based on requirements.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4" name="Image 1" descr="/mnt/data/unit4_crops/a_clean_studio_tabletop_scene_photographed_from_a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Electromechanical systems must be safe, organized, powered, mounted, and tested.</a:t>
            </a:r>
            <a:endParaRPr lang="en-US" sz="1100" dirty="0"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4.10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Motors and Electromechanical Motion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Follow this workflow to create evidence for the final technical demonstration.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Observe or test a motor and simple load.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Identify input energy and output motion.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Sketch how motor motion could drive a mechanism.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Consider speed, torque, mounting, and safety concerns.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Choose whether your prototype needs manual or powered motion.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Document the decision while the evidence is still fresh.</a:t>
            </a:r>
            <a:endParaRPr lang="en-US" sz="160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4.10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Motors and Electromechanical Motion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Check whether today’s evidence is ready for the Unit 4 technical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Motor test notes or observation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Input/output explanation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Motor-to-mechanism sketch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Power and mounting considerations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Manual vs powered decision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the original challenge requirements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clear enough for another team to understand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based on measured data or a documented observation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file, notebook, or project folder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the final technical demonstration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Motor-to-mechanism concept sketch with input/output explanation.</a:t>
            </a:r>
            <a:endParaRPr lang="en-US" sz="1450" dirty="0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4_crops/a_clean_studio_isolated_product_photo_style_scene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4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4.11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Concept Generation and Decision Matrix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can engineers choose a mechanism concept using evidence and criteria?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800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Aerospace Mechanisms, Materials &amp; Electromechanical Systems</a:t>
            </a:r>
            <a:endParaRPr lang="en-US" sz="1050" dirty="0"/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4.11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Concept Generation and Decision Matrix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Concept Generation and Decision Matrix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can engineers choose a mechanism concept using evidence and criteria?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1" name="Image 1" descr="/mnt/data/unit4_crops/a_clean_studio_isolated_product_photo_style_scene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Technical systems require evidence from materials, motion, circuits, testing, and revision.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Generate multiple system concepts and select one using a decision matrix.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compare mechanism concepts using criteria, constraints, and early evidence.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Decision matrix with selected mechanism or system concept.</a:t>
            </a:r>
            <a:endParaRPr lang="en-US" sz="1450" dirty="0"/>
          </a:p>
        </p:txBody>
      </p:sp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4.11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Concept Generation and Decision Matrix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today’s technical decisions.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decision matrix helps teams make choices based on agreed criteria.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Concepts should be compared before the team commits to one build direction.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Criteria may include reliability, safety, mass, buildability, material use, motion quality, and data collection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Scores should be justified with evidence or reasoning.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good selected concept can still be revised later.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4" name="Image 1" descr="/mnt/data/unit4_crops/a_clean_studio_isolated_product_photo_style_scene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Mechanisms depend on geometry, motion type, force, friction, and reliable interfaces.</a:t>
            </a:r>
            <a:endParaRPr lang="en-US" sz="1100" dirty="0"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4.11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Concept Generation and Decision Matrix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Follow this workflow to create evidence for the final technical demonstration.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Generate at least three mechanism or system concepts.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Choose criteria that match the challenge requirements.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Score each concept using the decision matrix.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Discuss score differences and assumptions.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Select the best concept direction and explain why.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Document the decision while the evidence is still fresh.</a:t>
            </a:r>
            <a:endParaRPr lang="en-US" sz="160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4.11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Concept Generation and Decision Matrix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Check whether today’s evidence is ready for the Unit 4 technical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Three concept sketches or descriptions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Decision matrix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Criteria list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Selected concept justification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Team notes on tradeoffs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the original challenge requirements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clear enough for another team to understand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based on measured data or a documented observation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file, notebook, or project folder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the final technical demonstration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Decision matrix with selected mechanism or system concept.</a:t>
            </a:r>
            <a:endParaRPr lang="en-US" sz="1450" dirty="0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Unit 4 Challenge Launch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Unit 4 Challenge Launch: Aerospace Mechanisms, Materials &amp; Electromechanical Systems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can materials, mechanisms, circuits, and data work together in an aerospace system?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1" name="Image 1" descr="/mnt/data/unit4_crops/a_clean_studio_product_photo_style_scene_on_a_whit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Technical systems require evidence from materials, motion, circuits, testing, and revision.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Understand the Unit 4 aerospace system challenge and how materials, mechanisms, circuits, and data combine into one working prototype.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explain the challenge, identify system requirements, and describe the evidence my team will need to collect.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Challenge brief annotated with early criteria, constraints, subsystem ideas, and questions.</a:t>
            </a:r>
            <a:endParaRPr lang="en-US" sz="1450" dirty="0"/>
          </a:p>
        </p:txBody>
      </p:sp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0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4_crops/a_clean_studio_isolated_product_photo_style_scene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4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4.12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System Architecture and Subsystem Planning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do subsystems work together in an aerospace prototype?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800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Aerospace Mechanisms, Materials &amp; Electromechanical Systems</a:t>
            </a:r>
            <a:endParaRPr lang="en-US" sz="1050" dirty="0"/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4.12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System Architecture and Subsystem Planning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System Architecture and Subsystem Planning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do subsystems work together in an aerospace prototype?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1" name="Image 1" descr="/mnt/data/unit4_crops/a_clean_studio_isolated_product_photo_style_scene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Technical systems require evidence from materials, motion, circuits, testing, and revision.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Plan the architecture of the prototype as a system of interacting subsystems.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identify subsystem roles, interfaces, inputs, outputs, and dependencies.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System architecture diagram with subsystem responsibilities.</a:t>
            </a:r>
            <a:endParaRPr lang="en-US" sz="1450" dirty="0"/>
          </a:p>
        </p:txBody>
      </p:sp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4.12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System Architecture and Subsystem Planning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today’s technical decisions.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system is easier to build when it is broken into subsystems.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Subsystems may include structure, mechanism, power/control, materials, user interaction, and testing.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Interfaces are where subsystems connect physically, electrically, or functionally.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Many prototype failures happen at subsystem interfaces.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clear architecture diagram helps the team coordinate work.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4" name="Image 1" descr="/mnt/data/unit4_crops/a_clean_studio_isolated_product_photo_style_scene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Mechanisms depend on geometry, motion type, force, friction, and reliable interfaces.</a:t>
            </a:r>
            <a:endParaRPr lang="en-US" sz="1100" dirty="0"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4.12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System Architecture and Subsystem Planning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Follow this workflow to create evidence for the final technical demonstration.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List the major subsystems in your selected concept.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Define the job of each subsystem.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Identify physical or electrical interfaces.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Mark dependencies and risks between subsystems.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Assign next steps for CAD, materials, circuit, and testing planning.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Document the decision while the evidence is still fresh.</a:t>
            </a:r>
            <a:endParaRPr lang="en-US" sz="160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4.12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System Architecture and Subsystem Planning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Check whether today’s evidence is ready for the Unit 4 technical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System architecture diagram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Subsystem responsibility list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Interface notes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Risk/dependency list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Team next-step assignments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the original challenge requirements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clear enough for another team to understand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based on measured data or a documented observation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file, notebook, or project folder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the final technical demonstration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System architecture diagram with subsystem responsibilities.</a:t>
            </a:r>
            <a:endParaRPr lang="en-US" sz="1450" dirty="0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5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4_crops/a_clean_well_lit_engineering_workbench_desktop_sc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4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4.13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CAD Planning and Assembly Layout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can CAD planning prepare a mechanism for physical construction?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800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Aerospace Mechanisms, Materials &amp; Electromechanical Systems</a:t>
            </a:r>
            <a:endParaRPr lang="en-US" sz="1050" dirty="0"/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4.13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CAD Planning and Assembly Layout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CAD Planning and Assembly Layout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can CAD planning prepare a mechanism for physical construction?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1" name="Image 1" descr="/mnt/data/unit4_crops/a_clean_well_lit_engineering_workbench_desktop_sc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Technical systems require evidence from materials, motion, circuits, testing, and revision.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Plan the CAD layout for a mechanism or electromechanical prototype.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use sketches, dimensions, and layout constraints to prepare CAD work.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CAD planning sketch with key dimensions, components, and fit concerns.</a:t>
            </a:r>
            <a:endParaRPr lang="en-US" sz="1450" dirty="0"/>
          </a:p>
        </p:txBody>
      </p:sp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4.13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CAD Planning and Assembly Layout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today’s technical decisions.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CAD planning begins before modeling detailed parts.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Layouts should show key dimensions, motion path, pivot locations, clearances, and mounting points.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planned assembly reduces wasted printing, cutting, or rebuilding time.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CAD should reflect real materials, fasteners, and available fabrication methods.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Mechanism CAD must consider moving parts and required space.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4" name="Image 1" descr="/mnt/data/unit4_crops/a_clean_well_lit_engineering_workbench_desktop_sc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Materials, mechanisms, circuits, and data work together to create reliable aerospace systems.</a:t>
            </a:r>
            <a:endParaRPr lang="en-US" sz="1100" dirty="0"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4.13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CAD Planning and Assembly Layout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Follow this workflow to create evidence for the final technical demonstration.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Create a layout sketch for the selected system.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Mark key dimensions, pivots, paths, and clearances.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Identify parts that will be printed, cut, built, or purchased.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Check the layout against material and fabrication limits.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Prepare a CAD task list for the next workday.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Document the decision while the evidence is still fresh.</a:t>
            </a:r>
            <a:endParaRPr lang="en-US" sz="160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4.13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CAD Planning and Assembly Layout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Check whether today’s evidence is ready for the Unit 4 technical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CAD planning sketch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Key dimensions and clearances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Fabrication method notes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Parts/task list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Fit or motion risk notes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the original challenge requirements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clear enough for another team to understand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based on measured data or a documented observation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file, notebook, or project folder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the final technical demonstration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CAD planning sketch with key dimensions, components, and fit concerns.</a:t>
            </a:r>
            <a:endParaRPr lang="en-US" sz="1450" dirty="0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Unit 4 Challenge Launch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today’s technical decisions.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Unit 4 connects several engineering topics into one functional system.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system is made of interacting subsystems: structure, mechanism, power/control, and testing.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Aerospace designs must balance mass, strength, motion, reliability, safety, and evidence.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The final demonstration must show how the prototype works and how data supports design decisions.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4" name="Image 1" descr="/mnt/data/unit4_crops/a_clean_studio_product_photo_style_scene_on_a_whit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Material choices are stronger when supported by testing, measurement, and data.</a:t>
            </a:r>
            <a:endParaRPr lang="en-US" sz="1100" dirty="0"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0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4_crops/a_clean_well_lit_engineering_workbench_desktop_sc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4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4.14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CAD Modeling Workday: Components, Motion, and Fit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do engineers model and check parts before building?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800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Aerospace Mechanisms, Materials &amp; Electromechanical Systems</a:t>
            </a:r>
            <a:endParaRPr lang="en-US" sz="1050" dirty="0"/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4.14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CAD Modeling Workday: Components, Motion, and Fit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CAD Modeling Workday: Components, Motion, and Fit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do engineers model and check parts before building?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1" name="Image 1" descr="/mnt/data/unit4_crops/a_clean_well_lit_engineering_workbench_desktop_sc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Technical systems require evidence from materials, motion, circuits, testing, and revision.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Model the components needed for the Unit 4 mechanism or system prototype.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create or revise CAD parts while checking fit, motion, and fabrication constraints.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Updated CAD files with screenshots showing component design and fit checks.</a:t>
            </a:r>
            <a:endParaRPr lang="en-US" sz="1450" dirty="0"/>
          </a:p>
        </p:txBody>
      </p:sp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4.14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CAD Modeling Workday: Components, Motion, and Fit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today’s technical decisions.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CAD models should support a real build, not just look complete on screen.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Each component should have a clear function in the system.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Motion and fit checks help reveal interference before fabrication.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Simple models with correct dimensions are better than detailed models that cannot be built.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Screenshots create evidence of design intent and revision.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4" name="Image 1" descr="/mnt/data/unit4_crops/a_clean_well_lit_engineering_workbench_desktop_sc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Materials, mechanisms, circuits, and data work together to create reliable aerospace systems.</a:t>
            </a:r>
            <a:endParaRPr lang="en-US" sz="1100" dirty="0"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4.14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CAD Modeling Workday: Components, Motion, and Fit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Follow this workflow to create evidence for the final technical demonstration.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Model or revise key components in CAD.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Check dimensions, clearances, and part relationships.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Use assembly positioning or simple motion checks where possible.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Prepare parts for fabrication or prototyping.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Capture screenshots showing important design decisions.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Document the decision while the evidence is still fresh.</a:t>
            </a:r>
            <a:endParaRPr lang="en-US" sz="160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4.14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CAD Modeling Workday: Components, Motion, and Fit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Check whether today’s evidence is ready for the Unit 4 technical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Updated CAD file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Component screenshots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Fit or motion check evidence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Fabrication-ready part notes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Design decision explanation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the original challenge requirements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clear enough for another team to understand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based on measured data or a documented observation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file, notebook, or project folder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the final technical demonstration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Updated CAD files with screenshots showing component design and fit checks.</a:t>
            </a:r>
            <a:endParaRPr lang="en-US" sz="1450" dirty="0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5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4_crops/a_clean_studio_isolated_product_photo_style_scene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4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4.15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Prototype Build Day 1: Structure and Mechanism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do engineers build the structure and core mechanism of a prototype?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800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Aerospace Mechanisms, Materials &amp; Electromechanical Systems</a:t>
            </a:r>
            <a:endParaRPr lang="en-US" sz="1050" dirty="0"/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4.15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Prototype Build Day 1: Structure and Mechanism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Prototype Build Day 1: Structure and Mechanism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do engineers build the structure and core mechanism of a prototype?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1" name="Image 1" descr="/mnt/data/unit4_crops/a_clean_studio_isolated_product_photo_style_scene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Technical systems require evidence from materials, motion, circuits, testing, and revision.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Begin building the physical structure and core mechanism of the prototype.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safely build and assemble the mechanical portion of the system while documenting progress.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Partially built prototype with structure/mechanism evidence and build notes.</a:t>
            </a:r>
            <a:endParaRPr lang="en-US" sz="1450" dirty="0"/>
          </a:p>
        </p:txBody>
      </p:sp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4.15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Prototype Build Day 1: Structure and Mechanism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today’s technical decisions.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Build days should follow the plan but still allow evidence-based adjustments.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Structure provides support, alignment, and stability for the mechanism.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Mechanism quality depends on pivots, clearances, friction, and secure mounting.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Teams should test motion early instead of waiting for the full system.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Documentation during the build prevents lost decisions.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4" name="Image 1" descr="/mnt/data/unit4_crops/a_clean_studio_isolated_product_photo_style_scene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Mechanisms depend on geometry, motion type, force, friction, and reliable interfaces.</a:t>
            </a:r>
            <a:endParaRPr lang="en-US" sz="1100" dirty="0"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4.15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Prototype Build Day 1: Structure and Mechanism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Follow this workflow to create evidence for the final technical demonstration.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Gather approved materials and fabricated parts.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Build the main structure or base.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Assemble the core mechanical components.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Check alignment, motion, and clearance during assembly.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Photograph progress and record build issues.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Document the decision while the evidence is still fresh.</a:t>
            </a:r>
            <a:endParaRPr lang="en-US" sz="160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4.15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Prototype Build Day 1: Structure and Mechanism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Check whether today’s evidence is ready for the Unit 4 technical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Build progress photos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Structure/mechanism assembly notes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Alignment or clearance observations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Build issue list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Next build priorities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the original challenge requirements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clear enough for another team to understand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based on measured data or a documented observation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file, notebook, or project folder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the final technical demonstration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Partially built prototype with structure/mechanism evidence and build notes.</a:t>
            </a:r>
            <a:endParaRPr lang="en-US" sz="1450" dirty="0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Unit 4 Challenge Launch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Follow this workflow to create evidence for the final technical demonstration.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Read and annotate the Unit 4 challenge brief.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Identify required functions and system constraints.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List possible aerospace applications such as deployment, positioning, release, or motion control.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Sketch early subsystem ideas and questions.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Begin a team evidence plan for materials, mechanism, circuit, and data.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Document the decision while the evidence is still fresh.</a:t>
            </a:r>
            <a:endParaRPr lang="en-US" sz="160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0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4_crops/a_clean_studio_tabletop_scene_photographed_from_a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4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4.16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800" b="1" dirty="0">
                <a:solidFill>
                  <a:srgbClr val="FFFFFF"/>
                </a:solidFill>
              </a:rPr>
              <a:t>Prototype Build Day 2: Electrical or Electromechanical Integration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can electrical or electromechanical features be integrated safely into a prototype?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800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Aerospace Mechanisms, Materials &amp; Electromechanical Systems</a:t>
            </a:r>
            <a:endParaRPr lang="en-US" sz="1050" dirty="0"/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4.16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Prototype Build Day 2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Prototype Build Day 2: Electrical or Electromechanical Integration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can electrical or electromechanical features be integrated safely into a prototype?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1" name="Image 1" descr="/mnt/data/unit4_crops/a_clean_studio_tabletop_scene_photographed_from_a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Technical systems require evidence from materials, motion, circuits, testing, and revision.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Integrate the electrical, motor, or control elements needed for the prototype.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connect and test low-voltage electrical or electromechanical components safely.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Integrated prototype subsystem with circuit/motor evidence and safety notes.</a:t>
            </a:r>
            <a:endParaRPr lang="en-US" sz="1450" dirty="0"/>
          </a:p>
        </p:txBody>
      </p:sp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4.16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Prototype Build Day 2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today’s technical decisions.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Electrical integration should be organized, low-voltage, and easy to inspect.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Wires, switches, motors, batteries, and LEDs must be secured and protected.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Electrical components must not interfere with moving mechanisms.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Testing should begin with small, controlled checks.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functional circuit is only useful if it is safe and reliable.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4" name="Image 1" descr="/mnt/data/unit4_crops/a_clean_studio_tabletop_scene_photographed_from_a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Electromechanical systems must be safe, organized, powered, mounted, and tested.</a:t>
            </a:r>
            <a:endParaRPr lang="en-US" sz="1100" dirty="0"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4.16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Prototype Build Day 2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Follow this workflow to create evidence for the final technical demonstration.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Review circuit or motor plan before powering anything.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Connect components using safe low-voltage practices.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Secure wires and check for interference with moving parts.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Test one electrical function at a time.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Record results, issues, and revisions.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Document the decision while the evidence is still fresh.</a:t>
            </a:r>
            <a:endParaRPr lang="en-US" sz="160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4.16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Prototype Build Day 2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Check whether today’s evidence is ready for the Unit 4 technical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Circuit/motor integration photo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Updated circuit diagram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Safety check notes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Subsystem test result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Revision or troubleshooting notes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the original challenge requirements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clear enough for another team to understand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based on measured data or a documented observation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file, notebook, or project folder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the final technical demonstration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Integrated prototype subsystem with circuit/motor evidence and safety notes.</a:t>
            </a:r>
            <a:endParaRPr lang="en-US" sz="1450" dirty="0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5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4_crops/a_clean_white_background_technical_infographic_dia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4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4.17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Testing Protocol Development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do engineers design fair tests to evaluate whether a prototype works?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800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Aerospace Mechanisms, Materials &amp; Electromechanical Systems</a:t>
            </a:r>
            <a:endParaRPr lang="en-US" sz="1050" dirty="0"/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4.17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Testing Protocol Development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Testing Protocol Development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do engineers design fair tests to evaluate whether a prototype works?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1" name="Image 1" descr="/mnt/data/unit4_crops/a_clean_white_background_technical_infographic_dia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Technical systems require evidence from materials, motion, circuits, testing, and revision.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Create a fair testing protocol for the Unit 4 prototype.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define variables, procedures, success criteria, and data collection methods for a prototype test.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Testing protocol ready for prototype data collection.</a:t>
            </a:r>
            <a:endParaRPr lang="en-US" sz="1450" dirty="0"/>
          </a:p>
        </p:txBody>
      </p:sp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4.17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Testing Protocol Development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today’s technical decisions.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testing protocol turns a prototype trial into usable engineering evidence.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Fair tests identify what changes, what stays the same, and what is measured.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Success criteria should connect to the original challenge requirements.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Data collection methods should be realistic and repeatable.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protocol makes results easier to compare after revision.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4" name="Image 1" descr="/mnt/data/unit4_crops/a_clean_white_background_technical_infographic_dia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Testing and analysis turn prototype behavior into evidence for revision.</a:t>
            </a:r>
            <a:endParaRPr lang="en-US" sz="1100" dirty="0"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4.17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Testing Protocol Development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Follow this workflow to create evidence for the final technical demonstration.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Define the function being tested.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Identify independent, dependent, and controlled variables.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Write step-by-step test procedure.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Decide how many trials to run and what data to record.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Create a data table before testing begins.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Document the decision while the evidence is still fresh.</a:t>
            </a:r>
            <a:endParaRPr lang="en-US" sz="160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4.17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Testing Protocol Development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Check whether today’s evidence is ready for the Unit 4 technical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Testable question or purpose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Variable list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Step-by-step procedure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Success criteria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Prepared data table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the original challenge requirements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clear enough for another team to understand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based on measured data or a documented observation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file, notebook, or project folder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the final technical demonstration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Testing protocol ready for prototype data collection.</a:t>
            </a:r>
            <a:endParaRPr lang="en-US" sz="1450" dirty="0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Unit 4 Challenge Launch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Check whether today’s evidence is ready for the Unit 4 technical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Annotated challenge brief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Initial criteria and constraints list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Subsystem brainstorm sketch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Early evidence plan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Notebook reflection on the most important technical risk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the original challenge requirements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clear enough for another team to understand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based on measured data or a documented observation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file, notebook, or project folder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the final technical demonstration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Challenge brief annotated with early criteria, constraints, subsystem ideas, and questions.</a:t>
            </a:r>
            <a:endParaRPr lang="en-US" sz="1450" dirty="0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0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4_crops/a_clean_white_background_technical_infographic_dia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4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4.18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Prototype Testing and Data Collection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can engineers collect useful data from a prototype test?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800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Aerospace Mechanisms, Materials &amp; Electromechanical Systems</a:t>
            </a:r>
            <a:endParaRPr lang="en-US" sz="1050" dirty="0"/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4.18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Prototype Testing and Data Collection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Prototype Testing and Data Collection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can engineers collect useful data from a prototype test?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1" name="Image 1" descr="/mnt/data/unit4_crops/a_clean_white_background_technical_infographic_dia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Technical systems require evidence from materials, motion, circuits, testing, and revision.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Run the testing protocol and collect reliable prototype data.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collect, organize, and document prototype test data using a planned procedure.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Completed prototype data table with test photos and observations.</a:t>
            </a:r>
            <a:endParaRPr lang="en-US" sz="1450" dirty="0"/>
          </a:p>
        </p:txBody>
      </p:sp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4.18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Prototype Testing and Data Collection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today’s technical decisions.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Testing should follow the protocol as closely as possible.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Repeated trials help distinguish pattern from accident.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Observations are important, but data is stronger when measured.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Unexpected behavior should be documented instead of ignored.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Photos and notes help explain the context of the data.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4" name="Image 1" descr="/mnt/data/unit4_crops/a_clean_white_background_technical_infographic_dia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Testing and analysis turn prototype behavior into evidence for revision.</a:t>
            </a:r>
            <a:endParaRPr lang="en-US" sz="1100" dirty="0"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4.18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Prototype Testing and Data Collection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Follow this workflow to create evidence for the final technical demonstration.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Set up the prototype using the testing protocol.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Run the planned number of trials.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Measure and record data consistently.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Capture photos or short notes from the test setup.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Record failures, unexpected results, and possible causes.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Document the decision while the evidence is still fresh.</a:t>
            </a:r>
            <a:endParaRPr lang="en-US" sz="160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4.18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Prototype Testing and Data Collection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Check whether today’s evidence is ready for the Unit 4 technical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Completed data table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Test setup photo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Trial observations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Failure or issue notes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Initial data pattern statement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the original challenge requirements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clear enough for another team to understand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based on measured data or a documented observation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file, notebook, or project folder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the final technical demonstration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Completed prototype data table with test photos and observations.</a:t>
            </a:r>
            <a:endParaRPr lang="en-US" sz="1450" dirty="0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5">
    <p:bg>
      <p:bgPr>
        <a:solidFill>
          <a:srgbClr val="0A204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unit4_crops/a_clean_white_background_technical_infographic_dia_title.jp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89320" y="0"/>
            <a:ext cx="620237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5989320" cy="6858000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4" name="Shape 1"/>
          <p:cNvSpPr/>
          <p:nvPr/>
        </p:nvSpPr>
        <p:spPr>
          <a:xfrm>
            <a:off x="5989320" y="0"/>
            <a:ext cx="109728" cy="6858000"/>
          </a:xfrm>
          <a:prstGeom prst="rect">
            <a:avLst/>
          </a:prstGeom>
          <a:solidFill>
            <a:srgbClr val="F47B20"/>
          </a:solidFill>
          <a:ln w="127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7" name="Text 3"/>
          <p:cNvSpPr/>
          <p:nvPr/>
        </p:nvSpPr>
        <p:spPr>
          <a:xfrm>
            <a:off x="640080" y="1234440"/>
            <a:ext cx="420624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600" b="1" dirty="0">
                <a:solidFill>
                  <a:srgbClr val="D7A940"/>
                </a:solidFill>
              </a:rPr>
              <a:t>LOCKWOODSTEM IED • UNIT 4</a:t>
            </a:r>
            <a:endParaRPr lang="en-US" sz="1600" dirty="0"/>
          </a:p>
        </p:txBody>
      </p:sp>
      <p:sp>
        <p:nvSpPr>
          <p:cNvPr id="8" name="Text 4"/>
          <p:cNvSpPr/>
          <p:nvPr/>
        </p:nvSpPr>
        <p:spPr>
          <a:xfrm>
            <a:off x="640080" y="1737360"/>
            <a:ext cx="274320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600" b="1" dirty="0">
                <a:solidFill>
                  <a:srgbClr val="F47B20"/>
                </a:solidFill>
              </a:rPr>
              <a:t>Lesson 4.19</a:t>
            </a:r>
            <a:endParaRPr lang="en-US" sz="2600" dirty="0"/>
          </a:p>
        </p:txBody>
      </p:sp>
      <p:sp>
        <p:nvSpPr>
          <p:cNvPr id="9" name="Text 5"/>
          <p:cNvSpPr/>
          <p:nvPr/>
        </p:nvSpPr>
        <p:spPr>
          <a:xfrm>
            <a:off x="640080" y="2267712"/>
            <a:ext cx="498348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3000" b="1" dirty="0">
                <a:solidFill>
                  <a:srgbClr val="FFFFFF"/>
                </a:solidFill>
              </a:rPr>
              <a:t>Data Analysis, Graphing, and Design Conclusions</a:t>
            </a:r>
            <a:endParaRPr lang="en-US" sz="3000" dirty="0"/>
          </a:p>
        </p:txBody>
      </p:sp>
      <p:sp>
        <p:nvSpPr>
          <p:cNvPr id="10" name="Shape 6"/>
          <p:cNvSpPr/>
          <p:nvPr/>
        </p:nvSpPr>
        <p:spPr>
          <a:xfrm>
            <a:off x="640080" y="3456432"/>
            <a:ext cx="4389120" cy="0"/>
          </a:xfrm>
          <a:prstGeom prst="line">
            <a:avLst/>
          </a:prstGeom>
          <a:noFill/>
          <a:ln w="25400">
            <a:solidFill>
              <a:srgbClr val="F47B20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7"/>
          <p:cNvSpPr/>
          <p:nvPr/>
        </p:nvSpPr>
        <p:spPr>
          <a:xfrm>
            <a:off x="640080" y="3703320"/>
            <a:ext cx="5074920" cy="9144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E8EEF6"/>
                </a:solidFill>
              </a:rPr>
              <a:t>How can data help engineers decide whether a prototype was successful?</a:t>
            </a:r>
            <a:endParaRPr lang="en-US" sz="1700" dirty="0"/>
          </a:p>
        </p:txBody>
      </p:sp>
      <p:sp>
        <p:nvSpPr>
          <p:cNvPr id="12" name="Text 8"/>
          <p:cNvSpPr/>
          <p:nvPr/>
        </p:nvSpPr>
        <p:spPr>
          <a:xfrm>
            <a:off x="640080" y="6263640"/>
            <a:ext cx="4800600" cy="23774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50" dirty="0">
                <a:solidFill>
                  <a:srgbClr val="CBD6E2"/>
                </a:solidFill>
              </a:rPr>
              <a:t>Aerospace Mechanisms, Materials &amp; Electromechanical Systems</a:t>
            </a:r>
            <a:endParaRPr lang="en-US" sz="1050" dirty="0"/>
          </a:p>
        </p:txBody>
      </p:sp>
      <p:pic>
        <p:nvPicPr>
          <p:cNvPr id="13" name="Picture 1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6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4.19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Data Analysis, Graphing, and Design Conclusions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57607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Data Analysis, Graphing, and Design Conclusions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34440"/>
            <a:ext cx="580644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i="1" dirty="0">
                <a:solidFill>
                  <a:srgbClr val="5B6770"/>
                </a:solidFill>
              </a:rPr>
              <a:t>How can data help engineers decide whether a prototype was successful?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6611112" y="941832"/>
            <a:ext cx="4837176" cy="5266944"/>
          </a:xfrm>
          <a:prstGeom prst="roundRect">
            <a:avLst>
              <a:gd name="adj" fmla="val 151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1" name="Image 1" descr="/mnt/data/unit4_crops/a_clean_white_background_technical_infographic_dia_panel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0" y="960120"/>
            <a:ext cx="4800600" cy="4818888"/>
          </a:xfrm>
          <a:prstGeom prst="rect">
            <a:avLst/>
          </a:prstGeom>
        </p:spPr>
      </p:pic>
      <p:sp>
        <p:nvSpPr>
          <p:cNvPr id="12" name="Shape 8"/>
          <p:cNvSpPr/>
          <p:nvPr/>
        </p:nvSpPr>
        <p:spPr>
          <a:xfrm>
            <a:off x="6629400" y="5779008"/>
            <a:ext cx="4800600" cy="411480"/>
          </a:xfrm>
          <a:prstGeom prst="rect">
            <a:avLst/>
          </a:prstGeom>
          <a:solidFill>
            <a:srgbClr val="0A204C">
              <a:alpha val="95000"/>
            </a:srgbClr>
          </a:solidFill>
          <a:ln w="12700">
            <a:solidFill>
              <a:srgbClr val="0A204C">
                <a:alpha val="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3" name="Text 9"/>
          <p:cNvSpPr/>
          <p:nvPr/>
        </p:nvSpPr>
        <p:spPr>
          <a:xfrm>
            <a:off x="6739128" y="5879592"/>
            <a:ext cx="4581144" cy="20116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b="1" dirty="0">
                <a:solidFill>
                  <a:srgbClr val="FFFFFF"/>
                </a:solidFill>
              </a:rPr>
              <a:t>Technical systems require evidence from materials, motion, circuits, testing, and revision.</a:t>
            </a:r>
            <a:endParaRPr lang="en-US" sz="950" dirty="0"/>
          </a:p>
        </p:txBody>
      </p:sp>
      <p:sp>
        <p:nvSpPr>
          <p:cNvPr id="14" name="Shape 10"/>
          <p:cNvSpPr/>
          <p:nvPr/>
        </p:nvSpPr>
        <p:spPr>
          <a:xfrm>
            <a:off x="548640" y="205740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5" name="Text 11"/>
          <p:cNvSpPr/>
          <p:nvPr/>
        </p:nvSpPr>
        <p:spPr>
          <a:xfrm>
            <a:off x="713232" y="220370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LESSON GOAL</a:t>
            </a:r>
            <a:endParaRPr lang="en-US" sz="1100" dirty="0"/>
          </a:p>
        </p:txBody>
      </p:sp>
      <p:sp>
        <p:nvSpPr>
          <p:cNvPr id="16" name="Text 12"/>
          <p:cNvSpPr/>
          <p:nvPr/>
        </p:nvSpPr>
        <p:spPr>
          <a:xfrm>
            <a:off x="713232" y="253288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Analyze prototype test data and draw evidence-based design conclusions.</a:t>
            </a:r>
            <a:endParaRPr lang="en-US" sz="1450" dirty="0"/>
          </a:p>
        </p:txBody>
      </p:sp>
      <p:sp>
        <p:nvSpPr>
          <p:cNvPr id="17" name="Shape 13"/>
          <p:cNvSpPr/>
          <p:nvPr/>
        </p:nvSpPr>
        <p:spPr>
          <a:xfrm>
            <a:off x="548640" y="3364992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4"/>
          <p:cNvSpPr/>
          <p:nvPr/>
        </p:nvSpPr>
        <p:spPr>
          <a:xfrm>
            <a:off x="713232" y="3511296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STUDENT OBJECTIVE</a:t>
            </a:r>
            <a:endParaRPr lang="en-US" sz="1100" dirty="0"/>
          </a:p>
        </p:txBody>
      </p:sp>
      <p:sp>
        <p:nvSpPr>
          <p:cNvPr id="19" name="Text 15"/>
          <p:cNvSpPr/>
          <p:nvPr/>
        </p:nvSpPr>
        <p:spPr>
          <a:xfrm>
            <a:off x="713232" y="3840480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I can create a graph, identify patterns, and explain what the data means for the design.</a:t>
            </a:r>
            <a:endParaRPr lang="en-US" sz="1450" dirty="0"/>
          </a:p>
        </p:txBody>
      </p:sp>
      <p:sp>
        <p:nvSpPr>
          <p:cNvPr id="20" name="Shape 16"/>
          <p:cNvSpPr/>
          <p:nvPr/>
        </p:nvSpPr>
        <p:spPr>
          <a:xfrm>
            <a:off x="548640" y="4663440"/>
            <a:ext cx="5577840" cy="1097280"/>
          </a:xfrm>
          <a:prstGeom prst="roundRect">
            <a:avLst>
              <a:gd name="adj" fmla="val 5833"/>
            </a:avLst>
          </a:prstGeom>
          <a:solidFill>
            <a:srgbClr val="EEF3F7"/>
          </a:solidFill>
          <a:ln w="12700">
            <a:solidFill>
              <a:srgbClr val="D9E6F2">
                <a:alpha val="95000"/>
              </a:srgbClr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1" name="Text 17"/>
          <p:cNvSpPr/>
          <p:nvPr/>
        </p:nvSpPr>
        <p:spPr>
          <a:xfrm>
            <a:off x="713232" y="4809744"/>
            <a:ext cx="5248656" cy="237744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4F8A5B"/>
                </a:solidFill>
              </a:rPr>
              <a:t>END PRODUCT</a:t>
            </a:r>
            <a:endParaRPr lang="en-US" sz="1100" dirty="0"/>
          </a:p>
        </p:txBody>
      </p:sp>
      <p:sp>
        <p:nvSpPr>
          <p:cNvPr id="22" name="Text 18"/>
          <p:cNvSpPr/>
          <p:nvPr/>
        </p:nvSpPr>
        <p:spPr>
          <a:xfrm>
            <a:off x="713232" y="5138928"/>
            <a:ext cx="5248656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Graph and written conclusion showing prototype performance.</a:t>
            </a:r>
            <a:endParaRPr lang="en-US" sz="1450" dirty="0"/>
          </a:p>
        </p:txBody>
      </p:sp>
      <p:pic>
        <p:nvPicPr>
          <p:cNvPr id="23" name="Picture 22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7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4.19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Data Analysis, Graphing, and Design Conclusions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need to understand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8638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These ideas guide today’s technical decisions.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737360"/>
            <a:ext cx="5577840" cy="4343400"/>
          </a:xfrm>
          <a:prstGeom prst="roundRect">
            <a:avLst>
              <a:gd name="adj" fmla="val 1684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75104"/>
            <a:ext cx="201168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BIG IDEAS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95728"/>
            <a:ext cx="5074920" cy="292608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Data analysis turns raw numbers into engineering meaning.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Graphs help compare trials, materials, versions, or system performance.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A conclusion should connect data back to success criteria.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Engineers should honestly report limitations and uncertainty.</a:t>
            </a:r>
            <a:endParaRPr lang="en-US" sz="1600" dirty="0"/>
          </a:p>
          <a:p>
            <a:pPr indent="0" marL="0">
              <a:buNone/>
            </a:pPr>
            <a:r>
              <a:rPr lang="en-US" sz="160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Data can support keeping, revising, or replacing a design feature.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492240" y="1737360"/>
            <a:ext cx="4983480" cy="4343400"/>
          </a:xfrm>
          <a:prstGeom prst="roundRect">
            <a:avLst>
              <a:gd name="adj" fmla="val 1684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pic>
        <p:nvPicPr>
          <p:cNvPr id="14" name="Image 1" descr="/mnt/data/unit4_crops/a_clean_white_background_technical_infographic_dia_mini.jp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840" y="2011680"/>
            <a:ext cx="4526280" cy="3611880"/>
          </a:xfrm>
          <a:prstGeom prst="rect">
            <a:avLst/>
          </a:prstGeom>
        </p:spPr>
      </p:pic>
      <p:sp>
        <p:nvSpPr>
          <p:cNvPr id="15" name="Text 11"/>
          <p:cNvSpPr/>
          <p:nvPr/>
        </p:nvSpPr>
        <p:spPr>
          <a:xfrm>
            <a:off x="6830568" y="5212080"/>
            <a:ext cx="4306824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0A204C"/>
                </a:solidFill>
              </a:rPr>
              <a:t>Testing and analysis turn prototype behavior into evidence for revision.</a:t>
            </a:r>
            <a:endParaRPr lang="en-US" sz="1100" dirty="0"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8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4.19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Data Analysis, Graphing, and Design Conclusions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What you will do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79552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Follow this workflow to create evidence for the final technical demonstration.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9436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5895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1</a:t>
            </a:r>
            <a:endParaRPr lang="en-US" sz="1500" dirty="0"/>
          </a:p>
        </p:txBody>
      </p:sp>
      <p:sp>
        <p:nvSpPr>
          <p:cNvPr id="12" name="Text 9"/>
          <p:cNvSpPr/>
          <p:nvPr/>
        </p:nvSpPr>
        <p:spPr>
          <a:xfrm>
            <a:off x="130759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Review collected test data for completeness.</a:t>
            </a:r>
            <a:endParaRPr lang="en-US" sz="1350" dirty="0"/>
          </a:p>
        </p:txBody>
      </p:sp>
      <p:sp>
        <p:nvSpPr>
          <p:cNvPr id="13" name="Shape 10"/>
          <p:cNvSpPr/>
          <p:nvPr/>
        </p:nvSpPr>
        <p:spPr>
          <a:xfrm>
            <a:off x="6172200" y="1691640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336792" y="1929384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2</a:t>
            </a:r>
            <a:endParaRPr lang="en-US" sz="1500" dirty="0"/>
          </a:p>
        </p:txBody>
      </p:sp>
      <p:sp>
        <p:nvSpPr>
          <p:cNvPr id="15" name="Text 12"/>
          <p:cNvSpPr/>
          <p:nvPr/>
        </p:nvSpPr>
        <p:spPr>
          <a:xfrm>
            <a:off x="6885432" y="1856232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Calculate summary values if needed.</a:t>
            </a:r>
            <a:endParaRPr lang="en-US" sz="1350" dirty="0"/>
          </a:p>
        </p:txBody>
      </p:sp>
      <p:sp>
        <p:nvSpPr>
          <p:cNvPr id="16" name="Shape 13"/>
          <p:cNvSpPr/>
          <p:nvPr/>
        </p:nvSpPr>
        <p:spPr>
          <a:xfrm>
            <a:off x="59436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7" name="Text 14"/>
          <p:cNvSpPr/>
          <p:nvPr/>
        </p:nvSpPr>
        <p:spPr>
          <a:xfrm>
            <a:off x="75895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3</a:t>
            </a:r>
            <a:endParaRPr lang="en-US" sz="1500" dirty="0"/>
          </a:p>
        </p:txBody>
      </p:sp>
      <p:sp>
        <p:nvSpPr>
          <p:cNvPr id="18" name="Text 15"/>
          <p:cNvSpPr/>
          <p:nvPr/>
        </p:nvSpPr>
        <p:spPr>
          <a:xfrm>
            <a:off x="130759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Create a clear graph that matches the question.</a:t>
            </a:r>
            <a:endParaRPr lang="en-US" sz="1350" dirty="0"/>
          </a:p>
        </p:txBody>
      </p:sp>
      <p:sp>
        <p:nvSpPr>
          <p:cNvPr id="19" name="Shape 16"/>
          <p:cNvSpPr/>
          <p:nvPr/>
        </p:nvSpPr>
        <p:spPr>
          <a:xfrm>
            <a:off x="6172200" y="2990088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0" name="Text 17"/>
          <p:cNvSpPr/>
          <p:nvPr/>
        </p:nvSpPr>
        <p:spPr>
          <a:xfrm>
            <a:off x="6336792" y="3227832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4</a:t>
            </a:r>
            <a:endParaRPr lang="en-US" sz="1500" dirty="0"/>
          </a:p>
        </p:txBody>
      </p:sp>
      <p:sp>
        <p:nvSpPr>
          <p:cNvPr id="21" name="Text 18"/>
          <p:cNvSpPr/>
          <p:nvPr/>
        </p:nvSpPr>
        <p:spPr>
          <a:xfrm>
            <a:off x="6885432" y="3154680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Identify trends, outliers, or performance limits.</a:t>
            </a:r>
            <a:endParaRPr lang="en-US" sz="1350" dirty="0"/>
          </a:p>
        </p:txBody>
      </p:sp>
      <p:sp>
        <p:nvSpPr>
          <p:cNvPr id="22" name="Shape 19"/>
          <p:cNvSpPr/>
          <p:nvPr/>
        </p:nvSpPr>
        <p:spPr>
          <a:xfrm>
            <a:off x="594360" y="4288536"/>
            <a:ext cx="5166360" cy="960120"/>
          </a:xfrm>
          <a:prstGeom prst="roundRect">
            <a:avLst>
              <a:gd name="adj" fmla="val 4762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23" name="Text 20"/>
          <p:cNvSpPr/>
          <p:nvPr/>
        </p:nvSpPr>
        <p:spPr>
          <a:xfrm>
            <a:off x="758952" y="4526280"/>
            <a:ext cx="411480" cy="411480"/>
          </a:xfrm>
          <a:prstGeom prst="rect">
            <a:avLst/>
          </a:prstGeom>
          <a:solidFill>
            <a:srgbClr val="F47B20"/>
          </a:solidFill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500" b="1" dirty="0">
                <a:solidFill>
                  <a:srgbClr val="FFFFFF"/>
                </a:solidFill>
              </a:rPr>
              <a:t>5</a:t>
            </a:r>
            <a:endParaRPr lang="en-US" sz="1500" dirty="0"/>
          </a:p>
        </p:txBody>
      </p:sp>
      <p:sp>
        <p:nvSpPr>
          <p:cNvPr id="24" name="Text 21"/>
          <p:cNvSpPr/>
          <p:nvPr/>
        </p:nvSpPr>
        <p:spPr>
          <a:xfrm>
            <a:off x="1307592" y="4453128"/>
            <a:ext cx="4251960" cy="5943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50" dirty="0">
                <a:solidFill>
                  <a:srgbClr val="1E2A36"/>
                </a:solidFill>
              </a:rPr>
              <a:t>Write a conclusion tied to criteria and constraints.</a:t>
            </a:r>
            <a:endParaRPr lang="en-US" sz="1350" dirty="0"/>
          </a:p>
        </p:txBody>
      </p:sp>
      <p:sp>
        <p:nvSpPr>
          <p:cNvPr id="25" name="Text 22"/>
          <p:cNvSpPr/>
          <p:nvPr/>
        </p:nvSpPr>
        <p:spPr>
          <a:xfrm>
            <a:off x="594360" y="6016752"/>
            <a:ext cx="1078992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600" b="1" dirty="0">
                <a:solidFill>
                  <a:srgbClr val="F47B20"/>
                </a:solidFill>
              </a:rPr>
              <a:t>Document the decision while the evidence is still fresh.</a:t>
            </a:r>
            <a:endParaRPr lang="en-US" sz="1600" dirty="0"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9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603504"/>
          </a:xfrm>
          <a:prstGeom prst="rect">
            <a:avLst/>
          </a:prstGeom>
          <a:solidFill>
            <a:srgbClr val="0A204C"/>
          </a:solidFill>
          <a:ln w="12700">
            <a:solidFill>
              <a:srgbClr val="0A204C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5" name="Text 2"/>
          <p:cNvSpPr/>
          <p:nvPr/>
        </p:nvSpPr>
        <p:spPr>
          <a:xfrm>
            <a:off x="2788920" y="146304"/>
            <a:ext cx="146304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200" b="1" dirty="0">
                <a:solidFill>
                  <a:srgbClr val="D7A940"/>
                </a:solidFill>
              </a:rPr>
              <a:t>Lesson 4.19</a:t>
            </a:r>
            <a:endParaRPr lang="en-US" sz="1200" dirty="0"/>
          </a:p>
        </p:txBody>
      </p:sp>
      <p:sp>
        <p:nvSpPr>
          <p:cNvPr id="6" name="Text 3"/>
          <p:cNvSpPr/>
          <p:nvPr/>
        </p:nvSpPr>
        <p:spPr>
          <a:xfrm>
            <a:off x="4315968" y="118872"/>
            <a:ext cx="6400800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800" b="1" dirty="0">
                <a:solidFill>
                  <a:srgbClr val="FFFFFF"/>
                </a:solidFill>
              </a:rPr>
              <a:t>Data Analysis, Graphing, and Design Conclusions</a:t>
            </a:r>
            <a:endParaRPr lang="en-US" sz="1600" dirty="0"/>
          </a:p>
        </p:txBody>
      </p:sp>
      <p:sp>
        <p:nvSpPr>
          <p:cNvPr id="7" name="Text 4"/>
          <p:cNvSpPr/>
          <p:nvPr/>
        </p:nvSpPr>
        <p:spPr>
          <a:xfrm>
            <a:off x="7452360" y="6510528"/>
            <a:ext cx="393192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r" indent="0" marL="0">
              <a:buNone/>
            </a:pPr>
            <a:r>
              <a:rPr lang="en-US" sz="750" dirty="0">
                <a:solidFill>
                  <a:srgbClr val="5B6770"/>
                </a:solidFill>
              </a:rPr>
              <a:t>LockwoodSTEM  |  Introduction to Engineering Design</a:t>
            </a:r>
            <a:endParaRPr lang="en-US" sz="750" dirty="0"/>
          </a:p>
        </p:txBody>
      </p:sp>
      <p:sp>
        <p:nvSpPr>
          <p:cNvPr id="8" name="Text 5"/>
          <p:cNvSpPr/>
          <p:nvPr/>
        </p:nvSpPr>
        <p:spPr>
          <a:xfrm>
            <a:off x="502920" y="841248"/>
            <a:ext cx="731520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2300" b="1" dirty="0">
                <a:solidFill>
                  <a:srgbClr val="0A204C"/>
                </a:solidFill>
              </a:rPr>
              <a:t>Evidence checklist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02920" y="1207008"/>
            <a:ext cx="8686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5B6770"/>
                </a:solidFill>
              </a:rPr>
              <a:t>Check whether today’s evidence is ready for the Unit 4 technical package.</a:t>
            </a:r>
            <a:endParaRPr lang="en-US" sz="1550" dirty="0"/>
          </a:p>
        </p:txBody>
      </p:sp>
      <p:sp>
        <p:nvSpPr>
          <p:cNvPr id="10" name="Shape 7"/>
          <p:cNvSpPr/>
          <p:nvPr/>
        </p:nvSpPr>
        <p:spPr>
          <a:xfrm>
            <a:off x="502920" y="1691640"/>
            <a:ext cx="5577840" cy="4480560"/>
          </a:xfrm>
          <a:prstGeom prst="roundRect">
            <a:avLst>
              <a:gd name="adj" fmla="val 1633"/>
            </a:avLst>
          </a:prstGeom>
          <a:solidFill>
            <a:srgbClr val="EEF3F7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1" name="Text 8"/>
          <p:cNvSpPr/>
          <p:nvPr/>
        </p:nvSpPr>
        <p:spPr>
          <a:xfrm>
            <a:off x="749808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F47B20"/>
                </a:solidFill>
              </a:rPr>
              <a:t>REQUIRED EVIDENCE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749808" y="2340864"/>
            <a:ext cx="5074920" cy="3337560"/>
          </a:xfrm>
          <a:prstGeom prst="rect">
            <a:avLst/>
          </a:prstGeom>
          <a:noFill/>
          <a:ln/>
        </p:spPr>
        <p:txBody>
          <a:bodyPr wrap="square" lIns="508" tIns="508" rIns="508" bIns="508" rtlCol="0" anchor="t">
            <a:normAutofit/>
          </a:bodyPr>
          <a:lstStyle/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Clean data table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Graph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Summary calculations if needed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Data conclusion</a:t>
            </a:r>
            <a:endParaRPr lang="en-US" sz="1450" dirty="0"/>
          </a:p>
          <a:p>
            <a:pPr indent="0" marL="0">
              <a:buNone/>
            </a:pPr>
            <a:r>
              <a:rPr lang="en-US" sz="1450" dirty="0">
                <a:solidFill>
                  <a:srgbClr val="1E2A36"/>
                </a:solidFill>
              </a:rPr>
              <a:t>□ Statement of limitations or uncertainty</a:t>
            </a:r>
            <a:endParaRPr lang="en-US" sz="1450" dirty="0"/>
          </a:p>
        </p:txBody>
      </p:sp>
      <p:sp>
        <p:nvSpPr>
          <p:cNvPr id="13" name="Shape 10"/>
          <p:cNvSpPr/>
          <p:nvPr/>
        </p:nvSpPr>
        <p:spPr>
          <a:xfrm>
            <a:off x="6492240" y="1691640"/>
            <a:ext cx="4983480" cy="4480560"/>
          </a:xfrm>
          <a:prstGeom prst="roundRect">
            <a:avLst>
              <a:gd name="adj" fmla="val 1633"/>
            </a:avLst>
          </a:prstGeom>
          <a:solidFill>
            <a:srgbClr val="FFFFFF"/>
          </a:solidFill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4" name="Text 11"/>
          <p:cNvSpPr/>
          <p:nvPr/>
        </p:nvSpPr>
        <p:spPr>
          <a:xfrm>
            <a:off x="6748272" y="1947672"/>
            <a:ext cx="2743200" cy="256032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indent="0" marL="0">
              <a:buNone/>
            </a:pPr>
            <a:r>
              <a:rPr lang="en-US" sz="1100" b="1" dirty="0">
                <a:solidFill>
                  <a:srgbClr val="D7A940"/>
                </a:solidFill>
              </a:rPr>
              <a:t>BEFORE MOVING ON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48272" y="233172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700" b="1" dirty="0">
                <a:solidFill>
                  <a:srgbClr val="0A204C"/>
                </a:solidFill>
              </a:rPr>
              <a:t>Your work should be:</a:t>
            </a:r>
            <a:endParaRPr lang="en-US" sz="1700" dirty="0"/>
          </a:p>
        </p:txBody>
      </p:sp>
      <p:sp>
        <p:nvSpPr>
          <p:cNvPr id="16" name="Text 13"/>
          <p:cNvSpPr/>
          <p:nvPr/>
        </p:nvSpPr>
        <p:spPr>
          <a:xfrm>
            <a:off x="6748272" y="2697480"/>
            <a:ext cx="4343400" cy="2057400"/>
          </a:xfrm>
          <a:prstGeom prst="rect">
            <a:avLst/>
          </a:prstGeom>
          <a:noFill/>
          <a:ln/>
        </p:spPr>
        <p:txBody>
          <a:bodyPr wrap="square" lIns="762" tIns="762" rIns="762" bIns="762" rtlCol="0" anchor="t">
            <a:normAutofit/>
          </a:bodyPr>
          <a:lstStyle/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connected to the original challenge requirements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clear enough for another team to understand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based on measured data or a documented observation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saved in the correct file, notebook, or project folder</a:t>
            </a:r>
            <a:endParaRPr lang="en-US" sz="1550" dirty="0"/>
          </a:p>
          <a:p>
            <a:pPr indent="0" marL="0">
              <a:buNone/>
            </a:pPr>
            <a:r>
              <a:rPr lang="en-US" sz="1550" dirty="0">
                <a:solidFill>
                  <a:srgbClr val="1E2A36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• useful for the final technical demonstration</a:t>
            </a:r>
            <a:endParaRPr lang="en-US" sz="1550" dirty="0"/>
          </a:p>
        </p:txBody>
      </p:sp>
      <p:sp>
        <p:nvSpPr>
          <p:cNvPr id="17" name="Shape 14"/>
          <p:cNvSpPr/>
          <p:nvPr/>
        </p:nvSpPr>
        <p:spPr>
          <a:xfrm>
            <a:off x="6720840" y="5074920"/>
            <a:ext cx="4434840" cy="0"/>
          </a:xfrm>
          <a:prstGeom prst="line">
            <a:avLst/>
          </a:prstGeom>
          <a:noFill/>
          <a:ln w="12700">
            <a:solidFill>
              <a:srgbClr val="D9E6F2"/>
            </a:solidFill>
            <a:prstDash val="solid"/>
          </a:ln>
        </p:spPr>
        <p:txBody>
          <a:bodyPr wrap="square">
            <a:normAutofit/>
          </a:bodyPr>
          <a:p/>
        </p:txBody>
      </p:sp>
      <p:sp>
        <p:nvSpPr>
          <p:cNvPr id="18" name="Text 15"/>
          <p:cNvSpPr/>
          <p:nvPr/>
        </p:nvSpPr>
        <p:spPr>
          <a:xfrm>
            <a:off x="6748272" y="5257800"/>
            <a:ext cx="4343400" cy="5669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450" b="1" dirty="0">
                <a:solidFill>
                  <a:srgbClr val="F47B20"/>
                </a:solidFill>
              </a:rPr>
              <a:t>Graph and written conclusion showing prototype performance.</a:t>
            </a:r>
            <a:endParaRPr lang="en-US" sz="1450" dirty="0"/>
          </a:p>
        </p:txBody>
      </p:sp>
      <p:pic>
        <p:nvPicPr>
          <p:cNvPr id="19" name="Picture 18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896" y="118872"/>
            <a:ext cx="1133856" cy="33846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115</Slides>
  <Notes>115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115</vt:i4>
      </vt:variant>
    </vt:vector>
  </HeadingPairs>
  <TitlesOfParts>
    <vt:vector size="1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</vt:vector>
  </TitlesOfParts>
  <Company>LockwoodSTEM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IED Unit 4 LockwoodSTEM Student-Facing Deck</dc:title>
  <dc:subject>IED Unit 4 Aerospace Mechanisms, Materials &amp; Electromechanical Systems</dc:subject>
  <dc:creator>LockwoodSTEM</dc:creator>
  <cp:lastModifiedBy>LockwoodSTEM</cp:lastModifiedBy>
  <cp:revision>1</cp:revision>
  <dcterms:created xsi:type="dcterms:W3CDTF">2026-06-29T20:49:58Z</dcterms:created>
  <dcterms:modified xsi:type="dcterms:W3CDTF">2026-06-29T20:49:58Z</dcterms:modified>
</cp:coreProperties>
</file>