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1463040" cy="502920"/>
          </a:xfrm>
          <a:prstGeom prst="rect">
            <a:avLst/>
          </a:prstGeom>
        </p:spPr>
      </p:pic>
      <p:pic>
        <p:nvPicPr>
          <p:cNvPr id="3" name="Image 1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2">
            <a:alphaModFix amt="96000"/>
          </a:blip>
          <a:stretch>
            <a:fillRect/>
          </a:stretch>
        </p:blipFill>
        <p:spPr>
          <a:xfrm>
            <a:off x="9646920" y="457200"/>
            <a:ext cx="1417320" cy="1417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1225296"/>
            <a:ext cx="548640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4 • LESSON 4.4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609344"/>
            <a:ext cx="7589520" cy="10789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Statistics and Measurement Error</a:t>
            </a:r>
            <a:endParaRPr lang="en-US" sz="3100" dirty="0"/>
          </a:p>
        </p:txBody>
      </p:sp>
      <p:sp>
        <p:nvSpPr>
          <p:cNvPr id="6" name="Text 2"/>
          <p:cNvSpPr/>
          <p:nvPr/>
        </p:nvSpPr>
        <p:spPr>
          <a:xfrm>
            <a:off x="658368" y="3063240"/>
            <a:ext cx="2011680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658368" y="3364992"/>
            <a:ext cx="7772400" cy="7132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statistics help engineers trust and interpret test results?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6583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8229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1729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D3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33375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6875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58521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58368" y="6217920"/>
            <a:ext cx="777240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FD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Mechanisms, Materials &amp; Electromechanical Systems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914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481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481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material, mechanism, circuit, data, or prototype.</a:t>
            </a:r>
            <a:endParaRPr lang="en-US" sz="1220" dirty="0"/>
          </a:p>
        </p:txBody>
      </p:sp>
      <p:sp>
        <p:nvSpPr>
          <p:cNvPr id="11" name="Shape 8"/>
          <p:cNvSpPr/>
          <p:nvPr/>
        </p:nvSpPr>
        <p:spPr>
          <a:xfrm>
            <a:off x="4343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343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910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910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tests, graphs, observations, photos, measurements.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7772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772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8339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39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220" dirty="0"/>
          </a:p>
        </p:txBody>
      </p:sp>
      <p:sp>
        <p:nvSpPr>
          <p:cNvPr id="19" name="Text 16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statistics and measurement error work is ready to move forward.”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statistics and measurement error work is accurate and ready to move forward.”</a:t>
            </a:r>
            <a:endParaRPr lang="en-US" sz="23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photo, graph, sketch, or model view that shows the work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test results, circuit checks, or observations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prototype</a:t>
            </a:r>
            <a:endParaRPr lang="en-US" sz="1260" dirty="0"/>
          </a:p>
        </p:txBody>
      </p:sp>
      <p:sp>
        <p:nvSpPr>
          <p:cNvPr id="20" name="Shape 17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87552" y="40507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005840" y="44165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60" dirty="0"/>
          </a:p>
        </p:txBody>
      </p:sp>
      <p:sp>
        <p:nvSpPr>
          <p:cNvPr id="23" name="Text 20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 or observed. C shows whether it meets the requirement or supports the design decision.</a:t>
            </a:r>
            <a:endParaRPr lang="en-US" sz="1680" dirty="0"/>
          </a:p>
        </p:txBody>
      </p:sp>
      <p:sp>
        <p:nvSpPr>
          <p:cNvPr id="10" name="Shape 7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9963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21792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680" dirty="0"/>
          </a:p>
        </p:txBody>
      </p:sp>
      <p:sp>
        <p:nvSpPr>
          <p:cNvPr id="13" name="Text 10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system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statistics and measurement error notices the result does not match the expected system behavior.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260" dirty="0"/>
          </a:p>
        </p:txBody>
      </p:sp>
      <p:sp>
        <p:nvSpPr>
          <p:cNvPr id="20" name="Text 17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320040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4892040" y="15087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892040" y="15727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458968" y="14904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458968" y="17830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photo, graph, measurement, or test result.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892040" y="24231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892040" y="24871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458968" y="24048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458968" y="26974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system.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4892040" y="33375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92040" y="34015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458968" y="33192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458968" y="36118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194767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05840" y="231343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statistics and measurement error work is good because it looks complete.”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87552" y="295351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005840" y="331927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95935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1005840" y="432511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material, mechanism, circuit, or data issue.”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058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451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634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14400" y="4434840"/>
            <a:ext cx="101498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70432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lesson before we move to the next system checkpoint.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68680" y="1737360"/>
            <a:ext cx="10149840" cy="3154680"/>
          </a:xfrm>
          <a:prstGeom prst="roundRect">
            <a:avLst>
              <a:gd name="adj" fmla="val 4348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78992" y="1901952"/>
            <a:ext cx="9729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assigned class format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61288" y="2304288"/>
            <a:ext cx="9646920" cy="2468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thing you learned about statistics and measurement error.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that could support today’s design or system decision.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risk, or next step for the prototype system.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68680" y="521208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4.5 — Mechanisms and Types of Motion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02920" y="1133856"/>
            <a:ext cx="100584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system-thinking habits used throughout Unit 4.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94360" y="1572768"/>
            <a:ext cx="3886200" cy="233172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04672" y="1737360"/>
            <a:ext cx="34655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86968" y="2139696"/>
            <a:ext cx="3383280" cy="1645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or interpret basic statistics from repeated measurements.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sources of measurement error or inconsistent data.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how variation affects engineering confidence.</a:t>
            </a:r>
            <a:endParaRPr lang="en-US" sz="1280" dirty="0"/>
          </a:p>
        </p:txBody>
      </p:sp>
      <p:sp>
        <p:nvSpPr>
          <p:cNvPr id="11" name="Shape 8"/>
          <p:cNvSpPr/>
          <p:nvPr/>
        </p:nvSpPr>
        <p:spPr>
          <a:xfrm>
            <a:off x="4709160" y="1572768"/>
            <a:ext cx="3063240" cy="2331720"/>
          </a:xfrm>
          <a:prstGeom prst="roundRect">
            <a:avLst>
              <a:gd name="adj" fmla="val 5882"/>
            </a:avLst>
          </a:prstGeom>
          <a:solidFill>
            <a:srgbClr val="F7FBFF"/>
          </a:solidFill>
          <a:ln w="12700">
            <a:solidFill>
              <a:srgbClr val="C9E6F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919472" y="1737360"/>
            <a:ext cx="2642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937760" y="2103120"/>
            <a:ext cx="2606040" cy="1673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use mean, range, and variation to decide whether test data are reliable enough to support a conclusion.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8001000" y="1572768"/>
            <a:ext cx="3520440" cy="4023360"/>
          </a:xfrm>
          <a:prstGeom prst="roundRect">
            <a:avLst>
              <a:gd name="adj" fmla="val 3896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11312" y="1737360"/>
            <a:ext cx="30998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293608" y="2139696"/>
            <a:ext cx="3017520" cy="3337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vote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Unit 4 connection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Core skill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Scenario check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20" dirty="0"/>
          </a:p>
        </p:txBody>
      </p:sp>
      <p:sp>
        <p:nvSpPr>
          <p:cNvPr id="17" name="Text 14"/>
          <p:cNvSpPr/>
          <p:nvPr/>
        </p:nvSpPr>
        <p:spPr>
          <a:xfrm>
            <a:off x="713232" y="4709160"/>
            <a:ext cx="66751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 the end, your claim about today’s work should connect to evidence someone else can inspect.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statistics help engineers trust and interpret test results?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2331720"/>
            <a:ext cx="5166360" cy="1965960"/>
          </a:xfrm>
          <a:prstGeom prst="roundRect">
            <a:avLst>
              <a:gd name="adj" fmla="val 697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41832" y="2496312"/>
            <a:ext cx="47457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862072"/>
            <a:ext cx="470916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materials, forces, motion, circuit behavior, or data would help answer today’s focus question?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263640" y="2331720"/>
            <a:ext cx="4617720" cy="1965960"/>
          </a:xfrm>
          <a:prstGeom prst="roundRect">
            <a:avLst>
              <a:gd name="adj" fmla="val 697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73952" y="2496312"/>
            <a:ext cx="41970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92240" y="2862072"/>
            <a:ext cx="416052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77240" y="5074920"/>
            <a:ext cx="91440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13232" y="1298448"/>
            <a:ext cx="10716768" cy="1207008"/>
          </a:xfrm>
          <a:prstGeom prst="roundRect">
            <a:avLst>
              <a:gd name="adj" fmla="val 11364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23544" y="1463040"/>
            <a:ext cx="10296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41832" y="1828800"/>
            <a:ext cx="10259568" cy="5486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calculate, interpret, question so an aerospace system can be built, tested, revised, and defended with evidence.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868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68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43560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43560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or interpret basic statistics from repeated measurements.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16052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6052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72744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Interpret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72744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sources of measurement error or inconsistent data.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745236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45236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01928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01928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how variation affects engineering confidence.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868680" y="5193792"/>
            <a:ext cx="987552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good systems combine structure, motion, electrical behavior, and data into one clear design story.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95097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statistics and measurement error?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77724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0584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the first example without checking the system goal</a:t>
            </a:r>
            <a:endParaRPr lang="en-US" sz="1260" dirty="0"/>
          </a:p>
        </p:txBody>
      </p:sp>
      <p:sp>
        <p:nvSpPr>
          <p:cNvPr id="12" name="Shape 9"/>
          <p:cNvSpPr/>
          <p:nvPr/>
        </p:nvSpPr>
        <p:spPr>
          <a:xfrm>
            <a:off x="617220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8251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0080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and criteria to make a controlled decision</a:t>
            </a:r>
            <a:endParaRPr lang="en-US" sz="1260" dirty="0"/>
          </a:p>
        </p:txBody>
      </p:sp>
      <p:sp>
        <p:nvSpPr>
          <p:cNvPr id="15" name="Shape 12"/>
          <p:cNvSpPr/>
          <p:nvPr/>
        </p:nvSpPr>
        <p:spPr>
          <a:xfrm>
            <a:off x="77724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755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00584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the simplest option because it is fastest</a:t>
            </a:r>
            <a:endParaRPr lang="en-US" sz="1260" dirty="0"/>
          </a:p>
        </p:txBody>
      </p:sp>
      <p:sp>
        <p:nvSpPr>
          <p:cNvPr id="18" name="Shape 15"/>
          <p:cNvSpPr/>
          <p:nvPr/>
        </p:nvSpPr>
        <p:spPr>
          <a:xfrm>
            <a:off x="617220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8251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640080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</a:t>
            </a:r>
            <a:endParaRPr lang="en-US" sz="1260" dirty="0"/>
          </a:p>
        </p:txBody>
      </p:sp>
      <p:sp>
        <p:nvSpPr>
          <p:cNvPr id="21" name="Text 18"/>
          <p:cNvSpPr/>
          <p:nvPr/>
        </p:nvSpPr>
        <p:spPr>
          <a:xfrm>
            <a:off x="777240" y="5321808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22960" y="1417320"/>
            <a:ext cx="3703320" cy="2057400"/>
          </a:xfrm>
          <a:prstGeom prst="roundRect">
            <a:avLst>
              <a:gd name="adj" fmla="val 6667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1581912"/>
            <a:ext cx="32826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51560" y="1947672"/>
            <a:ext cx="324612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Use repeated measurements and variation before trusting the conclusion.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48006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109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evidence, criteria, or system behavior instead of guessing.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80010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113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2296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system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Systems Evidence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connects materials, mechanisms, motion, data, circuits, and prototype testing into one working system.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8580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 + structure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 and stiffness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Mass and durability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Manufacturing limits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evidence</a:t>
            </a:r>
            <a:endParaRPr lang="en-US" sz="1340" dirty="0"/>
          </a:p>
        </p:txBody>
      </p:sp>
      <p:sp>
        <p:nvSpPr>
          <p:cNvPr id="11" name="Shape 8"/>
          <p:cNvSpPr/>
          <p:nvPr/>
        </p:nvSpPr>
        <p:spPr>
          <a:xfrm>
            <a:off x="443484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4515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+ motion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2744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 and output motion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and force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Functional checks</a:t>
            </a:r>
            <a:endParaRPr lang="en-US" sz="1340" dirty="0"/>
          </a:p>
        </p:txBody>
      </p:sp>
      <p:sp>
        <p:nvSpPr>
          <p:cNvPr id="14" name="Shape 11"/>
          <p:cNvSpPr/>
          <p:nvPr/>
        </p:nvSpPr>
        <p:spPr>
          <a:xfrm>
            <a:off x="818388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39419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Circuits + data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47648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connections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 or electrical function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protocol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 and conclusions</a:t>
            </a:r>
            <a:endParaRPr lang="en-US" sz="1340" dirty="0"/>
          </a:p>
        </p:txBody>
      </p:sp>
      <p:sp>
        <p:nvSpPr>
          <p:cNvPr id="17" name="Text 14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use mean, range, and variation to decide whether test data are reliable enough to support a conclusion.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system evidence source and connect it to today’s lesson.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41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85623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258568"/>
            <a:ext cx="3154680" cy="2606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result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sketch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observation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 check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or data table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41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28032" y="1856232"/>
            <a:ext cx="61173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846320" y="2221992"/>
            <a:ext cx="6080760" cy="26334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calculate, interpret, or question the prototype system?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system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68580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611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1440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measurement rarely tells the whole story.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438912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9943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1772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help engineers see patterns and outliers.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809244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Statistics help separate real performance differences from measurement noise.</a:t>
            </a:r>
            <a:endParaRPr lang="en-US" sz="1650" dirty="0"/>
          </a:p>
        </p:txBody>
      </p:sp>
      <p:sp>
        <p:nvSpPr>
          <p:cNvPr id="16" name="Shape 13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5789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53312" y="4690872"/>
            <a:ext cx="9500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371600" y="5056632"/>
            <a:ext cx="946404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prototype task. Save the evidence that explains how you know the system works or what should change next.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4 Lesson 4.4: Statistics and Measurement Error</dc:title>
  <dc:subject>IED Unit 4 Lesson 4.4</dc:subject>
  <dc:creator>LockwoodSTEM</dc:creator>
  <cp:lastModifiedBy>LockwoodSTEM</cp:lastModifiedBy>
  <cp:revision>1</cp:revision>
  <dcterms:created xsi:type="dcterms:W3CDTF">2026-07-17T17:40:16Z</dcterms:created>
  <dcterms:modified xsi:type="dcterms:W3CDTF">2026-07-17T17:40:16Z</dcterms:modified>
</cp:coreProperties>
</file>