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0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320040"/>
            <a:ext cx="1463040" cy="502920"/>
          </a:xfrm>
          <a:prstGeom prst="rect">
            <a:avLst/>
          </a:prstGeom>
        </p:spPr>
      </p:pic>
      <p:pic>
        <p:nvPicPr>
          <p:cNvPr id="3" name="Image 1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2">
            <a:alphaModFix amt="96000"/>
          </a:blip>
          <a:stretch>
            <a:fillRect/>
          </a:stretch>
        </p:blipFill>
        <p:spPr>
          <a:xfrm>
            <a:off x="9646920" y="457200"/>
            <a:ext cx="1417320" cy="141732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58368" y="1225296"/>
            <a:ext cx="5486400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4 • LESSON 4.13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658368" y="1609344"/>
            <a:ext cx="7589520" cy="10789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Planning and Assembly Layout</a:t>
            </a:r>
            <a:endParaRPr lang="en-US" sz="3100" dirty="0"/>
          </a:p>
        </p:txBody>
      </p:sp>
      <p:sp>
        <p:nvSpPr>
          <p:cNvPr id="6" name="Text 2"/>
          <p:cNvSpPr/>
          <p:nvPr/>
        </p:nvSpPr>
        <p:spPr>
          <a:xfrm>
            <a:off x="658368" y="3063240"/>
            <a:ext cx="2011680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58368" y="3364992"/>
            <a:ext cx="7772400" cy="7132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CAD planning prepare a mechanism for physical construction?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6583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8229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1729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ED3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33375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5687568" y="4956048"/>
            <a:ext cx="201168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5852160" y="4800600"/>
            <a:ext cx="1627632" cy="0"/>
          </a:xfrm>
          <a:prstGeom prst="line">
            <a:avLst/>
          </a:prstGeom>
          <a:noFill/>
          <a:ln w="12700">
            <a:solidFill>
              <a:srgbClr val="2ED3F6">
                <a:alpha val="65000"/>
              </a:srgbClr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658368" y="6217920"/>
            <a:ext cx="777240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BFD6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Mechanisms, Materials &amp; Electromechanical Systems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914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14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481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481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material, mechanism, circuit, data, or prototype.</a:t>
            </a:r>
            <a:endParaRPr lang="en-US" sz="1220" dirty="0"/>
          </a:p>
        </p:txBody>
      </p:sp>
      <p:sp>
        <p:nvSpPr>
          <p:cNvPr id="11" name="Shape 8"/>
          <p:cNvSpPr/>
          <p:nvPr/>
        </p:nvSpPr>
        <p:spPr>
          <a:xfrm>
            <a:off x="4343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343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910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910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tests, graphs, observations, photos, measurements.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7772400" y="146304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772400" y="152704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339328" y="144475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8339328" y="173736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220" dirty="0"/>
          </a:p>
        </p:txBody>
      </p:sp>
      <p:sp>
        <p:nvSpPr>
          <p:cNvPr id="19" name="Text 16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cad planning and assembly layout work is ready to move forward.”</a:t>
            </a:r>
            <a:endParaRPr lang="en-US" sz="1900" dirty="0"/>
          </a:p>
        </p:txBody>
      </p:sp>
      <p:sp>
        <p:nvSpPr>
          <p:cNvPr id="20" name="Text 17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</a:t>
            </a:r>
            <a:endParaRPr lang="en-US" sz="1700" dirty="0"/>
          </a:p>
          <a:p>
            <a:pPr marL="165100" indent="-165100">
              <a:buSzPct val="100000"/>
              <a:buChar char="•"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cad planning and assembly layout work is accurate and ready to move forward.”</a:t>
            </a:r>
            <a:endParaRPr lang="en-US" sz="2300" dirty="0"/>
          </a:p>
        </p:txBody>
      </p:sp>
      <p:sp>
        <p:nvSpPr>
          <p:cNvPr id="8" name="Shape 5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photo, graph, sketch, or model view that shows the work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2219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5877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test results, circuit checks, or observations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1363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5021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prototype</a:t>
            </a:r>
            <a:endParaRPr lang="en-US" sz="1260" dirty="0"/>
          </a:p>
        </p:txBody>
      </p:sp>
      <p:sp>
        <p:nvSpPr>
          <p:cNvPr id="20" name="Shape 17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20833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87552" y="405079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005840" y="4416552"/>
            <a:ext cx="4434840" cy="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60" dirty="0"/>
          </a:p>
        </p:txBody>
      </p:sp>
      <p:sp>
        <p:nvSpPr>
          <p:cNvPr id="23" name="Text 20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 or observed. C shows whether it meets the requirement or supports the design decision.</a:t>
            </a:r>
            <a:endParaRPr lang="en-US" sz="1680" dirty="0"/>
          </a:p>
        </p:txBody>
      </p:sp>
      <p:sp>
        <p:nvSpPr>
          <p:cNvPr id="10" name="Shape 7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99632" y="1581912"/>
            <a:ext cx="43342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217920" y="1947672"/>
            <a:ext cx="429768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680" dirty="0"/>
          </a:p>
        </p:txBody>
      </p:sp>
      <p:sp>
        <p:nvSpPr>
          <p:cNvPr id="13" name="Text 10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system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cad planning and assembly layout notices the result does not match the expected system behavior.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00584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82512" y="231343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6400800" y="267919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260" dirty="0"/>
          </a:p>
        </p:txBody>
      </p:sp>
      <p:sp>
        <p:nvSpPr>
          <p:cNvPr id="14" name="Shape 11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00584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260" dirty="0"/>
          </a:p>
        </p:txBody>
      </p:sp>
      <p:sp>
        <p:nvSpPr>
          <p:cNvPr id="17" name="Shape 14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82512" y="3410712"/>
            <a:ext cx="44714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6400800" y="3776472"/>
            <a:ext cx="443484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260" dirty="0"/>
          </a:p>
        </p:txBody>
      </p:sp>
      <p:sp>
        <p:nvSpPr>
          <p:cNvPr id="20" name="Text 17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6818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78992" y="158191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97280" y="1947672"/>
            <a:ext cx="3200400" cy="1353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4892040" y="15087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892040" y="15727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5458968" y="14904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458968" y="17830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photo, graph, measurement, or test result.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892040" y="24231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892040" y="24871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458968" y="24048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5458968" y="26974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system.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4892040" y="3337560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92040" y="3401568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458968" y="3319272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58968" y="3611880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87552" y="194767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05840" y="231343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cad planning and assembly layout work is good because it looks complete.”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87552" y="295351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005840" y="331927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66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3959352"/>
            <a:ext cx="98206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1005840" y="4325112"/>
            <a:ext cx="9784080" cy="164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material, mechanism, circuit, or data issue.”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058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6451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634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6250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581912"/>
            <a:ext cx="2871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1947672"/>
            <a:ext cx="2834640" cy="15361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4434840"/>
            <a:ext cx="10149840" cy="4572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70432"/>
            <a:ext cx="1005840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lesson before we move to the next system checkpoint.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868680" y="1737360"/>
            <a:ext cx="10149840" cy="3154680"/>
          </a:xfrm>
          <a:prstGeom prst="roundRect">
            <a:avLst>
              <a:gd name="adj" fmla="val 4348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78992" y="1901952"/>
            <a:ext cx="97292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assigned class format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161288" y="2304288"/>
            <a:ext cx="964692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thing you learned about cad planning and assembly layout.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that could support today’s design or system decision.</a:t>
            </a:r>
            <a:endParaRPr lang="en-US" sz="1800" dirty="0"/>
          </a:p>
          <a:p>
            <a:pPr marL="165100" indent="-165100">
              <a:buSzPct val="100000"/>
              <a:buChar char="•"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risk, or next step for the prototype system.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68680" y="5212080"/>
            <a:ext cx="987552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4.14 — CAD Modeling Workday: Components, Motion, and Fit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502920" y="1133856"/>
            <a:ext cx="1005840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system-thinking habits used throughout Unit 4.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94360" y="1572768"/>
            <a:ext cx="3886200" cy="2331720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04672" y="1737360"/>
            <a:ext cx="34655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86968" y="2139696"/>
            <a:ext cx="3383280" cy="1645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 or CAD layout to plan the mechanism structure.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important dimensions, clearances, and mounting locations.</a:t>
            </a:r>
            <a:endParaRPr lang="en-US" sz="1280" dirty="0"/>
          </a:p>
          <a:p>
            <a:pPr marL="165100" indent="-165100">
              <a:buSzPct val="100000"/>
              <a:buChar char="•"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the layout supports construction and motion.</a:t>
            </a:r>
            <a:endParaRPr lang="en-US" sz="1280" dirty="0"/>
          </a:p>
        </p:txBody>
      </p:sp>
      <p:sp>
        <p:nvSpPr>
          <p:cNvPr id="11" name="Shape 8"/>
          <p:cNvSpPr/>
          <p:nvPr/>
        </p:nvSpPr>
        <p:spPr>
          <a:xfrm>
            <a:off x="4709160" y="1572768"/>
            <a:ext cx="3063240" cy="2331720"/>
          </a:xfrm>
          <a:prstGeom prst="roundRect">
            <a:avLst>
              <a:gd name="adj" fmla="val 5882"/>
            </a:avLst>
          </a:prstGeom>
          <a:solidFill>
            <a:srgbClr val="F7FBFF"/>
          </a:solidFill>
          <a:ln w="12700">
            <a:solidFill>
              <a:srgbClr val="C9E6F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919472" y="1737360"/>
            <a:ext cx="2642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937760" y="2103120"/>
            <a:ext cx="2606040" cy="167335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use CAD planning to define part placement, spacing, and assembly relationships before building.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8001000" y="1572768"/>
            <a:ext cx="3520440" cy="4023360"/>
          </a:xfrm>
          <a:prstGeom prst="roundRect">
            <a:avLst>
              <a:gd name="adj" fmla="val 3896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11312" y="1737360"/>
            <a:ext cx="30998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293608" y="2139696"/>
            <a:ext cx="301752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vote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Unit 4 connection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Core skill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Scenario check</a:t>
            </a:r>
            <a:endParaRPr lang="en-US" sz="1120" dirty="0"/>
          </a:p>
          <a:p>
            <a:pPr marL="165100" indent="-165100">
              <a:buSzPct val="100000"/>
              <a:buChar char="•"/>
            </a:pPr>
            <a:r>
              <a:rPr lang="en-US" sz="11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713232" y="4709160"/>
            <a:ext cx="66751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By the end, your claim about today’s work should connect to evidence someone else can inspect.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CAD planning prepare a mechanism for physical construction?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31520" y="2331720"/>
            <a:ext cx="5166360" cy="1965960"/>
          </a:xfrm>
          <a:prstGeom prst="roundRect">
            <a:avLst>
              <a:gd name="adj" fmla="val 697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41832" y="2496312"/>
            <a:ext cx="47457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60120" y="2862072"/>
            <a:ext cx="470916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materials, forces, motion, circuit behavior, or data would help answer today’s focus question?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63640" y="2331720"/>
            <a:ext cx="4617720" cy="1965960"/>
          </a:xfrm>
          <a:prstGeom prst="roundRect">
            <a:avLst>
              <a:gd name="adj" fmla="val 697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73952" y="2496312"/>
            <a:ext cx="41970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92240" y="2862072"/>
            <a:ext cx="4160520" cy="13075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777240" y="5074920"/>
            <a:ext cx="9144000" cy="320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713232" y="1298448"/>
            <a:ext cx="10716768" cy="1207008"/>
          </a:xfrm>
          <a:prstGeom prst="roundRect">
            <a:avLst>
              <a:gd name="adj" fmla="val 11364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23544" y="1463040"/>
            <a:ext cx="10296144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41832" y="1828800"/>
            <a:ext cx="10259568" cy="5486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layout, space, check so an aerospace system can be built, tested, revised, and defended with evidence.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86868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6868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3560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Layout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43560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 or CAD layout to plan the mechanism structure.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416052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6052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72744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Space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72744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important dimensions, clearances, and mounting locations.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7452360" y="2907792"/>
            <a:ext cx="438912" cy="438912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452360" y="2971800"/>
            <a:ext cx="438912" cy="2011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019288" y="2889504"/>
            <a:ext cx="2377440" cy="246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019288" y="3182112"/>
            <a:ext cx="2651760" cy="65836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the layout supports construction and motion.</a:t>
            </a:r>
            <a:endParaRPr lang="en-US" sz="1220" dirty="0"/>
          </a:p>
        </p:txBody>
      </p:sp>
      <p:sp>
        <p:nvSpPr>
          <p:cNvPr id="22" name="Text 19"/>
          <p:cNvSpPr/>
          <p:nvPr/>
        </p:nvSpPr>
        <p:spPr>
          <a:xfrm>
            <a:off x="868680" y="5193792"/>
            <a:ext cx="9875520" cy="411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good systems combine structure, motion, electrical behavior, and data into one clear design story.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9509760" cy="274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cad planning and assembly layout?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77724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0584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Copy the first example without checking the system goal</a:t>
            </a:r>
            <a:endParaRPr lang="en-US" sz="1260" dirty="0"/>
          </a:p>
        </p:txBody>
      </p:sp>
      <p:sp>
        <p:nvSpPr>
          <p:cNvPr id="12" name="Shape 9"/>
          <p:cNvSpPr/>
          <p:nvPr/>
        </p:nvSpPr>
        <p:spPr>
          <a:xfrm>
            <a:off x="6172200" y="233172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82512" y="249631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400800" y="286207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evidence and criteria to make a controlled decision</a:t>
            </a:r>
            <a:endParaRPr lang="en-US" sz="1260" dirty="0"/>
          </a:p>
        </p:txBody>
      </p:sp>
      <p:sp>
        <p:nvSpPr>
          <p:cNvPr id="15" name="Shape 12"/>
          <p:cNvSpPr/>
          <p:nvPr/>
        </p:nvSpPr>
        <p:spPr>
          <a:xfrm>
            <a:off x="77724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755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100584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the simplest option because it is fastest</a:t>
            </a:r>
            <a:endParaRPr lang="en-US" sz="1260" dirty="0"/>
          </a:p>
        </p:txBody>
      </p:sp>
      <p:sp>
        <p:nvSpPr>
          <p:cNvPr id="18" name="Shape 15"/>
          <p:cNvSpPr/>
          <p:nvPr/>
        </p:nvSpPr>
        <p:spPr>
          <a:xfrm>
            <a:off x="6172200" y="3657600"/>
            <a:ext cx="4800600" cy="868680"/>
          </a:xfrm>
          <a:prstGeom prst="roundRect">
            <a:avLst>
              <a:gd name="adj" fmla="val 15789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82512" y="3822192"/>
            <a:ext cx="4379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6400800" y="4187952"/>
            <a:ext cx="434340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6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</a:t>
            </a:r>
            <a:endParaRPr lang="en-US" sz="1260" dirty="0"/>
          </a:p>
        </p:txBody>
      </p:sp>
      <p:sp>
        <p:nvSpPr>
          <p:cNvPr id="21" name="Text 18"/>
          <p:cNvSpPr/>
          <p:nvPr/>
        </p:nvSpPr>
        <p:spPr>
          <a:xfrm>
            <a:off x="777240" y="5321808"/>
            <a:ext cx="8595360" cy="29260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822960" y="1417320"/>
            <a:ext cx="3703320" cy="2057400"/>
          </a:xfrm>
          <a:prstGeom prst="roundRect">
            <a:avLst>
              <a:gd name="adj" fmla="val 6667"/>
            </a:avLst>
          </a:prstGeom>
          <a:solidFill>
            <a:srgbClr val="F8F1D7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3272" y="1581912"/>
            <a:ext cx="32826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051560" y="1947672"/>
            <a:ext cx="324612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Plan part placement and clearances before construction begins.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48006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0109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evidence, criteria, or system behavior instead of guessing.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8001000" y="1417320"/>
            <a:ext cx="2926080" cy="205740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11312" y="1581912"/>
            <a:ext cx="250545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229600" y="1947672"/>
            <a:ext cx="2468880" cy="1399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system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Systems Evidence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4 connects materials, mechanisms, motion, data, circuits, and prototype testing into one working system.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68580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Materials + structure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 and stiffness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Mass and durability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Manufacturing limits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evidence</a:t>
            </a:r>
            <a:endParaRPr lang="en-US" sz="1340" dirty="0"/>
          </a:p>
        </p:txBody>
      </p:sp>
      <p:sp>
        <p:nvSpPr>
          <p:cNvPr id="11" name="Shape 8"/>
          <p:cNvSpPr/>
          <p:nvPr/>
        </p:nvSpPr>
        <p:spPr>
          <a:xfrm>
            <a:off x="443484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64515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+ motion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72744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 and output motion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and force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Functional checks</a:t>
            </a:r>
            <a:endParaRPr lang="en-US" sz="1340" dirty="0"/>
          </a:p>
        </p:txBody>
      </p:sp>
      <p:sp>
        <p:nvSpPr>
          <p:cNvPr id="14" name="Shape 11"/>
          <p:cNvSpPr/>
          <p:nvPr/>
        </p:nvSpPr>
        <p:spPr>
          <a:xfrm>
            <a:off x="8183880" y="1755648"/>
            <a:ext cx="32461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394192" y="1920240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Circuits + data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8476488" y="2322576"/>
            <a:ext cx="2743200" cy="20574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 connections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 or electrical function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protocol</a:t>
            </a:r>
            <a:endParaRPr lang="en-US" sz="1340" dirty="0"/>
          </a:p>
          <a:p>
            <a:pPr marL="165100" indent="-165100">
              <a:buSzPct val="100000"/>
              <a:buChar char="•"/>
            </a:pPr>
            <a:r>
              <a:rPr lang="en-US" sz="134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 and conclusions</a:t>
            </a:r>
            <a:endParaRPr lang="en-US" sz="1340" dirty="0"/>
          </a:p>
        </p:txBody>
      </p:sp>
      <p:sp>
        <p:nvSpPr>
          <p:cNvPr id="17" name="Text 14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use CAD planning to define part placement, spacing, and assembly relationships before building.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system evidence source and connect it to today’s lesson.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4167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96112" y="1856232"/>
            <a:ext cx="323697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978408" y="2258568"/>
            <a:ext cx="31546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Material test result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 sketch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Friction observation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Circuit check</a:t>
            </a:r>
            <a:endParaRPr lang="en-US" sz="1500" dirty="0"/>
          </a:p>
          <a:p>
            <a:pPr marL="165100" indent="-165100">
              <a:buSzPct val="100000"/>
              <a:buChar char="•"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or data table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4167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28032" y="1856232"/>
            <a:ext cx="611733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4846320" y="2221992"/>
            <a:ext cx="6080760" cy="263347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layout, space, or check the prototype system?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system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9184"/>
            <a:ext cx="2926080" cy="228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658368"/>
            <a:ext cx="8961120" cy="4389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500" dirty="0"/>
          </a:p>
        </p:txBody>
      </p:sp>
      <p:pic>
        <p:nvPicPr>
          <p:cNvPr id="4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5248" y="301752"/>
            <a:ext cx="1417320" cy="47548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02920" y="6473952"/>
            <a:ext cx="5669280" cy="182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4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0405872" y="6446520"/>
            <a:ext cx="1234440" cy="219456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4.13</a:t>
            </a:r>
            <a:endParaRPr lang="en-US" sz="950" dirty="0"/>
          </a:p>
        </p:txBody>
      </p:sp>
      <p:sp>
        <p:nvSpPr>
          <p:cNvPr id="7" name="Shape 4"/>
          <p:cNvSpPr/>
          <p:nvPr/>
        </p:nvSpPr>
        <p:spPr>
          <a:xfrm>
            <a:off x="68580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91440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planning reduces guessing during physical construction.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438912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7FB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9943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461772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Spacing, mounting points, and clearances affect whether mechanisms move freely.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8092440" y="1508760"/>
            <a:ext cx="3246120" cy="2423160"/>
          </a:xfrm>
          <a:prstGeom prst="roundRect">
            <a:avLst>
              <a:gd name="adj" fmla="val 5660"/>
            </a:avLst>
          </a:prstGeom>
          <a:solidFill>
            <a:srgbClr val="FFFFFF"/>
          </a:solidFill>
          <a:ln w="12700">
            <a:solidFill>
              <a:srgbClr val="D7E2E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302752" y="1673352"/>
            <a:ext cx="282549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321040" y="2039112"/>
            <a:ext cx="2788920" cy="176479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6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layout should be checked before materials are cut or printed.</a:t>
            </a:r>
            <a:endParaRPr lang="en-US" sz="1650" dirty="0"/>
          </a:p>
        </p:txBody>
      </p:sp>
      <p:sp>
        <p:nvSpPr>
          <p:cNvPr id="16" name="Shape 13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5789"/>
            </a:avLst>
          </a:prstGeom>
          <a:solidFill>
            <a:srgbClr val="FFF8E2"/>
          </a:solidFill>
          <a:ln w="12700">
            <a:solidFill>
              <a:srgbClr val="E7C464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53312" y="4690872"/>
            <a:ext cx="9500616" cy="25603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371600" y="5056632"/>
            <a:ext cx="9464040" cy="210312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7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prototype task. Save the evidence that explains how you know the system works or what should change next.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4 Lesson 4.13: CAD Planning and Assembly Layout</dc:title>
  <dc:subject>IED Unit 4 Lesson 4.13</dc:subject>
  <dc:creator>LockwoodSTEM</dc:creator>
  <cp:lastModifiedBy>LockwoodSTEM</cp:lastModifiedBy>
  <cp:revision>1</cp:revision>
  <dcterms:created xsi:type="dcterms:W3CDTF">2026-07-17T17:40:16Z</dcterms:created>
  <dcterms:modified xsi:type="dcterms:W3CDTF">2026-07-17T17:40:16Z</dcterms:modified>
</cp:coreProperties>
</file>