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20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320040"/>
            <a:ext cx="1463040" cy="502920"/>
          </a:xfrm>
          <a:prstGeom prst="rect">
            <a:avLst/>
          </a:prstGeom>
        </p:spPr>
      </p:pic>
      <p:pic>
        <p:nvPicPr>
          <p:cNvPr id="3" name="Image 1" descr="/mnt/data/site_orig/LockwoodSTEM_V3-main/assets/img/course-icons/ied-course-icon.png">    </p:cNvPr>
          <p:cNvPicPr>
            <a:picLocks noChangeAspect="1"/>
          </p:cNvPicPr>
          <p:nvPr/>
        </p:nvPicPr>
        <p:blipFill>
          <a:blip r:embed="rId2">
            <a:alphaModFix amt="96000"/>
          </a:blip>
          <a:stretch>
            <a:fillRect/>
          </a:stretch>
        </p:blipFill>
        <p:spPr>
          <a:xfrm>
            <a:off x="9646920" y="457200"/>
            <a:ext cx="1417320" cy="141732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58368" y="1225296"/>
            <a:ext cx="5486400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IED UNIT 4 • LESSON 4.12</a:t>
            </a:r>
            <a:endParaRPr lang="en-US" sz="1200" dirty="0"/>
          </a:p>
        </p:txBody>
      </p:sp>
      <p:sp>
        <p:nvSpPr>
          <p:cNvPr id="5" name="Text 1"/>
          <p:cNvSpPr/>
          <p:nvPr/>
        </p:nvSpPr>
        <p:spPr>
          <a:xfrm>
            <a:off x="658368" y="1609344"/>
            <a:ext cx="7589520" cy="10789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System Architecture and Subsystem Planning</a:t>
            </a:r>
            <a:endParaRPr lang="en-US" sz="3100" dirty="0"/>
          </a:p>
        </p:txBody>
      </p:sp>
      <p:sp>
        <p:nvSpPr>
          <p:cNvPr id="6" name="Text 2"/>
          <p:cNvSpPr/>
          <p:nvPr/>
        </p:nvSpPr>
        <p:spPr>
          <a:xfrm>
            <a:off x="658368" y="3063240"/>
            <a:ext cx="2011680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1100" dirty="0"/>
          </a:p>
        </p:txBody>
      </p:sp>
      <p:sp>
        <p:nvSpPr>
          <p:cNvPr id="7" name="Text 3"/>
          <p:cNvSpPr/>
          <p:nvPr/>
        </p:nvSpPr>
        <p:spPr>
          <a:xfrm>
            <a:off x="658368" y="3364992"/>
            <a:ext cx="7772400" cy="7132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 subsystems work together in an aerospace prototype?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658368" y="4956048"/>
            <a:ext cx="2011680" cy="320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MATERIALS</a:t>
            </a:r>
            <a:endParaRPr lang="en-US" sz="1400" dirty="0"/>
          </a:p>
        </p:txBody>
      </p:sp>
      <p:sp>
        <p:nvSpPr>
          <p:cNvPr id="9" name="Shape 5"/>
          <p:cNvSpPr/>
          <p:nvPr/>
        </p:nvSpPr>
        <p:spPr>
          <a:xfrm>
            <a:off x="822960" y="4800600"/>
            <a:ext cx="1627632" cy="0"/>
          </a:xfrm>
          <a:prstGeom prst="line">
            <a:avLst/>
          </a:prstGeom>
          <a:noFill/>
          <a:ln w="12700">
            <a:solidFill>
              <a:srgbClr val="2ED3F6">
                <a:alpha val="65000"/>
              </a:srgbClr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3172968" y="4956048"/>
            <a:ext cx="2011680" cy="320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ED3F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MECHANISMS</a:t>
            </a:r>
            <a:endParaRPr lang="en-US" sz="1400" dirty="0"/>
          </a:p>
        </p:txBody>
      </p:sp>
      <p:sp>
        <p:nvSpPr>
          <p:cNvPr id="11" name="Shape 7"/>
          <p:cNvSpPr/>
          <p:nvPr/>
        </p:nvSpPr>
        <p:spPr>
          <a:xfrm>
            <a:off x="3337560" y="4800600"/>
            <a:ext cx="1627632" cy="0"/>
          </a:xfrm>
          <a:prstGeom prst="line">
            <a:avLst/>
          </a:prstGeom>
          <a:noFill/>
          <a:ln w="12700">
            <a:solidFill>
              <a:srgbClr val="2ED3F6">
                <a:alpha val="65000"/>
              </a:srgbClr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5687568" y="4956048"/>
            <a:ext cx="2011680" cy="320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</a:t>
            </a:r>
            <a:endParaRPr lang="en-US" sz="1400" dirty="0"/>
          </a:p>
        </p:txBody>
      </p:sp>
      <p:sp>
        <p:nvSpPr>
          <p:cNvPr id="13" name="Shape 9"/>
          <p:cNvSpPr/>
          <p:nvPr/>
        </p:nvSpPr>
        <p:spPr>
          <a:xfrm>
            <a:off x="5852160" y="4800600"/>
            <a:ext cx="1627632" cy="0"/>
          </a:xfrm>
          <a:prstGeom prst="line">
            <a:avLst/>
          </a:prstGeom>
          <a:noFill/>
          <a:ln w="12700">
            <a:solidFill>
              <a:srgbClr val="2ED3F6">
                <a:alpha val="65000"/>
              </a:srgbClr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658368" y="6217920"/>
            <a:ext cx="777240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BFD6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Aerospace Mechanisms, Materials &amp; Electromechanical Systems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 → Evidence → Decision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4.12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914400" y="1463040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14400" y="1527048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1481328" y="1444752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1481328" y="1737360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the material, mechanism, circuit, data, or prototype.</a:t>
            </a:r>
            <a:endParaRPr lang="en-US" sz="1220" dirty="0"/>
          </a:p>
        </p:txBody>
      </p:sp>
      <p:sp>
        <p:nvSpPr>
          <p:cNvPr id="11" name="Shape 8"/>
          <p:cNvSpPr/>
          <p:nvPr/>
        </p:nvSpPr>
        <p:spPr>
          <a:xfrm>
            <a:off x="4343400" y="1463040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343400" y="1527048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4910328" y="1444752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4910328" y="1737360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proves or challenges the claim: tests, graphs, observations, photos, measurements.</a:t>
            </a:r>
            <a:endParaRPr lang="en-US" sz="1220" dirty="0"/>
          </a:p>
        </p:txBody>
      </p:sp>
      <p:sp>
        <p:nvSpPr>
          <p:cNvPr id="15" name="Shape 12"/>
          <p:cNvSpPr/>
          <p:nvPr/>
        </p:nvSpPr>
        <p:spPr>
          <a:xfrm>
            <a:off x="7772400" y="1463040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7772400" y="1527048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8339328" y="1444752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</a:t>
            </a:r>
            <a:endParaRPr lang="en-US" sz="1300" dirty="0"/>
          </a:p>
        </p:txBody>
      </p:sp>
      <p:sp>
        <p:nvSpPr>
          <p:cNvPr id="18" name="Text 15"/>
          <p:cNvSpPr/>
          <p:nvPr/>
        </p:nvSpPr>
        <p:spPr>
          <a:xfrm>
            <a:off x="8339328" y="1737360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do next because of the evidence.</a:t>
            </a:r>
            <a:endParaRPr lang="en-US" sz="1220" dirty="0"/>
          </a:p>
        </p:txBody>
      </p:sp>
      <p:sp>
        <p:nvSpPr>
          <p:cNvPr id="19" name="Text 16"/>
          <p:cNvSpPr/>
          <p:nvPr/>
        </p:nvSpPr>
        <p:spPr>
          <a:xfrm>
            <a:off x="1005840" y="3337560"/>
            <a:ext cx="987552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Example claim: “My system architecture and subsystem planning work is ready to move forward.”</a:t>
            </a:r>
            <a:endParaRPr lang="en-US" sz="1900" dirty="0"/>
          </a:p>
        </p:txBody>
      </p:sp>
      <p:sp>
        <p:nvSpPr>
          <p:cNvPr id="20" name="Text 17"/>
          <p:cNvSpPr/>
          <p:nvPr/>
        </p:nvSpPr>
        <p:spPr>
          <a:xfrm>
            <a:off x="1005840" y="4069080"/>
            <a:ext cx="9144000" cy="10972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prove the claim?</a:t>
            </a:r>
            <a:endParaRPr lang="en-US" sz="1700" dirty="0"/>
          </a:p>
          <a:p>
            <a:pPr marL="165100" indent="-165100">
              <a:buSzPct val="100000"/>
              <a:buChar char="•"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challenge it?</a:t>
            </a:r>
            <a:endParaRPr lang="en-US" sz="1700" dirty="0"/>
          </a:p>
          <a:p>
            <a:pPr marL="165100" indent="-165100">
              <a:buSzPct val="100000"/>
              <a:buChar char="•"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decision should happen next?</a:t>
            </a:r>
            <a:endParaRPr lang="en-US" sz="17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You Need?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4.12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731520" y="1234440"/>
            <a:ext cx="10241280" cy="53035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Claim: “My system architecture and subsystem planning work is accurate and ready to move forward.”</a:t>
            </a:r>
            <a:endParaRPr lang="en-US" sz="2300" dirty="0"/>
          </a:p>
        </p:txBody>
      </p:sp>
      <p:sp>
        <p:nvSpPr>
          <p:cNvPr id="8" name="Shape 5"/>
          <p:cNvSpPr/>
          <p:nvPr/>
        </p:nvSpPr>
        <p:spPr>
          <a:xfrm>
            <a:off x="777240" y="2057400"/>
            <a:ext cx="4892040" cy="658368"/>
          </a:xfrm>
          <a:prstGeom prst="roundRect">
            <a:avLst>
              <a:gd name="adj" fmla="val 20833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987552" y="222199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1005840" y="2587752"/>
            <a:ext cx="4434840" cy="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photo, graph, sketch, or model view that shows the work</a:t>
            </a:r>
            <a:endParaRPr lang="en-US" sz="1260" dirty="0"/>
          </a:p>
        </p:txBody>
      </p:sp>
      <p:sp>
        <p:nvSpPr>
          <p:cNvPr id="11" name="Shape 8"/>
          <p:cNvSpPr/>
          <p:nvPr/>
        </p:nvSpPr>
        <p:spPr>
          <a:xfrm>
            <a:off x="6172200" y="2057400"/>
            <a:ext cx="4892040" cy="658368"/>
          </a:xfrm>
          <a:prstGeom prst="roundRect">
            <a:avLst>
              <a:gd name="adj" fmla="val 20833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82512" y="222199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6400800" y="2587752"/>
            <a:ext cx="4434840" cy="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statement that it looks good</a:t>
            </a:r>
            <a:endParaRPr lang="en-US" sz="1260" dirty="0"/>
          </a:p>
        </p:txBody>
      </p:sp>
      <p:sp>
        <p:nvSpPr>
          <p:cNvPr id="14" name="Shape 11"/>
          <p:cNvSpPr/>
          <p:nvPr/>
        </p:nvSpPr>
        <p:spPr>
          <a:xfrm>
            <a:off x="777240" y="2971800"/>
            <a:ext cx="4892040" cy="658368"/>
          </a:xfrm>
          <a:prstGeom prst="roundRect">
            <a:avLst>
              <a:gd name="adj" fmla="val 20833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87552" y="313639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1005840" y="3502152"/>
            <a:ext cx="4434840" cy="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Relevant measurements, test results, circuit checks, or observations</a:t>
            </a:r>
            <a:endParaRPr lang="en-US" sz="1260" dirty="0"/>
          </a:p>
        </p:txBody>
      </p:sp>
      <p:sp>
        <p:nvSpPr>
          <p:cNvPr id="17" name="Shape 14"/>
          <p:cNvSpPr/>
          <p:nvPr/>
        </p:nvSpPr>
        <p:spPr>
          <a:xfrm>
            <a:off x="6172200" y="2971800"/>
            <a:ext cx="4892040" cy="658368"/>
          </a:xfrm>
          <a:prstGeom prst="roundRect">
            <a:avLst>
              <a:gd name="adj" fmla="val 20833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382512" y="313639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6400800" y="3502152"/>
            <a:ext cx="4434840" cy="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file name that does not identify the lesson or prototype</a:t>
            </a:r>
            <a:endParaRPr lang="en-US" sz="1260" dirty="0"/>
          </a:p>
        </p:txBody>
      </p:sp>
      <p:sp>
        <p:nvSpPr>
          <p:cNvPr id="20" name="Shape 17"/>
          <p:cNvSpPr/>
          <p:nvPr/>
        </p:nvSpPr>
        <p:spPr>
          <a:xfrm>
            <a:off x="777240" y="3886200"/>
            <a:ext cx="4892040" cy="658368"/>
          </a:xfrm>
          <a:prstGeom prst="roundRect">
            <a:avLst>
              <a:gd name="adj" fmla="val 20833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987552" y="405079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</a:t>
            </a:r>
            <a:endParaRPr lang="en-US" sz="1300" dirty="0"/>
          </a:p>
        </p:txBody>
      </p:sp>
      <p:sp>
        <p:nvSpPr>
          <p:cNvPr id="22" name="Text 19"/>
          <p:cNvSpPr/>
          <p:nvPr/>
        </p:nvSpPr>
        <p:spPr>
          <a:xfrm>
            <a:off x="1005840" y="4416552"/>
            <a:ext cx="4434840" cy="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teammate saying it is probably fine</a:t>
            </a:r>
            <a:endParaRPr lang="en-US" sz="1260" dirty="0"/>
          </a:p>
        </p:txBody>
      </p:sp>
      <p:sp>
        <p:nvSpPr>
          <p:cNvPr id="23" name="Text 20"/>
          <p:cNvSpPr/>
          <p:nvPr/>
        </p:nvSpPr>
        <p:spPr>
          <a:xfrm>
            <a:off x="777240" y="5440680"/>
            <a:ext cx="9418320" cy="2743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for the two strongest pieces of evidence. The answer is on the next slide.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Strongest Evidence Pair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4.12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868680" y="1417320"/>
            <a:ext cx="4754880" cy="2011680"/>
          </a:xfrm>
          <a:prstGeom prst="roundRect">
            <a:avLst>
              <a:gd name="adj" fmla="val 6818"/>
            </a:avLst>
          </a:prstGeom>
          <a:solidFill>
            <a:srgbClr val="F8F1D7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78992" y="1581912"/>
            <a:ext cx="43342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support: A + C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1097280" y="1947672"/>
            <a:ext cx="4297680" cy="1353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shows what was created or observed. C shows whether it meets the requirement or supports the design decision.</a:t>
            </a:r>
            <a:endParaRPr lang="en-US" sz="1680" dirty="0"/>
          </a:p>
        </p:txBody>
      </p:sp>
      <p:sp>
        <p:nvSpPr>
          <p:cNvPr id="10" name="Shape 7"/>
          <p:cNvSpPr/>
          <p:nvPr/>
        </p:nvSpPr>
        <p:spPr>
          <a:xfrm>
            <a:off x="5989320" y="1417320"/>
            <a:ext cx="4754880" cy="2011680"/>
          </a:xfrm>
          <a:prstGeom prst="roundRect">
            <a:avLst>
              <a:gd name="adj" fmla="val 6818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199632" y="1581912"/>
            <a:ext cx="43342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Useful, but not enough alone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6217920" y="1947672"/>
            <a:ext cx="4297680" cy="1353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Appearance, vague confidence, or unclear file names can support the story, but they do not prove the claim by themselves.</a:t>
            </a:r>
            <a:endParaRPr lang="en-US" sz="1680" dirty="0"/>
          </a:p>
        </p:txBody>
      </p:sp>
      <p:sp>
        <p:nvSpPr>
          <p:cNvPr id="13" name="Text 10"/>
          <p:cNvSpPr/>
          <p:nvPr/>
        </p:nvSpPr>
        <p:spPr>
          <a:xfrm>
            <a:off x="960120" y="4389120"/>
            <a:ext cx="9784080" cy="5029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2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should connect directly to the system claim you are making.</a:t>
            </a:r>
            <a:endParaRPr lang="en-US" sz="23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Should the Engineer Do Next?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4.12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777240" y="1234440"/>
            <a:ext cx="10241280" cy="53035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Scenario: A student working on system architecture and subsystem planning notices the result does not match the expected system behavior.</a:t>
            </a:r>
            <a:endParaRPr lang="en-US" sz="2000" dirty="0"/>
          </a:p>
        </p:txBody>
      </p:sp>
      <p:sp>
        <p:nvSpPr>
          <p:cNvPr id="8" name="Shape 5"/>
          <p:cNvSpPr/>
          <p:nvPr/>
        </p:nvSpPr>
        <p:spPr>
          <a:xfrm>
            <a:off x="777240" y="2148840"/>
            <a:ext cx="4892040" cy="8229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987552" y="231343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1005840" y="2679192"/>
            <a:ext cx="443484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Ignore it and keep going because the task is almost finished</a:t>
            </a:r>
            <a:endParaRPr lang="en-US" sz="1260" dirty="0"/>
          </a:p>
        </p:txBody>
      </p:sp>
      <p:sp>
        <p:nvSpPr>
          <p:cNvPr id="11" name="Shape 8"/>
          <p:cNvSpPr/>
          <p:nvPr/>
        </p:nvSpPr>
        <p:spPr>
          <a:xfrm>
            <a:off x="6172200" y="2148840"/>
            <a:ext cx="4892040" cy="8229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82512" y="231343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6400800" y="2679192"/>
            <a:ext cx="443484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issue, identify the likely cause, revise, and check again</a:t>
            </a:r>
            <a:endParaRPr lang="en-US" sz="1260" dirty="0"/>
          </a:p>
        </p:txBody>
      </p:sp>
      <p:sp>
        <p:nvSpPr>
          <p:cNvPr id="14" name="Shape 11"/>
          <p:cNvSpPr/>
          <p:nvPr/>
        </p:nvSpPr>
        <p:spPr>
          <a:xfrm>
            <a:off x="777240" y="3246120"/>
            <a:ext cx="4892040" cy="8229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87552" y="341071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1005840" y="3776472"/>
            <a:ext cx="443484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Delete the evidence and restart without notes</a:t>
            </a:r>
            <a:endParaRPr lang="en-US" sz="1260" dirty="0"/>
          </a:p>
        </p:txBody>
      </p:sp>
      <p:sp>
        <p:nvSpPr>
          <p:cNvPr id="17" name="Shape 14"/>
          <p:cNvSpPr/>
          <p:nvPr/>
        </p:nvSpPr>
        <p:spPr>
          <a:xfrm>
            <a:off x="6172200" y="3246120"/>
            <a:ext cx="4892040" cy="8229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382512" y="341071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6400800" y="3776472"/>
            <a:ext cx="443484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faster option even if it cannot be justified</a:t>
            </a:r>
            <a:endParaRPr lang="en-US" sz="1260" dirty="0"/>
          </a:p>
        </p:txBody>
      </p:sp>
      <p:sp>
        <p:nvSpPr>
          <p:cNvPr id="20" name="Text 17"/>
          <p:cNvSpPr/>
          <p:nvPr/>
        </p:nvSpPr>
        <p:spPr>
          <a:xfrm>
            <a:off x="822960" y="5257800"/>
            <a:ext cx="8595360" cy="29260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next slide reveals the strongest next step.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Engineering Move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4.12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868680" y="1417320"/>
            <a:ext cx="3657600" cy="2011680"/>
          </a:xfrm>
          <a:prstGeom prst="roundRect">
            <a:avLst>
              <a:gd name="adj" fmla="val 6818"/>
            </a:avLst>
          </a:prstGeom>
          <a:solidFill>
            <a:srgbClr val="F8F1D7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78992" y="1581912"/>
            <a:ext cx="32369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B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1097280" y="1947672"/>
            <a:ext cx="3200400" cy="1353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issue, identify the likely cause, revise, and check again.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4892040" y="1508760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4892040" y="1572768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5458968" y="1490472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5458968" y="1783080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Capture what happened with a note, photo, graph, measurement, or test result.</a:t>
            </a:r>
            <a:endParaRPr lang="en-US" sz="1220" dirty="0"/>
          </a:p>
        </p:txBody>
      </p:sp>
      <p:sp>
        <p:nvSpPr>
          <p:cNvPr id="14" name="Shape 11"/>
          <p:cNvSpPr/>
          <p:nvPr/>
        </p:nvSpPr>
        <p:spPr>
          <a:xfrm>
            <a:off x="4892040" y="2423160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892040" y="2487168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5458968" y="2404872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5458968" y="2697480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Find the likely cause before changing the system.</a:t>
            </a:r>
            <a:endParaRPr lang="en-US" sz="1220" dirty="0"/>
          </a:p>
        </p:txBody>
      </p:sp>
      <p:sp>
        <p:nvSpPr>
          <p:cNvPr id="18" name="Shape 15"/>
          <p:cNvSpPr/>
          <p:nvPr/>
        </p:nvSpPr>
        <p:spPr>
          <a:xfrm>
            <a:off x="4892040" y="3337560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4892040" y="3401568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5458968" y="3319272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Revise + Check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5458968" y="3611880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a targeted change and collect new evidence.</a:t>
            </a:r>
            <a:endParaRPr lang="en-US" sz="1220" dirty="0"/>
          </a:p>
        </p:txBody>
      </p:sp>
      <p:sp>
        <p:nvSpPr>
          <p:cNvPr id="22" name="Text 19"/>
          <p:cNvSpPr/>
          <p:nvPr/>
        </p:nvSpPr>
        <p:spPr>
          <a:xfrm>
            <a:off x="1005840" y="5166360"/>
            <a:ext cx="987552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move: use the problem as evidence, not as a reason to hide the work.</a:t>
            </a:r>
            <a:endParaRPr lang="en-US" sz="1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4.12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685800" y="1143000"/>
            <a:ext cx="9509760" cy="29260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77240" y="1783080"/>
            <a:ext cx="10241280" cy="8229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987552" y="1947672"/>
            <a:ext cx="98206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1005840" y="2313432"/>
            <a:ext cx="978408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“My system architecture and subsystem planning work is good because it looks complete.”</a:t>
            </a:r>
            <a:endParaRPr lang="en-US" sz="1800" dirty="0"/>
          </a:p>
        </p:txBody>
      </p:sp>
      <p:sp>
        <p:nvSpPr>
          <p:cNvPr id="11" name="Shape 8"/>
          <p:cNvSpPr/>
          <p:nvPr/>
        </p:nvSpPr>
        <p:spPr>
          <a:xfrm>
            <a:off x="777240" y="2788920"/>
            <a:ext cx="10241280" cy="822960"/>
          </a:xfrm>
          <a:prstGeom prst="roundRect">
            <a:avLst>
              <a:gd name="adj" fmla="val 16667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987552" y="2953512"/>
            <a:ext cx="98206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1005840" y="3319272"/>
            <a:ext cx="978408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“I checked the relevant evidence and found the result matched the requirement.”</a:t>
            </a:r>
            <a:endParaRPr lang="en-US" sz="1800" dirty="0"/>
          </a:p>
        </p:txBody>
      </p:sp>
      <p:sp>
        <p:nvSpPr>
          <p:cNvPr id="14" name="Shape 11"/>
          <p:cNvSpPr/>
          <p:nvPr/>
        </p:nvSpPr>
        <p:spPr>
          <a:xfrm>
            <a:off x="777240" y="3794760"/>
            <a:ext cx="10241280" cy="822960"/>
          </a:xfrm>
          <a:prstGeom prst="roundRect">
            <a:avLst>
              <a:gd name="adj" fmla="val 16667"/>
            </a:avLst>
          </a:prstGeom>
          <a:solidFill>
            <a:srgbClr val="FFF8E2"/>
          </a:solidFill>
          <a:ln w="12700">
            <a:solidFill>
              <a:srgbClr val="E7C464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87552" y="3959352"/>
            <a:ext cx="98206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1005840" y="4325112"/>
            <a:ext cx="978408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“I revised the design because the check showed a specific material, mechanism, circuit, or data issue.”</a:t>
            </a:r>
            <a:endParaRPr lang="en-US" sz="1800" dirty="0"/>
          </a:p>
        </p:txBody>
      </p:sp>
      <p:sp>
        <p:nvSpPr>
          <p:cNvPr id="17" name="Text 14"/>
          <p:cNvSpPr/>
          <p:nvPr/>
        </p:nvSpPr>
        <p:spPr>
          <a:xfrm>
            <a:off x="777240" y="5257800"/>
            <a:ext cx="6766560" cy="29260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answer is on the next slide.</a:t>
            </a:r>
            <a:endParaRPr lang="en-US" sz="15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4.12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777240" y="1417320"/>
            <a:ext cx="3291840" cy="2194560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87552" y="1581912"/>
            <a:ext cx="28712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1005840" y="1947672"/>
            <a:ext cx="2834640" cy="15361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Opinion-heavy. “Looks complete” is not enough evidence.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4434840" y="1417320"/>
            <a:ext cx="3291840" cy="2194560"/>
          </a:xfrm>
          <a:prstGeom prst="roundRect">
            <a:avLst>
              <a:gd name="adj" fmla="val 6250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4645152" y="1581912"/>
            <a:ext cx="28712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4663440" y="1947672"/>
            <a:ext cx="2834640" cy="15361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Evidence-based. It references a check against a requirement.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8092440" y="1417320"/>
            <a:ext cx="3291840" cy="2194560"/>
          </a:xfrm>
          <a:prstGeom prst="roundRect">
            <a:avLst>
              <a:gd name="adj" fmla="val 6250"/>
            </a:avLst>
          </a:prstGeom>
          <a:solidFill>
            <a:srgbClr val="F8F1D7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302752" y="1581912"/>
            <a:ext cx="28712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321040" y="1947672"/>
            <a:ext cx="2834640" cy="15361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 reasoning. It connects a revision to a specific check.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914400" y="4434840"/>
            <a:ext cx="10149840" cy="4572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Takeaway: claim + specific evidence = stronger engineering communication.</a:t>
            </a:r>
            <a:endParaRPr lang="en-US" sz="2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Ticket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4.12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685800" y="1170432"/>
            <a:ext cx="10058400" cy="29260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the lesson before we move to the next system checkpoint.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868680" y="1737360"/>
            <a:ext cx="10149840" cy="3154680"/>
          </a:xfrm>
          <a:prstGeom prst="roundRect">
            <a:avLst>
              <a:gd name="adj" fmla="val 4348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078992" y="1901952"/>
            <a:ext cx="97292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Respond in your notebook or assigned class format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1161288" y="2304288"/>
            <a:ext cx="9646920" cy="2468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thing you learned about system architecture and subsystem planning.</a:t>
            </a:r>
            <a:endParaRPr lang="en-US" sz="1800" dirty="0"/>
          </a:p>
          <a:p>
            <a:pPr marL="165100" indent="-165100">
              <a:buSzPct val="100000"/>
              <a:buChar char="•"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type of evidence that could support today’s design or system decision.</a:t>
            </a:r>
            <a:endParaRPr lang="en-US" sz="1800" dirty="0"/>
          </a:p>
          <a:p>
            <a:pPr marL="165100" indent="-165100">
              <a:buSzPct val="100000"/>
              <a:buChar char="•"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question, risk, or next step for the prototype system.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68680" y="5212080"/>
            <a:ext cx="987552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4.13 — CAD Planning and Assembly Layout</a:t>
            </a:r>
            <a:endParaRPr lang="en-US" sz="17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45-Minute Flight Plan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4.12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502920" y="1133856"/>
            <a:ext cx="10058400" cy="2743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the system-thinking habits used throughout Unit 4.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94360" y="1572768"/>
            <a:ext cx="3886200" cy="2331720"/>
          </a:xfrm>
          <a:prstGeom prst="roundRect">
            <a:avLst>
              <a:gd name="adj" fmla="val 5882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04672" y="1737360"/>
            <a:ext cx="34655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targets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886968" y="2139696"/>
            <a:ext cx="3383280" cy="16459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structural, mechanical, electrical, and data/testing subsystems.</a:t>
            </a:r>
            <a:endParaRPr lang="en-US" sz="1280" dirty="0"/>
          </a:p>
          <a:p>
            <a:pPr marL="165100" indent="-165100">
              <a:buSzPct val="100000"/>
              <a:buChar char="•"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Map how energy, motion, information, or forces move through the system.</a:t>
            </a:r>
            <a:endParaRPr lang="en-US" sz="1280" dirty="0"/>
          </a:p>
          <a:p>
            <a:pPr marL="165100" indent="-165100">
              <a:buSzPct val="100000"/>
              <a:buChar char="•"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Plan interfaces where subsystems must connect correctly.</a:t>
            </a:r>
            <a:endParaRPr lang="en-US" sz="1280" dirty="0"/>
          </a:p>
        </p:txBody>
      </p:sp>
      <p:sp>
        <p:nvSpPr>
          <p:cNvPr id="11" name="Shape 8"/>
          <p:cNvSpPr/>
          <p:nvPr/>
        </p:nvSpPr>
        <p:spPr>
          <a:xfrm>
            <a:off x="4709160" y="1572768"/>
            <a:ext cx="3063240" cy="2331720"/>
          </a:xfrm>
          <a:prstGeom prst="roundRect">
            <a:avLst>
              <a:gd name="adj" fmla="val 5882"/>
            </a:avLst>
          </a:prstGeom>
          <a:solidFill>
            <a:srgbClr val="F7FBFF"/>
          </a:solidFill>
          <a:ln w="12700">
            <a:solidFill>
              <a:srgbClr val="C9E6F4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919472" y="1737360"/>
            <a:ext cx="26426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like…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4937760" y="2103120"/>
            <a:ext cx="2606040" cy="167335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break a prototype into subsystems and explain how they interact.</a:t>
            </a:r>
            <a:endParaRPr lang="en-US" sz="1500" dirty="0"/>
          </a:p>
        </p:txBody>
      </p:sp>
      <p:sp>
        <p:nvSpPr>
          <p:cNvPr id="14" name="Shape 11"/>
          <p:cNvSpPr/>
          <p:nvPr/>
        </p:nvSpPr>
        <p:spPr>
          <a:xfrm>
            <a:off x="8001000" y="1572768"/>
            <a:ext cx="3520440" cy="4023360"/>
          </a:xfrm>
          <a:prstGeom prst="roundRect">
            <a:avLst>
              <a:gd name="adj" fmla="val 3896"/>
            </a:avLst>
          </a:prstGeom>
          <a:solidFill>
            <a:srgbClr val="FFF8E2"/>
          </a:solidFill>
          <a:ln w="12700">
            <a:solidFill>
              <a:srgbClr val="E7C464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8211312" y="1737360"/>
            <a:ext cx="30998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8293608" y="2139696"/>
            <a:ext cx="3017520" cy="33375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Opening prompt</a:t>
            </a:r>
            <a:endParaRPr lang="en-US" sz="1120" dirty="0"/>
          </a:p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Quick vote</a:t>
            </a:r>
            <a:endParaRPr lang="en-US" sz="1120" dirty="0"/>
          </a:p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 Unit 4 connection</a:t>
            </a:r>
            <a:endParaRPr lang="en-US" sz="1120" dirty="0"/>
          </a:p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Core skill</a:t>
            </a:r>
            <a:endParaRPr lang="en-US" sz="1120" dirty="0"/>
          </a:p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 Evidence challenge</a:t>
            </a:r>
            <a:endParaRPr lang="en-US" sz="1120" dirty="0"/>
          </a:p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Scenario check</a:t>
            </a:r>
            <a:endParaRPr lang="en-US" sz="1120" dirty="0"/>
          </a:p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min Exit debrief</a:t>
            </a:r>
            <a:endParaRPr lang="en-US" sz="1120" dirty="0"/>
          </a:p>
        </p:txBody>
      </p:sp>
      <p:sp>
        <p:nvSpPr>
          <p:cNvPr id="17" name="Text 14"/>
          <p:cNvSpPr/>
          <p:nvPr/>
        </p:nvSpPr>
        <p:spPr>
          <a:xfrm>
            <a:off x="713232" y="4709160"/>
            <a:ext cx="6675120" cy="5029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By the end, your claim about today’s work should connect to evidence someone else can inspect.</a:t>
            </a:r>
            <a:endParaRPr lang="en-US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 subsystems work together in an aerospace prototype?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4.12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731520" y="2331720"/>
            <a:ext cx="5166360" cy="1965960"/>
          </a:xfrm>
          <a:prstGeom prst="roundRect">
            <a:avLst>
              <a:gd name="adj" fmla="val 6977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41832" y="2496312"/>
            <a:ext cx="474573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960120" y="2862072"/>
            <a:ext cx="4709160" cy="1307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materials, forces, motion, circuit behavior, or data would help answer today’s focus question?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6263640" y="2331720"/>
            <a:ext cx="4617720" cy="1965960"/>
          </a:xfrm>
          <a:prstGeom prst="roundRect">
            <a:avLst>
              <a:gd name="adj" fmla="val 6977"/>
            </a:avLst>
          </a:prstGeom>
          <a:solidFill>
            <a:srgbClr val="FFF8E2"/>
          </a:solidFill>
          <a:ln w="12700">
            <a:solidFill>
              <a:srgbClr val="E7C464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473952" y="2496312"/>
            <a:ext cx="41970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class share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6492240" y="2862072"/>
            <a:ext cx="4160520" cy="1307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 one short answer. Try to use a specific engineering action word.</a:t>
            </a:r>
            <a:endParaRPr lang="en-US" sz="1800" dirty="0"/>
          </a:p>
        </p:txBody>
      </p:sp>
      <p:sp>
        <p:nvSpPr>
          <p:cNvPr id="13" name="Text 10"/>
          <p:cNvSpPr/>
          <p:nvPr/>
        </p:nvSpPr>
        <p:spPr>
          <a:xfrm>
            <a:off x="777240" y="5074920"/>
            <a:ext cx="9144000" cy="320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lesson definition on the next slide.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Working Definition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4.12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713232" y="1298448"/>
            <a:ext cx="10716768" cy="1207008"/>
          </a:xfrm>
          <a:prstGeom prst="roundRect">
            <a:avLst>
              <a:gd name="adj" fmla="val 11364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23544" y="1463040"/>
            <a:ext cx="1029614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working definition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941832" y="1828800"/>
            <a:ext cx="10259568" cy="5486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this lesson, engineers breakdown, map, coordinate so an aerospace system can be built, tested, revised, and defended with evidence.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868680" y="2907792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68680" y="2971800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1435608" y="2889504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Breakdown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1435608" y="3182112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structural, mechanical, electrical, and data/testing subsystems.</a:t>
            </a:r>
            <a:endParaRPr lang="en-US" sz="1220" dirty="0"/>
          </a:p>
        </p:txBody>
      </p:sp>
      <p:sp>
        <p:nvSpPr>
          <p:cNvPr id="14" name="Shape 11"/>
          <p:cNvSpPr/>
          <p:nvPr/>
        </p:nvSpPr>
        <p:spPr>
          <a:xfrm>
            <a:off x="4160520" y="2907792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160520" y="2971800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4727448" y="2889504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Map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4727448" y="3182112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Map how energy, motion, information, or forces move through the system.</a:t>
            </a:r>
            <a:endParaRPr lang="en-US" sz="1220" dirty="0"/>
          </a:p>
        </p:txBody>
      </p:sp>
      <p:sp>
        <p:nvSpPr>
          <p:cNvPr id="18" name="Shape 15"/>
          <p:cNvSpPr/>
          <p:nvPr/>
        </p:nvSpPr>
        <p:spPr>
          <a:xfrm>
            <a:off x="7452360" y="2907792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7452360" y="2971800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8019288" y="2889504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Coordinate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8019288" y="3182112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Plan interfaces where subsystems must connect correctly.</a:t>
            </a:r>
            <a:endParaRPr lang="en-US" sz="1220" dirty="0"/>
          </a:p>
        </p:txBody>
      </p:sp>
      <p:sp>
        <p:nvSpPr>
          <p:cNvPr id="22" name="Text 19"/>
          <p:cNvSpPr/>
          <p:nvPr/>
        </p:nvSpPr>
        <p:spPr>
          <a:xfrm>
            <a:off x="868680" y="5193792"/>
            <a:ext cx="9875520" cy="4114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idea: good systems combine structure, motion, electrical behavior, and data into one clear design story.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Which One Fits?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4.12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685800" y="1115568"/>
            <a:ext cx="9509760" cy="2743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Hold up fingers 1–4 or vote silently. Then justify your choice.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685800" y="1627632"/>
            <a:ext cx="102412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Prompt: Which action best supports system architecture and subsystem planning?</a:t>
            </a:r>
            <a:endParaRPr lang="en-US" sz="2000" dirty="0"/>
          </a:p>
        </p:txBody>
      </p:sp>
      <p:sp>
        <p:nvSpPr>
          <p:cNvPr id="9" name="Shape 6"/>
          <p:cNvSpPr/>
          <p:nvPr/>
        </p:nvSpPr>
        <p:spPr>
          <a:xfrm>
            <a:off x="777240" y="2331720"/>
            <a:ext cx="4800600" cy="868680"/>
          </a:xfrm>
          <a:prstGeom prst="roundRect">
            <a:avLst>
              <a:gd name="adj" fmla="val 15789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2496312"/>
            <a:ext cx="43799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1005840" y="2862072"/>
            <a:ext cx="4343400" cy="210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Copy the first example without checking the system goal</a:t>
            </a:r>
            <a:endParaRPr lang="en-US" sz="1260" dirty="0"/>
          </a:p>
        </p:txBody>
      </p:sp>
      <p:sp>
        <p:nvSpPr>
          <p:cNvPr id="12" name="Shape 9"/>
          <p:cNvSpPr/>
          <p:nvPr/>
        </p:nvSpPr>
        <p:spPr>
          <a:xfrm>
            <a:off x="6172200" y="2331720"/>
            <a:ext cx="4800600" cy="868680"/>
          </a:xfrm>
          <a:prstGeom prst="roundRect">
            <a:avLst>
              <a:gd name="adj" fmla="val 15789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382512" y="2496312"/>
            <a:ext cx="43799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6400800" y="2862072"/>
            <a:ext cx="4343400" cy="210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evidence and criteria to make a controlled decision</a:t>
            </a:r>
            <a:endParaRPr lang="en-US" sz="1260" dirty="0"/>
          </a:p>
        </p:txBody>
      </p:sp>
      <p:sp>
        <p:nvSpPr>
          <p:cNvPr id="15" name="Shape 12"/>
          <p:cNvSpPr/>
          <p:nvPr/>
        </p:nvSpPr>
        <p:spPr>
          <a:xfrm>
            <a:off x="777240" y="3657600"/>
            <a:ext cx="4800600" cy="868680"/>
          </a:xfrm>
          <a:prstGeom prst="roundRect">
            <a:avLst>
              <a:gd name="adj" fmla="val 15789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987552" y="3822192"/>
            <a:ext cx="43799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1005840" y="4187952"/>
            <a:ext cx="4343400" cy="210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Pick the simplest option because it is fastest</a:t>
            </a:r>
            <a:endParaRPr lang="en-US" sz="1260" dirty="0"/>
          </a:p>
        </p:txBody>
      </p:sp>
      <p:sp>
        <p:nvSpPr>
          <p:cNvPr id="18" name="Shape 15"/>
          <p:cNvSpPr/>
          <p:nvPr/>
        </p:nvSpPr>
        <p:spPr>
          <a:xfrm>
            <a:off x="6172200" y="3657600"/>
            <a:ext cx="4800600" cy="868680"/>
          </a:xfrm>
          <a:prstGeom prst="roundRect">
            <a:avLst>
              <a:gd name="adj" fmla="val 15789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382512" y="3822192"/>
            <a:ext cx="43799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6400800" y="4187952"/>
            <a:ext cx="4343400" cy="210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the prototype look finished before testing it</a:t>
            </a:r>
            <a:endParaRPr lang="en-US" sz="1260" dirty="0"/>
          </a:p>
        </p:txBody>
      </p:sp>
      <p:sp>
        <p:nvSpPr>
          <p:cNvPr id="21" name="Text 18"/>
          <p:cNvSpPr/>
          <p:nvPr/>
        </p:nvSpPr>
        <p:spPr>
          <a:xfrm>
            <a:off x="777240" y="5321808"/>
            <a:ext cx="8595360" cy="29260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next slide reveals the strongest engineering choice.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4.12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822960" y="1417320"/>
            <a:ext cx="3703320" cy="2057400"/>
          </a:xfrm>
          <a:prstGeom prst="roundRect">
            <a:avLst>
              <a:gd name="adj" fmla="val 6667"/>
            </a:avLst>
          </a:prstGeom>
          <a:solidFill>
            <a:srgbClr val="F8F1D7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33272" y="1581912"/>
            <a:ext cx="32826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2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1051560" y="1947672"/>
            <a:ext cx="3246120" cy="1399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 — Map the subsystems and interfaces before detailed building begins.</a:t>
            </a:r>
            <a:endParaRPr lang="en-US" sz="1700" dirty="0"/>
          </a:p>
        </p:txBody>
      </p:sp>
      <p:sp>
        <p:nvSpPr>
          <p:cNvPr id="10" name="Shape 7"/>
          <p:cNvSpPr/>
          <p:nvPr/>
        </p:nvSpPr>
        <p:spPr>
          <a:xfrm>
            <a:off x="4800600" y="1417320"/>
            <a:ext cx="2926080" cy="205740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010912" y="1581912"/>
            <a:ext cx="25054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5029200" y="1947672"/>
            <a:ext cx="2468880" cy="1399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uses lesson-specific evidence, criteria, or system behavior instead of guessing.</a:t>
            </a:r>
            <a:endParaRPr lang="en-US" sz="1500" dirty="0"/>
          </a:p>
        </p:txBody>
      </p:sp>
      <p:sp>
        <p:nvSpPr>
          <p:cNvPr id="13" name="Shape 10"/>
          <p:cNvSpPr/>
          <p:nvPr/>
        </p:nvSpPr>
        <p:spPr>
          <a:xfrm>
            <a:off x="8001000" y="1417320"/>
            <a:ext cx="2926080" cy="205740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211312" y="1581912"/>
            <a:ext cx="25054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the others miss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229600" y="1947672"/>
            <a:ext cx="2468880" cy="1399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They treat engineering as completion rather than controlled decision-making.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914400" y="4343400"/>
            <a:ext cx="9875520" cy="5029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IED, your answer is stronger when it connects a system claim to observable proof.</a:t>
            </a:r>
            <a:endParaRPr lang="en-US" sz="2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UNIT 4 CONNECTION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Aerospace Systems Evidence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4.12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685800" y="1115568"/>
            <a:ext cx="102412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Unit 4 connects materials, mechanisms, motion, data, circuits, and prototype testing into one working system.</a:t>
            </a:r>
            <a:endParaRPr lang="en-US" sz="1700" dirty="0"/>
          </a:p>
        </p:txBody>
      </p:sp>
      <p:sp>
        <p:nvSpPr>
          <p:cNvPr id="8" name="Shape 5"/>
          <p:cNvSpPr/>
          <p:nvPr/>
        </p:nvSpPr>
        <p:spPr>
          <a:xfrm>
            <a:off x="685800" y="1755648"/>
            <a:ext cx="3246120" cy="27432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96112" y="1920240"/>
            <a:ext cx="28254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Materials + structure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978408" y="2322576"/>
            <a:ext cx="2743200" cy="2057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Strength and stiffness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Mass and durability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Manufacturing limits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Material test evidence</a:t>
            </a:r>
            <a:endParaRPr lang="en-US" sz="1340" dirty="0"/>
          </a:p>
        </p:txBody>
      </p:sp>
      <p:sp>
        <p:nvSpPr>
          <p:cNvPr id="11" name="Shape 8"/>
          <p:cNvSpPr/>
          <p:nvPr/>
        </p:nvSpPr>
        <p:spPr>
          <a:xfrm>
            <a:off x="4434840" y="1755648"/>
            <a:ext cx="3246120" cy="27432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645152" y="1920240"/>
            <a:ext cx="28254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Mechanism + motion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4727448" y="2322576"/>
            <a:ext cx="2743200" cy="2057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Input and output motion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Friction and force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Fit and alignment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Functional checks</a:t>
            </a:r>
            <a:endParaRPr lang="en-US" sz="1340" dirty="0"/>
          </a:p>
        </p:txBody>
      </p:sp>
      <p:sp>
        <p:nvSpPr>
          <p:cNvPr id="14" name="Shape 11"/>
          <p:cNvSpPr/>
          <p:nvPr/>
        </p:nvSpPr>
        <p:spPr>
          <a:xfrm>
            <a:off x="8183880" y="1755648"/>
            <a:ext cx="3246120" cy="27432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8394192" y="1920240"/>
            <a:ext cx="28254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Circuits + data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8476488" y="2322576"/>
            <a:ext cx="2743200" cy="2057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Safe connections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Motor or electrical function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 protocol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Graphs and conclusions</a:t>
            </a:r>
            <a:endParaRPr lang="en-US" sz="1340" dirty="0"/>
          </a:p>
        </p:txBody>
      </p:sp>
      <p:sp>
        <p:nvSpPr>
          <p:cNvPr id="17" name="Text 14"/>
          <p:cNvSpPr/>
          <p:nvPr/>
        </p:nvSpPr>
        <p:spPr>
          <a:xfrm>
            <a:off x="822960" y="5074920"/>
            <a:ext cx="102412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focus: You can break a prototype into subsystems and explain how they interact.</a:t>
            </a:r>
            <a:endParaRPr lang="en-US" sz="1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+ TALK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the Skill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4.12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685800" y="1115568"/>
            <a:ext cx="10058400" cy="329184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one system evidence source and connect it to today’s lesson.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685800" y="1691640"/>
            <a:ext cx="3657600" cy="3291840"/>
          </a:xfrm>
          <a:prstGeom prst="roundRect">
            <a:avLst>
              <a:gd name="adj" fmla="val 4167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96112" y="1856232"/>
            <a:ext cx="32369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one evidence source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978408" y="2258568"/>
            <a:ext cx="3154680" cy="2606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Material test result</a:t>
            </a:r>
            <a:endParaRPr lang="en-US" sz="1500" dirty="0"/>
          </a:p>
          <a:p>
            <a:pPr marL="165100" indent="-165100">
              <a:buSzPct val="100000"/>
              <a:buChar char="•"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Mechanism sketch</a:t>
            </a:r>
            <a:endParaRPr lang="en-US" sz="1500" dirty="0"/>
          </a:p>
          <a:p>
            <a:pPr marL="165100" indent="-165100">
              <a:buSzPct val="100000"/>
              <a:buChar char="•"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Friction observation</a:t>
            </a:r>
            <a:endParaRPr lang="en-US" sz="1500" dirty="0"/>
          </a:p>
          <a:p>
            <a:pPr marL="165100" indent="-165100">
              <a:buSzPct val="100000"/>
              <a:buChar char="•"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Circuit check</a:t>
            </a:r>
            <a:endParaRPr lang="en-US" sz="1500" dirty="0"/>
          </a:p>
          <a:p>
            <a:pPr marL="165100" indent="-165100">
              <a:buSzPct val="100000"/>
              <a:buChar char="•"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Graph or data table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4617720" y="1691640"/>
            <a:ext cx="6537960" cy="3291840"/>
          </a:xfrm>
          <a:prstGeom prst="roundRect">
            <a:avLst>
              <a:gd name="adj" fmla="val 4167"/>
            </a:avLst>
          </a:prstGeom>
          <a:solidFill>
            <a:srgbClr val="FFF8E2"/>
          </a:solidFill>
          <a:ln w="12700">
            <a:solidFill>
              <a:srgbClr val="E7C464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828032" y="1856232"/>
            <a:ext cx="611733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Then answer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4846320" y="2221992"/>
            <a:ext cx="6080760" cy="263347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1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would this evidence help you breakdown, map, or coordinate the prototype system?</a:t>
            </a:r>
            <a:endParaRPr lang="en-US" sz="2100" dirty="0"/>
          </a:p>
        </p:txBody>
      </p:sp>
      <p:sp>
        <p:nvSpPr>
          <p:cNvPr id="14" name="Text 11"/>
          <p:cNvSpPr/>
          <p:nvPr/>
        </p:nvSpPr>
        <p:spPr>
          <a:xfrm>
            <a:off x="731520" y="5349240"/>
            <a:ext cx="9875520" cy="329184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Share-out target: one evidence source + one system decision + one reason it matters.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SKILL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We Are Practicing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4.12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685800" y="1508760"/>
            <a:ext cx="3246120" cy="2423160"/>
          </a:xfrm>
          <a:prstGeom prst="roundRect">
            <a:avLst>
              <a:gd name="adj" fmla="val 566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896112" y="1673352"/>
            <a:ext cx="28254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1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914400" y="2039112"/>
            <a:ext cx="2788920" cy="17647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system is easier to design when it is broken into subsystems.</a:t>
            </a:r>
            <a:endParaRPr lang="en-US" sz="1650" dirty="0"/>
          </a:p>
        </p:txBody>
      </p:sp>
      <p:sp>
        <p:nvSpPr>
          <p:cNvPr id="10" name="Shape 7"/>
          <p:cNvSpPr/>
          <p:nvPr/>
        </p:nvSpPr>
        <p:spPr>
          <a:xfrm>
            <a:off x="4389120" y="1508760"/>
            <a:ext cx="3246120" cy="2423160"/>
          </a:xfrm>
          <a:prstGeom prst="roundRect">
            <a:avLst>
              <a:gd name="adj" fmla="val 5660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4599432" y="1673352"/>
            <a:ext cx="28254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2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4617720" y="2039112"/>
            <a:ext cx="2788920" cy="17647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Interfaces between subsystems are common sources of failure.</a:t>
            </a:r>
            <a:endParaRPr lang="en-US" sz="1650" dirty="0"/>
          </a:p>
        </p:txBody>
      </p:sp>
      <p:sp>
        <p:nvSpPr>
          <p:cNvPr id="13" name="Shape 10"/>
          <p:cNvSpPr/>
          <p:nvPr/>
        </p:nvSpPr>
        <p:spPr>
          <a:xfrm>
            <a:off x="8092440" y="1508760"/>
            <a:ext cx="3246120" cy="2423160"/>
          </a:xfrm>
          <a:prstGeom prst="roundRect">
            <a:avLst>
              <a:gd name="adj" fmla="val 566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302752" y="1673352"/>
            <a:ext cx="28254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3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321040" y="2039112"/>
            <a:ext cx="2788920" cy="17647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Subsystem planning helps teams build, test, and troubleshoot more efficiently.</a:t>
            </a:r>
            <a:endParaRPr lang="en-US" sz="1650" dirty="0"/>
          </a:p>
        </p:txBody>
      </p:sp>
      <p:sp>
        <p:nvSpPr>
          <p:cNvPr id="16" name="Shape 13"/>
          <p:cNvSpPr/>
          <p:nvPr/>
        </p:nvSpPr>
        <p:spPr>
          <a:xfrm>
            <a:off x="1143000" y="4526280"/>
            <a:ext cx="9921240" cy="868680"/>
          </a:xfrm>
          <a:prstGeom prst="roundRect">
            <a:avLst>
              <a:gd name="adj" fmla="val 15789"/>
            </a:avLst>
          </a:prstGeom>
          <a:solidFill>
            <a:srgbClr val="FFF8E2"/>
          </a:solidFill>
          <a:ln w="12700">
            <a:solidFill>
              <a:srgbClr val="E7C464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353312" y="4690872"/>
            <a:ext cx="95006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habit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1371600" y="5056632"/>
            <a:ext cx="9464040" cy="210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7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 not just complete the prototype task. Save the evidence that explains how you know the system works or what should change next.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IED Unit 4 Lesson 4.12: System Architecture and Subsystem Planning</dc:title>
  <dc:subject>IED Unit 4 Lesson 4.12</dc:subject>
  <dc:creator>LockwoodSTEM</dc:creator>
  <cp:lastModifiedBy>LockwoodSTEM</cp:lastModifiedBy>
  <cp:revision>1</cp:revision>
  <dcterms:created xsi:type="dcterms:W3CDTF">2026-07-17T17:40:16Z</dcterms:created>
  <dcterms:modified xsi:type="dcterms:W3CDTF">2026-07-17T17:40:16Z</dcterms:modified>
</cp:coreProperties>
</file>