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2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0040"/>
            <a:ext cx="1463040" cy="502920"/>
          </a:xfrm>
          <a:prstGeom prst="rect">
            <a:avLst/>
          </a:prstGeom>
        </p:spPr>
      </p:pic>
      <p:pic>
        <p:nvPicPr>
          <p:cNvPr id="3" name="Image 1" descr="/mnt/data/site_orig/LockwoodSTEM_V3-main/assets/img/course-icons/ied-course-icon.png">    </p:cNvPr>
          <p:cNvPicPr>
            <a:picLocks noChangeAspect="1"/>
          </p:cNvPicPr>
          <p:nvPr/>
        </p:nvPicPr>
        <p:blipFill>
          <a:blip r:embed="rId2">
            <a:alphaModFix amt="96000"/>
          </a:blip>
          <a:stretch>
            <a:fillRect/>
          </a:stretch>
        </p:blipFill>
        <p:spPr>
          <a:xfrm>
            <a:off x="9646920" y="457200"/>
            <a:ext cx="1417320" cy="1417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1225296"/>
            <a:ext cx="5486400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4 • LESSON 4.10</a:t>
            </a:r>
            <a:endParaRPr lang="en-US" sz="1200" dirty="0"/>
          </a:p>
        </p:txBody>
      </p:sp>
      <p:sp>
        <p:nvSpPr>
          <p:cNvPr id="5" name="Text 1"/>
          <p:cNvSpPr/>
          <p:nvPr/>
        </p:nvSpPr>
        <p:spPr>
          <a:xfrm>
            <a:off x="658368" y="1609344"/>
            <a:ext cx="7589520" cy="10789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Motors and Electromechanical Motion</a:t>
            </a:r>
            <a:endParaRPr lang="en-US" sz="3100" dirty="0"/>
          </a:p>
        </p:txBody>
      </p:sp>
      <p:sp>
        <p:nvSpPr>
          <p:cNvPr id="6" name="Text 2"/>
          <p:cNvSpPr/>
          <p:nvPr/>
        </p:nvSpPr>
        <p:spPr>
          <a:xfrm>
            <a:off x="658368" y="3063240"/>
            <a:ext cx="2011680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1100" dirty="0"/>
          </a:p>
        </p:txBody>
      </p:sp>
      <p:sp>
        <p:nvSpPr>
          <p:cNvPr id="7" name="Text 3"/>
          <p:cNvSpPr/>
          <p:nvPr/>
        </p:nvSpPr>
        <p:spPr>
          <a:xfrm>
            <a:off x="658368" y="3364992"/>
            <a:ext cx="7772400" cy="7132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electrical energy create useful mechanical motion?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6583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</a:t>
            </a:r>
            <a:endParaRPr lang="en-US" sz="1400" dirty="0"/>
          </a:p>
        </p:txBody>
      </p:sp>
      <p:sp>
        <p:nvSpPr>
          <p:cNvPr id="9" name="Shape 5"/>
          <p:cNvSpPr/>
          <p:nvPr/>
        </p:nvSpPr>
        <p:spPr>
          <a:xfrm>
            <a:off x="8229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31729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ED3F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MECHANISMS</a:t>
            </a:r>
            <a:endParaRPr lang="en-US" sz="1400" dirty="0"/>
          </a:p>
        </p:txBody>
      </p:sp>
      <p:sp>
        <p:nvSpPr>
          <p:cNvPr id="11" name="Shape 7"/>
          <p:cNvSpPr/>
          <p:nvPr/>
        </p:nvSpPr>
        <p:spPr>
          <a:xfrm>
            <a:off x="33375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56875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</a:t>
            </a:r>
            <a:endParaRPr lang="en-US" sz="1400" dirty="0"/>
          </a:p>
        </p:txBody>
      </p:sp>
      <p:sp>
        <p:nvSpPr>
          <p:cNvPr id="13" name="Shape 9"/>
          <p:cNvSpPr/>
          <p:nvPr/>
        </p:nvSpPr>
        <p:spPr>
          <a:xfrm>
            <a:off x="58521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658368" y="6217920"/>
            <a:ext cx="777240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BFD6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Mechanisms, Materials &amp; Electromechanical Systems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→ Evidence → Decision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4.10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914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14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481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481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material, mechanism, circuit, data, or prototype.</a:t>
            </a:r>
            <a:endParaRPr lang="en-US" sz="1220" dirty="0"/>
          </a:p>
        </p:txBody>
      </p:sp>
      <p:sp>
        <p:nvSpPr>
          <p:cNvPr id="11" name="Shape 8"/>
          <p:cNvSpPr/>
          <p:nvPr/>
        </p:nvSpPr>
        <p:spPr>
          <a:xfrm>
            <a:off x="4343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343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4910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910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or challenges the claim: tests, graphs, observations, photos, measurements.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7772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772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8339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39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evidence.</a:t>
            </a:r>
            <a:endParaRPr lang="en-US" sz="1220" dirty="0"/>
          </a:p>
        </p:txBody>
      </p:sp>
      <p:sp>
        <p:nvSpPr>
          <p:cNvPr id="19" name="Text 16"/>
          <p:cNvSpPr/>
          <p:nvPr/>
        </p:nvSpPr>
        <p:spPr>
          <a:xfrm>
            <a:off x="1005840" y="333756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 claim: “My motors and electromechanical motion work is ready to move forward.”</a:t>
            </a:r>
            <a:endParaRPr lang="en-US" sz="1900" dirty="0"/>
          </a:p>
        </p:txBody>
      </p:sp>
      <p:sp>
        <p:nvSpPr>
          <p:cNvPr id="20" name="Text 17"/>
          <p:cNvSpPr/>
          <p:nvPr/>
        </p:nvSpPr>
        <p:spPr>
          <a:xfrm>
            <a:off x="1005840" y="4069080"/>
            <a:ext cx="9144000" cy="10972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prove the claim?</a:t>
            </a:r>
            <a:endParaRPr lang="en-US" sz="1700" dirty="0"/>
          </a:p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challenge it?</a:t>
            </a:r>
            <a:endParaRPr lang="en-US" sz="1700" dirty="0"/>
          </a:p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decision should happen next?</a:t>
            </a:r>
            <a:endParaRPr lang="en-US" sz="1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4.10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73152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motors and electromechanical motion work is accurate and ready to move forward.”</a:t>
            </a:r>
            <a:endParaRPr lang="en-US" sz="2300" dirty="0"/>
          </a:p>
        </p:txBody>
      </p:sp>
      <p:sp>
        <p:nvSpPr>
          <p:cNvPr id="8" name="Shape 5"/>
          <p:cNvSpPr/>
          <p:nvPr/>
        </p:nvSpPr>
        <p:spPr>
          <a:xfrm>
            <a:off x="777240" y="20574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22219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005840" y="25877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photo, graph, sketch, or model view that shows the work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6172200" y="20574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82512" y="22219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400800" y="25877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260" dirty="0"/>
          </a:p>
        </p:txBody>
      </p:sp>
      <p:sp>
        <p:nvSpPr>
          <p:cNvPr id="14" name="Shape 11"/>
          <p:cNvSpPr/>
          <p:nvPr/>
        </p:nvSpPr>
        <p:spPr>
          <a:xfrm>
            <a:off x="777240" y="29718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1363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005840" y="35021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measurements, test results, circuit checks, or observations</a:t>
            </a:r>
            <a:endParaRPr lang="en-US" sz="1260" dirty="0"/>
          </a:p>
        </p:txBody>
      </p:sp>
      <p:sp>
        <p:nvSpPr>
          <p:cNvPr id="17" name="Shape 14"/>
          <p:cNvSpPr/>
          <p:nvPr/>
        </p:nvSpPr>
        <p:spPr>
          <a:xfrm>
            <a:off x="6172200" y="29718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82512" y="31363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6400800" y="35021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file name that does not identify the lesson or prototype</a:t>
            </a:r>
            <a:endParaRPr lang="en-US" sz="1260" dirty="0"/>
          </a:p>
        </p:txBody>
      </p:sp>
      <p:sp>
        <p:nvSpPr>
          <p:cNvPr id="20" name="Shape 17"/>
          <p:cNvSpPr/>
          <p:nvPr/>
        </p:nvSpPr>
        <p:spPr>
          <a:xfrm>
            <a:off x="777240" y="38862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987552" y="40507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1005840" y="44165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it is probably fine</a:t>
            </a:r>
            <a:endParaRPr lang="en-US" sz="1260" dirty="0"/>
          </a:p>
        </p:txBody>
      </p:sp>
      <p:sp>
        <p:nvSpPr>
          <p:cNvPr id="23" name="Text 20"/>
          <p:cNvSpPr/>
          <p:nvPr/>
        </p:nvSpPr>
        <p:spPr>
          <a:xfrm>
            <a:off x="777240" y="5440680"/>
            <a:ext cx="941832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 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 Pair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4.10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68680" y="1417320"/>
            <a:ext cx="4754880" cy="2011680"/>
          </a:xfrm>
          <a:prstGeom prst="roundRect">
            <a:avLst>
              <a:gd name="adj" fmla="val 6818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8992" y="1581912"/>
            <a:ext cx="43342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97280" y="1947672"/>
            <a:ext cx="429768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shows what was created or observed. C shows whether it meets the requirement or supports the design decision.</a:t>
            </a:r>
            <a:endParaRPr lang="en-US" sz="1680" dirty="0"/>
          </a:p>
        </p:txBody>
      </p:sp>
      <p:sp>
        <p:nvSpPr>
          <p:cNvPr id="10" name="Shape 7"/>
          <p:cNvSpPr/>
          <p:nvPr/>
        </p:nvSpPr>
        <p:spPr>
          <a:xfrm>
            <a:off x="5989320" y="1417320"/>
            <a:ext cx="4754880" cy="2011680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199632" y="1581912"/>
            <a:ext cx="43342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217920" y="1947672"/>
            <a:ext cx="429768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Appearance, vague confidence, or unclear file names can support the story, but they do not prove the claim by themselves.</a:t>
            </a:r>
            <a:endParaRPr lang="en-US" sz="1680" dirty="0"/>
          </a:p>
        </p:txBody>
      </p:sp>
      <p:sp>
        <p:nvSpPr>
          <p:cNvPr id="13" name="Text 10"/>
          <p:cNvSpPr/>
          <p:nvPr/>
        </p:nvSpPr>
        <p:spPr>
          <a:xfrm>
            <a:off x="960120" y="4389120"/>
            <a:ext cx="978408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connect directly to the system claim you are making.</a:t>
            </a:r>
            <a:endParaRPr lang="en-US" sz="2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4.10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77724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Scenario: A student working on motors and electromechanical motion notices the result does not match the expected system behavior.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777240" y="214884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231343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005840" y="267919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it and keep going because the task is almost finished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6172200" y="214884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82512" y="231343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400800" y="267919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</a:t>
            </a:r>
            <a:endParaRPr lang="en-US" sz="1260" dirty="0"/>
          </a:p>
        </p:txBody>
      </p:sp>
      <p:sp>
        <p:nvSpPr>
          <p:cNvPr id="14" name="Shape 11"/>
          <p:cNvSpPr/>
          <p:nvPr/>
        </p:nvSpPr>
        <p:spPr>
          <a:xfrm>
            <a:off x="777240" y="324612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41071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005840" y="377647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Delete the evidence and restart without notes</a:t>
            </a:r>
            <a:endParaRPr lang="en-US" sz="1260" dirty="0"/>
          </a:p>
        </p:txBody>
      </p:sp>
      <p:sp>
        <p:nvSpPr>
          <p:cNvPr id="17" name="Shape 14"/>
          <p:cNvSpPr/>
          <p:nvPr/>
        </p:nvSpPr>
        <p:spPr>
          <a:xfrm>
            <a:off x="6172200" y="324612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82512" y="341071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6400800" y="377647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faster option even if it cannot be justified</a:t>
            </a:r>
            <a:endParaRPr lang="en-US" sz="1260" dirty="0"/>
          </a:p>
        </p:txBody>
      </p:sp>
      <p:sp>
        <p:nvSpPr>
          <p:cNvPr id="20" name="Text 17"/>
          <p:cNvSpPr/>
          <p:nvPr/>
        </p:nvSpPr>
        <p:spPr>
          <a:xfrm>
            <a:off x="822960" y="5257800"/>
            <a:ext cx="85953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next step.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4.10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68680" y="1417320"/>
            <a:ext cx="3657600" cy="2011680"/>
          </a:xfrm>
          <a:prstGeom prst="roundRect">
            <a:avLst>
              <a:gd name="adj" fmla="val 6818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8992" y="1581912"/>
            <a:ext cx="3236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97280" y="1947672"/>
            <a:ext cx="320040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4892040" y="15087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892040" y="15727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5458968" y="14904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5458968" y="17830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what happened with a note, photo, graph, measurement, or test result.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4892040" y="24231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892040" y="24871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5458968" y="24048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5458968" y="26974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Find the likely cause before changing the system.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4892040" y="33375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892040" y="34015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5458968" y="33192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+ Check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5458968" y="36118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targeted change and collect new evidence.</a:t>
            </a:r>
            <a:endParaRPr lang="en-US" sz="1220" dirty="0"/>
          </a:p>
        </p:txBody>
      </p:sp>
      <p:sp>
        <p:nvSpPr>
          <p:cNvPr id="22" name="Text 19"/>
          <p:cNvSpPr/>
          <p:nvPr/>
        </p:nvSpPr>
        <p:spPr>
          <a:xfrm>
            <a:off x="1005840" y="516636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move: use the problem as evidence, not as a reason to hide the work.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4.10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43000"/>
            <a:ext cx="95097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77240" y="178308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194767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005840" y="231343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motors and electromechanical motion work is good because it looks complete.”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777240" y="278892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87552" y="295351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005840" y="331927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checked the relevant evidence and found the result matched the requirement.”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77240" y="379476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95935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1005840" y="432511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design because the check showed a specific material, mechanism, circuit, or data issue.”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777240" y="5257800"/>
            <a:ext cx="67665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4.10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772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875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058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Opinion-heavy. “Looks complete” is not enough evidence.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44348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6451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46634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Evidence-based. It references a check against a requirement.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80924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3027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3210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reasoning. It connects a revision to a specific check.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914400" y="4434840"/>
            <a:ext cx="101498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evidence = stronger engineering communication.</a:t>
            </a:r>
            <a:endParaRPr lang="en-US" sz="2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4.10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70432"/>
            <a:ext cx="1005840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the lesson before we move to the next system checkpoint.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868680" y="1737360"/>
            <a:ext cx="10149840" cy="3154680"/>
          </a:xfrm>
          <a:prstGeom prst="roundRect">
            <a:avLst>
              <a:gd name="adj" fmla="val 4348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78992" y="1901952"/>
            <a:ext cx="9729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in your notebook or assigned class format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161288" y="2304288"/>
            <a:ext cx="9646920" cy="2468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thing you learned about motors and electromechanical motion.</a:t>
            </a:r>
            <a:endParaRPr lang="en-US" sz="1800" dirty="0"/>
          </a:p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that could support today’s design or system decision.</a:t>
            </a:r>
            <a:endParaRPr lang="en-US" sz="1800" dirty="0"/>
          </a:p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risk, or next step for the prototype system.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68680" y="521208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4.11 — Concept Generation and Decision Matrix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4.10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502920" y="1133856"/>
            <a:ext cx="1005840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the system-thinking habits used throughout Unit 4.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94360" y="1572768"/>
            <a:ext cx="3886200" cy="233172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04672" y="1737360"/>
            <a:ext cx="34655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886968" y="2139696"/>
            <a:ext cx="3383280" cy="1645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Describe how a motor turns electrical input into rotary motion.</a:t>
            </a:r>
            <a:endParaRPr lang="en-US" sz="1280" dirty="0"/>
          </a:p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motor output to a mechanism or prototype function.</a:t>
            </a:r>
            <a:endParaRPr lang="en-US" sz="1280" dirty="0"/>
          </a:p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basic control factors such as direction, speed, load, and mounting.</a:t>
            </a:r>
            <a:endParaRPr lang="en-US" sz="1280" dirty="0"/>
          </a:p>
        </p:txBody>
      </p:sp>
      <p:sp>
        <p:nvSpPr>
          <p:cNvPr id="11" name="Shape 8"/>
          <p:cNvSpPr/>
          <p:nvPr/>
        </p:nvSpPr>
        <p:spPr>
          <a:xfrm>
            <a:off x="4709160" y="1572768"/>
            <a:ext cx="3063240" cy="2331720"/>
          </a:xfrm>
          <a:prstGeom prst="roundRect">
            <a:avLst>
              <a:gd name="adj" fmla="val 5882"/>
            </a:avLst>
          </a:prstGeom>
          <a:solidFill>
            <a:srgbClr val="F7FBFF"/>
          </a:solidFill>
          <a:ln w="12700">
            <a:solidFill>
              <a:srgbClr val="C9E6F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919472" y="1737360"/>
            <a:ext cx="26426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937760" y="2103120"/>
            <a:ext cx="2606040" cy="1673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explain how motors convert electrical energy into mechanical motion and how that motion can drive a mechanism.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8001000" y="1572768"/>
            <a:ext cx="3520440" cy="4023360"/>
          </a:xfrm>
          <a:prstGeom prst="roundRect">
            <a:avLst>
              <a:gd name="adj" fmla="val 3896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211312" y="1737360"/>
            <a:ext cx="30998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293608" y="2139696"/>
            <a:ext cx="3017520" cy="33375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vote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Unit 4 connection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Core skill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Scenario check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20" dirty="0"/>
          </a:p>
        </p:txBody>
      </p:sp>
      <p:sp>
        <p:nvSpPr>
          <p:cNvPr id="17" name="Text 14"/>
          <p:cNvSpPr/>
          <p:nvPr/>
        </p:nvSpPr>
        <p:spPr>
          <a:xfrm>
            <a:off x="713232" y="4709160"/>
            <a:ext cx="667512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By the end, your claim about today’s work should connect to evidence someone else can inspect.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electrical energy create useful mechanical motion?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4.10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31520" y="2331720"/>
            <a:ext cx="5166360" cy="1965960"/>
          </a:xfrm>
          <a:prstGeom prst="roundRect">
            <a:avLst>
              <a:gd name="adj" fmla="val 697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41832" y="2496312"/>
            <a:ext cx="474573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60120" y="2862072"/>
            <a:ext cx="4709160" cy="1307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materials, forces, motion, circuit behavior, or data would help answer today’s focus question?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6263640" y="2331720"/>
            <a:ext cx="4617720" cy="1965960"/>
          </a:xfrm>
          <a:prstGeom prst="roundRect">
            <a:avLst>
              <a:gd name="adj" fmla="val 697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473952" y="2496312"/>
            <a:ext cx="41970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492240" y="2862072"/>
            <a:ext cx="4160520" cy="1307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use a specific engineering action word.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777240" y="5074920"/>
            <a:ext cx="914400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lesson definition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Working Definition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4.10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13232" y="1298448"/>
            <a:ext cx="10716768" cy="1207008"/>
          </a:xfrm>
          <a:prstGeom prst="roundRect">
            <a:avLst>
              <a:gd name="adj" fmla="val 11364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23544" y="1463040"/>
            <a:ext cx="102961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working definition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41832" y="1828800"/>
            <a:ext cx="10259568" cy="5486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lesson, engineers convert, drive, control so an aerospace system can be built, tested, revised, and defended with evidence.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86868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6868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143560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Convert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143560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Describe how a motor turns electrical input into rotary motion.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416052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16052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472744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Drive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472744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motor output to a mechanism or prototype function.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745236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45236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801928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01928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basic control factors such as direction, speed, load, and mounting.</a:t>
            </a:r>
            <a:endParaRPr lang="en-US" sz="1220" dirty="0"/>
          </a:p>
        </p:txBody>
      </p:sp>
      <p:sp>
        <p:nvSpPr>
          <p:cNvPr id="22" name="Text 19"/>
          <p:cNvSpPr/>
          <p:nvPr/>
        </p:nvSpPr>
        <p:spPr>
          <a:xfrm>
            <a:off x="868680" y="5193792"/>
            <a:ext cx="9875520" cy="4114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good systems combine structure, motion, electrical behavior, and data into one clear design story.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One Fits?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4.10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950976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685800" y="1627632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Prompt: Which action best supports motors and electromechanical motion?</a:t>
            </a:r>
            <a:endParaRPr lang="en-US" sz="2000" dirty="0"/>
          </a:p>
        </p:txBody>
      </p:sp>
      <p:sp>
        <p:nvSpPr>
          <p:cNvPr id="9" name="Shape 6"/>
          <p:cNvSpPr/>
          <p:nvPr/>
        </p:nvSpPr>
        <p:spPr>
          <a:xfrm>
            <a:off x="777240" y="233172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249631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005840" y="286207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Copy the first example without checking the system goal</a:t>
            </a:r>
            <a:endParaRPr lang="en-US" sz="1260" dirty="0"/>
          </a:p>
        </p:txBody>
      </p:sp>
      <p:sp>
        <p:nvSpPr>
          <p:cNvPr id="12" name="Shape 9"/>
          <p:cNvSpPr/>
          <p:nvPr/>
        </p:nvSpPr>
        <p:spPr>
          <a:xfrm>
            <a:off x="6172200" y="233172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382512" y="249631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6400800" y="286207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evidence and criteria to make a controlled decision</a:t>
            </a:r>
            <a:endParaRPr lang="en-US" sz="1260" dirty="0"/>
          </a:p>
        </p:txBody>
      </p:sp>
      <p:sp>
        <p:nvSpPr>
          <p:cNvPr id="15" name="Shape 12"/>
          <p:cNvSpPr/>
          <p:nvPr/>
        </p:nvSpPr>
        <p:spPr>
          <a:xfrm>
            <a:off x="777240" y="365760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87552" y="382219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1005840" y="418795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Pick the simplest option because it is fastest</a:t>
            </a:r>
            <a:endParaRPr lang="en-US" sz="1260" dirty="0"/>
          </a:p>
        </p:txBody>
      </p:sp>
      <p:sp>
        <p:nvSpPr>
          <p:cNvPr id="18" name="Shape 15"/>
          <p:cNvSpPr/>
          <p:nvPr/>
        </p:nvSpPr>
        <p:spPr>
          <a:xfrm>
            <a:off x="6172200" y="365760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382512" y="382219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6400800" y="418795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prototype look finished before testing it</a:t>
            </a:r>
            <a:endParaRPr lang="en-US" sz="1260" dirty="0"/>
          </a:p>
        </p:txBody>
      </p:sp>
      <p:sp>
        <p:nvSpPr>
          <p:cNvPr id="21" name="Text 18"/>
          <p:cNvSpPr/>
          <p:nvPr/>
        </p:nvSpPr>
        <p:spPr>
          <a:xfrm>
            <a:off x="777240" y="5321808"/>
            <a:ext cx="85953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engineering choice.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4.10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22960" y="1417320"/>
            <a:ext cx="3703320" cy="2057400"/>
          </a:xfrm>
          <a:prstGeom prst="roundRect">
            <a:avLst>
              <a:gd name="adj" fmla="val 6667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33272" y="1581912"/>
            <a:ext cx="32826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51560" y="1947672"/>
            <a:ext cx="324612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 — Connect motor output to the mechanism function and check load, mounting, and direction.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4800600" y="1417320"/>
            <a:ext cx="2926080" cy="20574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10912" y="1581912"/>
            <a:ext cx="25054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5029200" y="1947672"/>
            <a:ext cx="246888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uses lesson-specific evidence, criteria, or system behavior instead of guessing.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8001000" y="1417320"/>
            <a:ext cx="2926080" cy="20574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11312" y="1581912"/>
            <a:ext cx="25054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others miss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229600" y="1947672"/>
            <a:ext cx="246888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treat engineering as completion rather than controlled decision-making.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14400" y="4343400"/>
            <a:ext cx="987552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IED, your answer is stronger when it connects a system claim to observable proof.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4 CONNECTION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Systems Evidence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4.10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4 connects materials, mechanisms, motion, data, circuits, and prototype testing into one working system.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68580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9611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 + structure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97840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Strength and stiffness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Mass and durability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Manufacturing limits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 test evidence</a:t>
            </a:r>
            <a:endParaRPr lang="en-US" sz="1340" dirty="0"/>
          </a:p>
        </p:txBody>
      </p:sp>
      <p:sp>
        <p:nvSpPr>
          <p:cNvPr id="11" name="Shape 8"/>
          <p:cNvSpPr/>
          <p:nvPr/>
        </p:nvSpPr>
        <p:spPr>
          <a:xfrm>
            <a:off x="443484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64515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 + motion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72744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 and output motion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Friction and force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Fit and alignment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Functional checks</a:t>
            </a:r>
            <a:endParaRPr lang="en-US" sz="1340" dirty="0"/>
          </a:p>
        </p:txBody>
      </p:sp>
      <p:sp>
        <p:nvSpPr>
          <p:cNvPr id="14" name="Shape 11"/>
          <p:cNvSpPr/>
          <p:nvPr/>
        </p:nvSpPr>
        <p:spPr>
          <a:xfrm>
            <a:off x="818388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39419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Circuits + data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47648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 connections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Motor or electrical function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protocol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Graphs and conclusions</a:t>
            </a:r>
            <a:endParaRPr lang="en-US" sz="1340" dirty="0"/>
          </a:p>
        </p:txBody>
      </p:sp>
      <p:sp>
        <p:nvSpPr>
          <p:cNvPr id="17" name="Text 14"/>
          <p:cNvSpPr/>
          <p:nvPr/>
        </p:nvSpPr>
        <p:spPr>
          <a:xfrm>
            <a:off x="822960" y="5074920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focus: You can explain how motors convert electrical energy into mechanical motion and how that motion can drive a mechanism.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Skill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4.10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10058400" cy="32918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system evidence source and connect it to today’s lesson.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685800" y="1691640"/>
            <a:ext cx="3657600" cy="3291840"/>
          </a:xfrm>
          <a:prstGeom prst="roundRect">
            <a:avLst>
              <a:gd name="adj" fmla="val 416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96112" y="1856232"/>
            <a:ext cx="3236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evidence source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978408" y="2258568"/>
            <a:ext cx="3154680" cy="2606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 test result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 sketch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Friction observation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Circuit check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 or data table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4617720" y="1691640"/>
            <a:ext cx="6537960" cy="3291840"/>
          </a:xfrm>
          <a:prstGeom prst="roundRect">
            <a:avLst>
              <a:gd name="adj" fmla="val 416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828032" y="1856232"/>
            <a:ext cx="611733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Then answer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846320" y="2221992"/>
            <a:ext cx="6080760" cy="263347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would this evidence help you convert, drive, or control the prototype system?</a:t>
            </a:r>
            <a:endParaRPr lang="en-US" sz="2100" dirty="0"/>
          </a:p>
        </p:txBody>
      </p:sp>
      <p:sp>
        <p:nvSpPr>
          <p:cNvPr id="14" name="Text 11"/>
          <p:cNvSpPr/>
          <p:nvPr/>
        </p:nvSpPr>
        <p:spPr>
          <a:xfrm>
            <a:off x="731520" y="5349240"/>
            <a:ext cx="9875520" cy="32918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evidence source + one system decision + one reason it matters.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4.10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68580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9611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1440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Motors are energy converters inside electromechanical systems.</a:t>
            </a:r>
            <a:endParaRPr lang="en-US" sz="1650" dirty="0"/>
          </a:p>
        </p:txBody>
      </p:sp>
      <p:sp>
        <p:nvSpPr>
          <p:cNvPr id="10" name="Shape 7"/>
          <p:cNvSpPr/>
          <p:nvPr/>
        </p:nvSpPr>
        <p:spPr>
          <a:xfrm>
            <a:off x="438912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59943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461772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motor output is only useful if it is connected to a mechanism that performs the needed function.</a:t>
            </a:r>
            <a:endParaRPr lang="en-US" sz="1650" dirty="0"/>
          </a:p>
        </p:txBody>
      </p:sp>
      <p:sp>
        <p:nvSpPr>
          <p:cNvPr id="13" name="Shape 10"/>
          <p:cNvSpPr/>
          <p:nvPr/>
        </p:nvSpPr>
        <p:spPr>
          <a:xfrm>
            <a:off x="809244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30275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32104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Mounting, load, speed, direction, and power source affect motor performance.</a:t>
            </a:r>
            <a:endParaRPr lang="en-US" sz="1650" dirty="0"/>
          </a:p>
        </p:txBody>
      </p:sp>
      <p:sp>
        <p:nvSpPr>
          <p:cNvPr id="16" name="Shape 13"/>
          <p:cNvSpPr/>
          <p:nvPr/>
        </p:nvSpPr>
        <p:spPr>
          <a:xfrm>
            <a:off x="1143000" y="4526280"/>
            <a:ext cx="9921240" cy="868680"/>
          </a:xfrm>
          <a:prstGeom prst="roundRect">
            <a:avLst>
              <a:gd name="adj" fmla="val 15789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353312" y="4690872"/>
            <a:ext cx="95006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habit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1371600" y="5056632"/>
            <a:ext cx="946404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just complete the prototype task. Save the evidence that explains how you know the system works or what should change next.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4 Lesson 4.10: Motors and Electromechanical Motion</dc:title>
  <dc:subject>IED Unit 4 Lesson 4.10</dc:subject>
  <dc:creator>LockwoodSTEM</dc:creator>
  <cp:lastModifiedBy>LockwoodSTEM</cp:lastModifiedBy>
  <cp:revision>1</cp:revision>
  <dcterms:created xsi:type="dcterms:W3CDTF">2026-07-17T17:40:16Z</dcterms:created>
  <dcterms:modified xsi:type="dcterms:W3CDTF">2026-07-17T17:40:16Z</dcterms:modified>
</cp:coreProperties>
</file>