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media/image-1-1.jpg" ContentType="image/jpg"/>
  <Override PartName="/ppt/media/image-10-1.jpg" ContentType="image/jpg"/>
  <Override PartName="/ppt/media/image-11-2.jpg" ContentType="image/jpg"/>
  <Override PartName="/ppt/media/image-12-2.jpg" ContentType="image/jpg"/>
  <Override PartName="/ppt/media/image-15-1.jpg" ContentType="image/jpg"/>
  <Override PartName="/ppt/media/image-16-2.jpg" ContentType="image/jpg"/>
  <Override PartName="/ppt/media/image-17-2.jpg" ContentType="image/jpg"/>
  <Override PartName="/ppt/media/image-20-1.jpg" ContentType="image/jpg"/>
  <Override PartName="/ppt/media/image-21-2.jpg" ContentType="image/jpg"/>
  <Override PartName="/ppt/media/image-22-2.jpg" ContentType="image/jpg"/>
  <Override PartName="/ppt/media/image-25-1.jpg" ContentType="image/jpg"/>
  <Override PartName="/ppt/media/image-26-2.jpg" ContentType="image/jpg"/>
  <Override PartName="/ppt/media/image-27-2.jpg" ContentType="image/jpg"/>
  <Override PartName="/ppt/media/image-30-1.jpg" ContentType="image/jpg"/>
  <Override PartName="/ppt/media/image-31-2.jpg" ContentType="image/jpg"/>
  <Override PartName="/ppt/media/image-32-2.jpg" ContentType="image/jpg"/>
  <Override PartName="/ppt/media/image-35-1.jpg" ContentType="image/jpg"/>
  <Override PartName="/ppt/media/image-36-2.jpg" ContentType="image/jpg"/>
  <Override PartName="/ppt/media/image-37-2.jpg" ContentType="image/jpg"/>
  <Override PartName="/ppt/media/image-4-2.jpg" ContentType="image/jpg"/>
  <Override PartName="/ppt/media/image-40-1.jpg" ContentType="image/jpg"/>
  <Override PartName="/ppt/media/image-41-2.jpg" ContentType="image/jpg"/>
  <Override PartName="/ppt/media/image-42-2.jpg" ContentType="image/jpg"/>
  <Override PartName="/ppt/media/image-45-1.jpg" ContentType="image/jpg"/>
  <Override PartName="/ppt/media/image-46-2.jpg" ContentType="image/jpg"/>
  <Override PartName="/ppt/media/image-47-2.jpg" ContentType="image/jpg"/>
  <Override PartName="/ppt/media/image-5-1.jpg" ContentType="image/jpg"/>
  <Override PartName="/ppt/media/image-50-1.jpg" ContentType="image/jpg"/>
  <Override PartName="/ppt/media/image-51-2.jpg" ContentType="image/jpg"/>
  <Override PartName="/ppt/media/image-52-2.jpg" ContentType="image/jpg"/>
  <Override PartName="/ppt/media/image-55-1.jpg" ContentType="image/jpg"/>
  <Override PartName="/ppt/media/image-56-2.jpg" ContentType="image/jpg"/>
  <Override PartName="/ppt/media/image-57-2.jpg" ContentType="image/jpg"/>
  <Override PartName="/ppt/media/image-6-2.jpg" ContentType="image/jpg"/>
  <Override PartName="/ppt/media/image-60-1.jpg" ContentType="image/jpg"/>
  <Override PartName="/ppt/media/image-61-2.jpg" ContentType="image/jpg"/>
  <Override PartName="/ppt/media/image-62-2.jpg" ContentType="image/jpg"/>
  <Override PartName="/ppt/media/image-65-1.jpg" ContentType="image/jpg"/>
  <Override PartName="/ppt/media/image-66-2.jpg" ContentType="image/jpg"/>
  <Override PartName="/ppt/media/image-67-2.jpg" ContentType="image/jpg"/>
  <Override PartName="/ppt/media/image-7-2.jpg" ContentType="image/jpg"/>
  <Override PartName="/ppt/media/image-70-1.jpg" ContentType="image/jpg"/>
  <Override PartName="/ppt/media/image-71-2.jpg" ContentType="image/jpg"/>
  <Override PartName="/ppt/media/image-72-2.jpg" ContentType="image/jpg"/>
  <Override PartName="/ppt/media/image-75-1.jpg" ContentType="image/jpg"/>
  <Override PartName="/ppt/media/image-76-2.jpg" ContentType="image/jpg"/>
  <Override PartName="/ppt/media/image-77-2.jpg" ContentType="image/jpg"/>
  <Override PartName="/ppt/media/image-80-1.jpg" ContentType="image/jpg"/>
  <Override PartName="/ppt/media/image-81-2.jpg" ContentType="image/jpg"/>
  <Override PartName="/ppt/media/image-82-2.jpg" ContentType="image/jpg"/>
  <Override PartName="/ppt/media/image-85-1.jpg" ContentType="image/jpg"/>
  <Override PartName="/ppt/media/image-86-2.jpg" ContentType="image/jpg"/>
  <Override PartName="/ppt/media/image-87-2.jpg" ContentType="image/jpg"/>
  <Override PartName="/ppt/media/image-90-1.jpg" ContentType="image/jpg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90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.xml" ContentType="application/vnd.openxmlformats-officedocument.presentationml.slide+xml"/>
  <Override PartName="/ppt/slides/slide90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3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</p:sldIdLst>
  <p:notesMasterIdLst>
    <p:notesMasterId r:id="rId92"/>
  </p:notesMasterIdLst>
  <p:sldSz cx="12191695" cy="6858000"/>
  <p:notesSz cx="6858000" cy="12191695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notesMaster" Target="notesMasters/notesMaster1.xml"/><Relationship Id="rId93" Type="http://schemas.openxmlformats.org/officeDocument/2006/relationships/presProps" Target="presProps.xml"/><Relationship Id="rId94" Type="http://schemas.openxmlformats.org/officeDocument/2006/relationships/viewProps" Target="viewProps.xml"/><Relationship Id="rId95" Type="http://schemas.openxmlformats.org/officeDocument/2006/relationships/theme" Target="theme/theme1.xml"/><Relationship Id="rId96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4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5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5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5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5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5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5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5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5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5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6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6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6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6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6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6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6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6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6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9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0.xml"/></Relationships>
</file>

<file path=ppt/notesSlides/_rels/notesSlide7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1.xml"/></Relationships>
</file>

<file path=ppt/notesSlides/_rels/notesSlide7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2.xml"/></Relationships>
</file>

<file path=ppt/notesSlides/_rels/notesSlide7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3.xml"/></Relationships>
</file>

<file path=ppt/notesSlides/_rels/notesSlide7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4.xml"/></Relationships>
</file>

<file path=ppt/notesSlides/_rels/notesSlide7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5.xml"/></Relationships>
</file>

<file path=ppt/notesSlides/_rels/notesSlide7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6.xml"/></Relationships>
</file>

<file path=ppt/notesSlides/_rels/notesSlide7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7.xml"/></Relationships>
</file>

<file path=ppt/notesSlides/_rels/notesSlide7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8.xml"/></Relationships>
</file>

<file path=ppt/notesSlides/_rels/notesSlide7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9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0.xml"/></Relationships>
</file>

<file path=ppt/notesSlides/_rels/notesSlide8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1.xml"/></Relationships>
</file>

<file path=ppt/notesSlides/_rels/notesSlide8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2.xml"/></Relationships>
</file>

<file path=ppt/notesSlides/_rels/notesSlide8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3.xml"/></Relationships>
</file>

<file path=ppt/notesSlides/_rels/notesSlide8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4.xml"/></Relationships>
</file>

<file path=ppt/notesSlides/_rels/notesSlide8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5.xml"/></Relationships>
</file>

<file path=ppt/notesSlides/_rels/notesSlide8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6.xml"/></Relationships>
</file>

<file path=ppt/notesSlides/_rels/notesSlide8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7.xml"/></Relationships>
</file>

<file path=ppt/notesSlides/_rels/notesSlide8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8.xml"/></Relationships>
</file>

<file path=ppt/notesSlides/_rels/notesSlide8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9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-1-1.jpg"/><Relationship Id="rId2" Type="http://schemas.openxmlformats.org/officeDocument/2006/relationships/image" Target="../media/image-1-2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1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image" Target="../media/image-10-1.jpg"/><Relationship Id="rId2" Type="http://schemas.openxmlformats.org/officeDocument/2006/relationships/image" Target="../media/image-10-2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0.xml"/><Relationship Id="rId5" Type="http://schemas.openxmlformats.org/officeDocument/2006/relationships/image" Target="../media/image1.png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image" Target="../media/image-11-1.png"/><Relationship Id="rId2" Type="http://schemas.openxmlformats.org/officeDocument/2006/relationships/image" Target="../media/image-11-2.jp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1.xml"/><Relationship Id="rId5" Type="http://schemas.openxmlformats.org/officeDocument/2006/relationships/image" Target="../media/image1.png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image" Target="../media/image-12-1.png"/><Relationship Id="rId2" Type="http://schemas.openxmlformats.org/officeDocument/2006/relationships/image" Target="../media/image-12-2.jp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2.xml"/><Relationship Id="rId5" Type="http://schemas.openxmlformats.org/officeDocument/2006/relationships/image" Target="../media/image1.png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image" Target="../media/image-13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3.xml"/><Relationship Id="rId4" Type="http://schemas.openxmlformats.org/officeDocument/2006/relationships/image" Target="../media/image1.png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image" Target="../media/image-14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4.xml"/><Relationship Id="rId4" Type="http://schemas.openxmlformats.org/officeDocument/2006/relationships/image" Target="../media/image1.png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image" Target="../media/image-15-1.jpg"/><Relationship Id="rId2" Type="http://schemas.openxmlformats.org/officeDocument/2006/relationships/image" Target="../media/image-15-2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5.xml"/><Relationship Id="rId5" Type="http://schemas.openxmlformats.org/officeDocument/2006/relationships/image" Target="../media/image1.png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image" Target="../media/image-16-1.png"/><Relationship Id="rId2" Type="http://schemas.openxmlformats.org/officeDocument/2006/relationships/image" Target="../media/image-16-2.jp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6.xml"/><Relationship Id="rId5" Type="http://schemas.openxmlformats.org/officeDocument/2006/relationships/image" Target="../media/image1.png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image" Target="../media/image-17-1.png"/><Relationship Id="rId2" Type="http://schemas.openxmlformats.org/officeDocument/2006/relationships/image" Target="../media/image-17-2.jp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7.xml"/><Relationship Id="rId5" Type="http://schemas.openxmlformats.org/officeDocument/2006/relationships/image" Target="../media/image1.png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image" Target="../media/image-18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8.xml"/><Relationship Id="rId4" Type="http://schemas.openxmlformats.org/officeDocument/2006/relationships/image" Target="../media/image1.png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image" Target="../media/image-19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9.xml"/><Relationship Id="rId4" Type="http://schemas.openxmlformats.org/officeDocument/2006/relationships/image" Target="../media/image1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image" Target="../media/image-2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.xml"/><Relationship Id="rId4" Type="http://schemas.openxmlformats.org/officeDocument/2006/relationships/image" Target="../media/image1.png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image" Target="../media/image-20-1.jpg"/><Relationship Id="rId2" Type="http://schemas.openxmlformats.org/officeDocument/2006/relationships/image" Target="../media/image-20-2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20.xml"/><Relationship Id="rId5" Type="http://schemas.openxmlformats.org/officeDocument/2006/relationships/image" Target="../media/image1.png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image" Target="../media/image-21-1.png"/><Relationship Id="rId2" Type="http://schemas.openxmlformats.org/officeDocument/2006/relationships/image" Target="../media/image-21-2.jp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21.xml"/><Relationship Id="rId5" Type="http://schemas.openxmlformats.org/officeDocument/2006/relationships/image" Target="../media/image1.png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image" Target="../media/image-22-1.png"/><Relationship Id="rId2" Type="http://schemas.openxmlformats.org/officeDocument/2006/relationships/image" Target="../media/image-22-2.jp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22.xml"/><Relationship Id="rId5" Type="http://schemas.openxmlformats.org/officeDocument/2006/relationships/image" Target="../media/image1.png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image" Target="../media/image-23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3.xml"/><Relationship Id="rId4" Type="http://schemas.openxmlformats.org/officeDocument/2006/relationships/image" Target="../media/image1.png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image" Target="../media/image-24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4.xml"/><Relationship Id="rId4" Type="http://schemas.openxmlformats.org/officeDocument/2006/relationships/image" Target="../media/image1.png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image" Target="../media/image-25-1.jpg"/><Relationship Id="rId2" Type="http://schemas.openxmlformats.org/officeDocument/2006/relationships/image" Target="../media/image-25-2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25.xml"/><Relationship Id="rId5" Type="http://schemas.openxmlformats.org/officeDocument/2006/relationships/image" Target="../media/image1.png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image" Target="../media/image-26-1.png"/><Relationship Id="rId2" Type="http://schemas.openxmlformats.org/officeDocument/2006/relationships/image" Target="../media/image-26-2.jp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26.xml"/><Relationship Id="rId5" Type="http://schemas.openxmlformats.org/officeDocument/2006/relationships/image" Target="../media/image1.png"/></Relationships>
</file>

<file path=ppt/slides/_rels/slide27.xml.rels><?xml version='1.0' encoding='UTF-8' standalone='yes'?>
<Relationships xmlns="http://schemas.openxmlformats.org/package/2006/relationships"><Relationship Id="rId1" Type="http://schemas.openxmlformats.org/officeDocument/2006/relationships/image" Target="../media/image-27-1.png"/><Relationship Id="rId2" Type="http://schemas.openxmlformats.org/officeDocument/2006/relationships/image" Target="../media/image-27-2.jp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27.xml"/><Relationship Id="rId5" Type="http://schemas.openxmlformats.org/officeDocument/2006/relationships/image" Target="../media/image1.png"/></Relationships>
</file>

<file path=ppt/slides/_rels/slide28.xml.rels><?xml version='1.0' encoding='UTF-8' standalone='yes'?>
<Relationships xmlns="http://schemas.openxmlformats.org/package/2006/relationships"><Relationship Id="rId1" Type="http://schemas.openxmlformats.org/officeDocument/2006/relationships/image" Target="../media/image-28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8.xml"/><Relationship Id="rId4" Type="http://schemas.openxmlformats.org/officeDocument/2006/relationships/image" Target="../media/image1.png"/></Relationships>
</file>

<file path=ppt/slides/_rels/slide29.xml.rels><?xml version='1.0' encoding='UTF-8' standalone='yes'?>
<Relationships xmlns="http://schemas.openxmlformats.org/package/2006/relationships"><Relationship Id="rId1" Type="http://schemas.openxmlformats.org/officeDocument/2006/relationships/image" Target="../media/image-29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9.xml"/><Relationship Id="rId4" Type="http://schemas.openxmlformats.org/officeDocument/2006/relationships/image" Target="../media/image1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image" Target="../media/image-3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.xml"/><Relationship Id="rId4" Type="http://schemas.openxmlformats.org/officeDocument/2006/relationships/image" Target="../media/image1.png"/></Relationships>
</file>

<file path=ppt/slides/_rels/slide30.xml.rels><?xml version='1.0' encoding='UTF-8' standalone='yes'?>
<Relationships xmlns="http://schemas.openxmlformats.org/package/2006/relationships"><Relationship Id="rId1" Type="http://schemas.openxmlformats.org/officeDocument/2006/relationships/image" Target="../media/image-30-1.jpg"/><Relationship Id="rId2" Type="http://schemas.openxmlformats.org/officeDocument/2006/relationships/image" Target="../media/image-30-2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30.xml"/><Relationship Id="rId5" Type="http://schemas.openxmlformats.org/officeDocument/2006/relationships/image" Target="../media/image1.png"/></Relationships>
</file>

<file path=ppt/slides/_rels/slide31.xml.rels><?xml version='1.0' encoding='UTF-8' standalone='yes'?>
<Relationships xmlns="http://schemas.openxmlformats.org/package/2006/relationships"><Relationship Id="rId1" Type="http://schemas.openxmlformats.org/officeDocument/2006/relationships/image" Target="../media/image-31-1.png"/><Relationship Id="rId2" Type="http://schemas.openxmlformats.org/officeDocument/2006/relationships/image" Target="../media/image-31-2.jp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31.xml"/><Relationship Id="rId5" Type="http://schemas.openxmlformats.org/officeDocument/2006/relationships/image" Target="../media/image1.png"/></Relationships>
</file>

<file path=ppt/slides/_rels/slide32.xml.rels><?xml version='1.0' encoding='UTF-8' standalone='yes'?>
<Relationships xmlns="http://schemas.openxmlformats.org/package/2006/relationships"><Relationship Id="rId1" Type="http://schemas.openxmlformats.org/officeDocument/2006/relationships/image" Target="../media/image-32-1.png"/><Relationship Id="rId2" Type="http://schemas.openxmlformats.org/officeDocument/2006/relationships/image" Target="../media/image-32-2.jp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32.xml"/><Relationship Id="rId5" Type="http://schemas.openxmlformats.org/officeDocument/2006/relationships/image" Target="../media/image1.png"/></Relationships>
</file>

<file path=ppt/slides/_rels/slide33.xml.rels><?xml version='1.0' encoding='UTF-8' standalone='yes'?>
<Relationships xmlns="http://schemas.openxmlformats.org/package/2006/relationships"><Relationship Id="rId1" Type="http://schemas.openxmlformats.org/officeDocument/2006/relationships/image" Target="../media/image-33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3.xml"/><Relationship Id="rId4" Type="http://schemas.openxmlformats.org/officeDocument/2006/relationships/image" Target="../media/image1.png"/></Relationships>
</file>

<file path=ppt/slides/_rels/slide34.xml.rels><?xml version='1.0' encoding='UTF-8' standalone='yes'?>
<Relationships xmlns="http://schemas.openxmlformats.org/package/2006/relationships"><Relationship Id="rId1" Type="http://schemas.openxmlformats.org/officeDocument/2006/relationships/image" Target="../media/image-34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4.xml"/><Relationship Id="rId4" Type="http://schemas.openxmlformats.org/officeDocument/2006/relationships/image" Target="../media/image1.png"/></Relationships>
</file>

<file path=ppt/slides/_rels/slide35.xml.rels><?xml version='1.0' encoding='UTF-8' standalone='yes'?>
<Relationships xmlns="http://schemas.openxmlformats.org/package/2006/relationships"><Relationship Id="rId1" Type="http://schemas.openxmlformats.org/officeDocument/2006/relationships/image" Target="../media/image-35-1.jpg"/><Relationship Id="rId2" Type="http://schemas.openxmlformats.org/officeDocument/2006/relationships/image" Target="../media/image-35-2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35.xml"/><Relationship Id="rId5" Type="http://schemas.openxmlformats.org/officeDocument/2006/relationships/image" Target="../media/image1.png"/></Relationships>
</file>

<file path=ppt/slides/_rels/slide36.xml.rels><?xml version='1.0' encoding='UTF-8' standalone='yes'?>
<Relationships xmlns="http://schemas.openxmlformats.org/package/2006/relationships"><Relationship Id="rId1" Type="http://schemas.openxmlformats.org/officeDocument/2006/relationships/image" Target="../media/image-36-1.png"/><Relationship Id="rId2" Type="http://schemas.openxmlformats.org/officeDocument/2006/relationships/image" Target="../media/image-36-2.jp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36.xml"/><Relationship Id="rId5" Type="http://schemas.openxmlformats.org/officeDocument/2006/relationships/image" Target="../media/image1.png"/></Relationships>
</file>

<file path=ppt/slides/_rels/slide37.xml.rels><?xml version='1.0' encoding='UTF-8' standalone='yes'?>
<Relationships xmlns="http://schemas.openxmlformats.org/package/2006/relationships"><Relationship Id="rId1" Type="http://schemas.openxmlformats.org/officeDocument/2006/relationships/image" Target="../media/image-37-1.png"/><Relationship Id="rId2" Type="http://schemas.openxmlformats.org/officeDocument/2006/relationships/image" Target="../media/image-37-2.jp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37.xml"/><Relationship Id="rId5" Type="http://schemas.openxmlformats.org/officeDocument/2006/relationships/image" Target="../media/image1.png"/></Relationships>
</file>

<file path=ppt/slides/_rels/slide38.xml.rels><?xml version='1.0' encoding='UTF-8' standalone='yes'?>
<Relationships xmlns="http://schemas.openxmlformats.org/package/2006/relationships"><Relationship Id="rId1" Type="http://schemas.openxmlformats.org/officeDocument/2006/relationships/image" Target="../media/image-38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8.xml"/><Relationship Id="rId4" Type="http://schemas.openxmlformats.org/officeDocument/2006/relationships/image" Target="../media/image1.png"/></Relationships>
</file>

<file path=ppt/slides/_rels/slide39.xml.rels><?xml version='1.0' encoding='UTF-8' standalone='yes'?>
<Relationships xmlns="http://schemas.openxmlformats.org/package/2006/relationships"><Relationship Id="rId1" Type="http://schemas.openxmlformats.org/officeDocument/2006/relationships/image" Target="../media/image-39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9.xml"/><Relationship Id="rId4" Type="http://schemas.openxmlformats.org/officeDocument/2006/relationships/image" Target="../media/image1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image" Target="../media/image-4-1.png"/><Relationship Id="rId2" Type="http://schemas.openxmlformats.org/officeDocument/2006/relationships/image" Target="../media/image-4-2.jp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4.xml"/><Relationship Id="rId5" Type="http://schemas.openxmlformats.org/officeDocument/2006/relationships/image" Target="../media/image1.png"/></Relationships>
</file>

<file path=ppt/slides/_rels/slide40.xml.rels><?xml version='1.0' encoding='UTF-8' standalone='yes'?>
<Relationships xmlns="http://schemas.openxmlformats.org/package/2006/relationships"><Relationship Id="rId1" Type="http://schemas.openxmlformats.org/officeDocument/2006/relationships/image" Target="../media/image-40-1.jpg"/><Relationship Id="rId2" Type="http://schemas.openxmlformats.org/officeDocument/2006/relationships/image" Target="../media/image-40-2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40.xml"/><Relationship Id="rId5" Type="http://schemas.openxmlformats.org/officeDocument/2006/relationships/image" Target="../media/image1.png"/></Relationships>
</file>

<file path=ppt/slides/_rels/slide41.xml.rels><?xml version='1.0' encoding='UTF-8' standalone='yes'?>
<Relationships xmlns="http://schemas.openxmlformats.org/package/2006/relationships"><Relationship Id="rId1" Type="http://schemas.openxmlformats.org/officeDocument/2006/relationships/image" Target="../media/image-41-1.png"/><Relationship Id="rId2" Type="http://schemas.openxmlformats.org/officeDocument/2006/relationships/image" Target="../media/image-41-2.jp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41.xml"/><Relationship Id="rId5" Type="http://schemas.openxmlformats.org/officeDocument/2006/relationships/image" Target="../media/image1.png"/></Relationships>
</file>

<file path=ppt/slides/_rels/slide42.xml.rels><?xml version='1.0' encoding='UTF-8' standalone='yes'?>
<Relationships xmlns="http://schemas.openxmlformats.org/package/2006/relationships"><Relationship Id="rId1" Type="http://schemas.openxmlformats.org/officeDocument/2006/relationships/image" Target="../media/image-42-1.png"/><Relationship Id="rId2" Type="http://schemas.openxmlformats.org/officeDocument/2006/relationships/image" Target="../media/image-42-2.jp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42.xml"/><Relationship Id="rId5" Type="http://schemas.openxmlformats.org/officeDocument/2006/relationships/image" Target="../media/image1.png"/></Relationships>
</file>

<file path=ppt/slides/_rels/slide43.xml.rels><?xml version='1.0' encoding='UTF-8' standalone='yes'?>
<Relationships xmlns="http://schemas.openxmlformats.org/package/2006/relationships"><Relationship Id="rId1" Type="http://schemas.openxmlformats.org/officeDocument/2006/relationships/image" Target="../media/image-43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3.xml"/><Relationship Id="rId4" Type="http://schemas.openxmlformats.org/officeDocument/2006/relationships/image" Target="../media/image1.png"/></Relationships>
</file>

<file path=ppt/slides/_rels/slide44.xml.rels><?xml version='1.0' encoding='UTF-8' standalone='yes'?>
<Relationships xmlns="http://schemas.openxmlformats.org/package/2006/relationships"><Relationship Id="rId1" Type="http://schemas.openxmlformats.org/officeDocument/2006/relationships/image" Target="../media/image-44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4.xml"/><Relationship Id="rId4" Type="http://schemas.openxmlformats.org/officeDocument/2006/relationships/image" Target="../media/image1.png"/></Relationships>
</file>

<file path=ppt/slides/_rels/slide45.xml.rels><?xml version='1.0' encoding='UTF-8' standalone='yes'?>
<Relationships xmlns="http://schemas.openxmlformats.org/package/2006/relationships"><Relationship Id="rId1" Type="http://schemas.openxmlformats.org/officeDocument/2006/relationships/image" Target="../media/image-45-1.jpg"/><Relationship Id="rId2" Type="http://schemas.openxmlformats.org/officeDocument/2006/relationships/image" Target="../media/image-45-2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45.xml"/><Relationship Id="rId5" Type="http://schemas.openxmlformats.org/officeDocument/2006/relationships/image" Target="../media/image1.png"/></Relationships>
</file>

<file path=ppt/slides/_rels/slide46.xml.rels><?xml version='1.0' encoding='UTF-8' standalone='yes'?>
<Relationships xmlns="http://schemas.openxmlformats.org/package/2006/relationships"><Relationship Id="rId1" Type="http://schemas.openxmlformats.org/officeDocument/2006/relationships/image" Target="../media/image-46-1.png"/><Relationship Id="rId2" Type="http://schemas.openxmlformats.org/officeDocument/2006/relationships/image" Target="../media/image-46-2.jp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46.xml"/><Relationship Id="rId5" Type="http://schemas.openxmlformats.org/officeDocument/2006/relationships/image" Target="../media/image1.png"/></Relationships>
</file>

<file path=ppt/slides/_rels/slide47.xml.rels><?xml version='1.0' encoding='UTF-8' standalone='yes'?>
<Relationships xmlns="http://schemas.openxmlformats.org/package/2006/relationships"><Relationship Id="rId1" Type="http://schemas.openxmlformats.org/officeDocument/2006/relationships/image" Target="../media/image-47-1.png"/><Relationship Id="rId2" Type="http://schemas.openxmlformats.org/officeDocument/2006/relationships/image" Target="../media/image-47-2.jp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47.xml"/><Relationship Id="rId5" Type="http://schemas.openxmlformats.org/officeDocument/2006/relationships/image" Target="../media/image1.png"/></Relationships>
</file>

<file path=ppt/slides/_rels/slide48.xml.rels><?xml version='1.0' encoding='UTF-8' standalone='yes'?>
<Relationships xmlns="http://schemas.openxmlformats.org/package/2006/relationships"><Relationship Id="rId1" Type="http://schemas.openxmlformats.org/officeDocument/2006/relationships/image" Target="../media/image-48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8.xml"/><Relationship Id="rId4" Type="http://schemas.openxmlformats.org/officeDocument/2006/relationships/image" Target="../media/image1.png"/></Relationships>
</file>

<file path=ppt/slides/_rels/slide49.xml.rels><?xml version='1.0' encoding='UTF-8' standalone='yes'?>
<Relationships xmlns="http://schemas.openxmlformats.org/package/2006/relationships"><Relationship Id="rId1" Type="http://schemas.openxmlformats.org/officeDocument/2006/relationships/image" Target="../media/image-49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9.xml"/><Relationship Id="rId4" Type="http://schemas.openxmlformats.org/officeDocument/2006/relationships/image" Target="../media/image1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image" Target="../media/image-5-1.jpg"/><Relationship Id="rId2" Type="http://schemas.openxmlformats.org/officeDocument/2006/relationships/image" Target="../media/image-5-2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5.xml"/><Relationship Id="rId5" Type="http://schemas.openxmlformats.org/officeDocument/2006/relationships/image" Target="../media/image1.png"/></Relationships>
</file>

<file path=ppt/slides/_rels/slide50.xml.rels><?xml version='1.0' encoding='UTF-8' standalone='yes'?>
<Relationships xmlns="http://schemas.openxmlformats.org/package/2006/relationships"><Relationship Id="rId1" Type="http://schemas.openxmlformats.org/officeDocument/2006/relationships/image" Target="../media/image-50-1.jpg"/><Relationship Id="rId2" Type="http://schemas.openxmlformats.org/officeDocument/2006/relationships/image" Target="../media/image-50-2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50.xml"/><Relationship Id="rId5" Type="http://schemas.openxmlformats.org/officeDocument/2006/relationships/image" Target="../media/image1.png"/></Relationships>
</file>

<file path=ppt/slides/_rels/slide51.xml.rels><?xml version='1.0' encoding='UTF-8' standalone='yes'?>
<Relationships xmlns="http://schemas.openxmlformats.org/package/2006/relationships"><Relationship Id="rId1" Type="http://schemas.openxmlformats.org/officeDocument/2006/relationships/image" Target="../media/image-51-1.png"/><Relationship Id="rId2" Type="http://schemas.openxmlformats.org/officeDocument/2006/relationships/image" Target="../media/image-51-2.jp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51.xml"/><Relationship Id="rId5" Type="http://schemas.openxmlformats.org/officeDocument/2006/relationships/image" Target="../media/image1.png"/></Relationships>
</file>

<file path=ppt/slides/_rels/slide52.xml.rels><?xml version='1.0' encoding='UTF-8' standalone='yes'?>
<Relationships xmlns="http://schemas.openxmlformats.org/package/2006/relationships"><Relationship Id="rId1" Type="http://schemas.openxmlformats.org/officeDocument/2006/relationships/image" Target="../media/image-52-1.png"/><Relationship Id="rId2" Type="http://schemas.openxmlformats.org/officeDocument/2006/relationships/image" Target="../media/image-52-2.jp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52.xml"/><Relationship Id="rId5" Type="http://schemas.openxmlformats.org/officeDocument/2006/relationships/image" Target="../media/image1.png"/></Relationships>
</file>

<file path=ppt/slides/_rels/slide53.xml.rels><?xml version='1.0' encoding='UTF-8' standalone='yes'?>
<Relationships xmlns="http://schemas.openxmlformats.org/package/2006/relationships"><Relationship Id="rId1" Type="http://schemas.openxmlformats.org/officeDocument/2006/relationships/image" Target="../media/image-53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53.xml"/><Relationship Id="rId4" Type="http://schemas.openxmlformats.org/officeDocument/2006/relationships/image" Target="../media/image1.png"/></Relationships>
</file>

<file path=ppt/slides/_rels/slide54.xml.rels><?xml version='1.0' encoding='UTF-8' standalone='yes'?>
<Relationships xmlns="http://schemas.openxmlformats.org/package/2006/relationships"><Relationship Id="rId1" Type="http://schemas.openxmlformats.org/officeDocument/2006/relationships/image" Target="../media/image-54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54.xml"/><Relationship Id="rId4" Type="http://schemas.openxmlformats.org/officeDocument/2006/relationships/image" Target="../media/image1.png"/></Relationships>
</file>

<file path=ppt/slides/_rels/slide55.xml.rels><?xml version='1.0' encoding='UTF-8' standalone='yes'?>
<Relationships xmlns="http://schemas.openxmlformats.org/package/2006/relationships"><Relationship Id="rId1" Type="http://schemas.openxmlformats.org/officeDocument/2006/relationships/image" Target="../media/image-55-1.jpg"/><Relationship Id="rId2" Type="http://schemas.openxmlformats.org/officeDocument/2006/relationships/image" Target="../media/image-55-2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55.xml"/><Relationship Id="rId5" Type="http://schemas.openxmlformats.org/officeDocument/2006/relationships/image" Target="../media/image1.png"/></Relationships>
</file>

<file path=ppt/slides/_rels/slide56.xml.rels><?xml version='1.0' encoding='UTF-8' standalone='yes'?>
<Relationships xmlns="http://schemas.openxmlformats.org/package/2006/relationships"><Relationship Id="rId1" Type="http://schemas.openxmlformats.org/officeDocument/2006/relationships/image" Target="../media/image-56-1.png"/><Relationship Id="rId2" Type="http://schemas.openxmlformats.org/officeDocument/2006/relationships/image" Target="../media/image-56-2.jp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56.xml"/><Relationship Id="rId5" Type="http://schemas.openxmlformats.org/officeDocument/2006/relationships/image" Target="../media/image1.png"/></Relationships>
</file>

<file path=ppt/slides/_rels/slide57.xml.rels><?xml version='1.0' encoding='UTF-8' standalone='yes'?>
<Relationships xmlns="http://schemas.openxmlformats.org/package/2006/relationships"><Relationship Id="rId1" Type="http://schemas.openxmlformats.org/officeDocument/2006/relationships/image" Target="../media/image-57-1.png"/><Relationship Id="rId2" Type="http://schemas.openxmlformats.org/officeDocument/2006/relationships/image" Target="../media/image-57-2.jp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57.xml"/><Relationship Id="rId5" Type="http://schemas.openxmlformats.org/officeDocument/2006/relationships/image" Target="../media/image1.png"/></Relationships>
</file>

<file path=ppt/slides/_rels/slide58.xml.rels><?xml version='1.0' encoding='UTF-8' standalone='yes'?>
<Relationships xmlns="http://schemas.openxmlformats.org/package/2006/relationships"><Relationship Id="rId1" Type="http://schemas.openxmlformats.org/officeDocument/2006/relationships/image" Target="../media/image-58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58.xml"/><Relationship Id="rId4" Type="http://schemas.openxmlformats.org/officeDocument/2006/relationships/image" Target="../media/image1.png"/></Relationships>
</file>

<file path=ppt/slides/_rels/slide59.xml.rels><?xml version='1.0' encoding='UTF-8' standalone='yes'?>
<Relationships xmlns="http://schemas.openxmlformats.org/package/2006/relationships"><Relationship Id="rId1" Type="http://schemas.openxmlformats.org/officeDocument/2006/relationships/image" Target="../media/image-59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59.xml"/><Relationship Id="rId4" Type="http://schemas.openxmlformats.org/officeDocument/2006/relationships/image" Target="../media/image1.png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image" Target="../media/image-6-1.png"/><Relationship Id="rId2" Type="http://schemas.openxmlformats.org/officeDocument/2006/relationships/image" Target="../media/image-6-2.jp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6.xml"/><Relationship Id="rId5" Type="http://schemas.openxmlformats.org/officeDocument/2006/relationships/image" Target="../media/image1.png"/></Relationships>
</file>

<file path=ppt/slides/_rels/slide60.xml.rels><?xml version='1.0' encoding='UTF-8' standalone='yes'?>
<Relationships xmlns="http://schemas.openxmlformats.org/package/2006/relationships"><Relationship Id="rId1" Type="http://schemas.openxmlformats.org/officeDocument/2006/relationships/image" Target="../media/image-60-1.jpg"/><Relationship Id="rId2" Type="http://schemas.openxmlformats.org/officeDocument/2006/relationships/image" Target="../media/image-60-2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60.xml"/><Relationship Id="rId5" Type="http://schemas.openxmlformats.org/officeDocument/2006/relationships/image" Target="../media/image1.png"/></Relationships>
</file>

<file path=ppt/slides/_rels/slide61.xml.rels><?xml version='1.0' encoding='UTF-8' standalone='yes'?>
<Relationships xmlns="http://schemas.openxmlformats.org/package/2006/relationships"><Relationship Id="rId1" Type="http://schemas.openxmlformats.org/officeDocument/2006/relationships/image" Target="../media/image-61-1.png"/><Relationship Id="rId2" Type="http://schemas.openxmlformats.org/officeDocument/2006/relationships/image" Target="../media/image-61-2.jp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61.xml"/><Relationship Id="rId5" Type="http://schemas.openxmlformats.org/officeDocument/2006/relationships/image" Target="../media/image1.png"/></Relationships>
</file>

<file path=ppt/slides/_rels/slide62.xml.rels><?xml version='1.0' encoding='UTF-8' standalone='yes'?>
<Relationships xmlns="http://schemas.openxmlformats.org/package/2006/relationships"><Relationship Id="rId1" Type="http://schemas.openxmlformats.org/officeDocument/2006/relationships/image" Target="../media/image-62-1.png"/><Relationship Id="rId2" Type="http://schemas.openxmlformats.org/officeDocument/2006/relationships/image" Target="../media/image-62-2.jp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62.xml"/><Relationship Id="rId5" Type="http://schemas.openxmlformats.org/officeDocument/2006/relationships/image" Target="../media/image1.png"/></Relationships>
</file>

<file path=ppt/slides/_rels/slide63.xml.rels><?xml version='1.0' encoding='UTF-8' standalone='yes'?>
<Relationships xmlns="http://schemas.openxmlformats.org/package/2006/relationships"><Relationship Id="rId1" Type="http://schemas.openxmlformats.org/officeDocument/2006/relationships/image" Target="../media/image-63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63.xml"/><Relationship Id="rId4" Type="http://schemas.openxmlformats.org/officeDocument/2006/relationships/image" Target="../media/image1.png"/></Relationships>
</file>

<file path=ppt/slides/_rels/slide64.xml.rels><?xml version='1.0' encoding='UTF-8' standalone='yes'?>
<Relationships xmlns="http://schemas.openxmlformats.org/package/2006/relationships"><Relationship Id="rId1" Type="http://schemas.openxmlformats.org/officeDocument/2006/relationships/image" Target="../media/image-64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64.xml"/><Relationship Id="rId4" Type="http://schemas.openxmlformats.org/officeDocument/2006/relationships/image" Target="../media/image1.png"/></Relationships>
</file>

<file path=ppt/slides/_rels/slide65.xml.rels><?xml version='1.0' encoding='UTF-8' standalone='yes'?>
<Relationships xmlns="http://schemas.openxmlformats.org/package/2006/relationships"><Relationship Id="rId1" Type="http://schemas.openxmlformats.org/officeDocument/2006/relationships/image" Target="../media/image-65-1.jpg"/><Relationship Id="rId2" Type="http://schemas.openxmlformats.org/officeDocument/2006/relationships/image" Target="../media/image-65-2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65.xml"/><Relationship Id="rId5" Type="http://schemas.openxmlformats.org/officeDocument/2006/relationships/image" Target="../media/image1.png"/></Relationships>
</file>

<file path=ppt/slides/_rels/slide66.xml.rels><?xml version='1.0' encoding='UTF-8' standalone='yes'?>
<Relationships xmlns="http://schemas.openxmlformats.org/package/2006/relationships"><Relationship Id="rId1" Type="http://schemas.openxmlformats.org/officeDocument/2006/relationships/image" Target="../media/image-66-1.png"/><Relationship Id="rId2" Type="http://schemas.openxmlformats.org/officeDocument/2006/relationships/image" Target="../media/image-66-2.jp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66.xml"/><Relationship Id="rId5" Type="http://schemas.openxmlformats.org/officeDocument/2006/relationships/image" Target="../media/image1.png"/></Relationships>
</file>

<file path=ppt/slides/_rels/slide67.xml.rels><?xml version='1.0' encoding='UTF-8' standalone='yes'?>
<Relationships xmlns="http://schemas.openxmlformats.org/package/2006/relationships"><Relationship Id="rId1" Type="http://schemas.openxmlformats.org/officeDocument/2006/relationships/image" Target="../media/image-67-1.png"/><Relationship Id="rId2" Type="http://schemas.openxmlformats.org/officeDocument/2006/relationships/image" Target="../media/image-67-2.jp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67.xml"/><Relationship Id="rId5" Type="http://schemas.openxmlformats.org/officeDocument/2006/relationships/image" Target="../media/image1.png"/></Relationships>
</file>

<file path=ppt/slides/_rels/slide68.xml.rels><?xml version='1.0' encoding='UTF-8' standalone='yes'?>
<Relationships xmlns="http://schemas.openxmlformats.org/package/2006/relationships"><Relationship Id="rId1" Type="http://schemas.openxmlformats.org/officeDocument/2006/relationships/image" Target="../media/image-68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68.xml"/><Relationship Id="rId4" Type="http://schemas.openxmlformats.org/officeDocument/2006/relationships/image" Target="../media/image1.png"/></Relationships>
</file>

<file path=ppt/slides/_rels/slide69.xml.rels><?xml version='1.0' encoding='UTF-8' standalone='yes'?>
<Relationships xmlns="http://schemas.openxmlformats.org/package/2006/relationships"><Relationship Id="rId1" Type="http://schemas.openxmlformats.org/officeDocument/2006/relationships/image" Target="../media/image-69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69.xml"/><Relationship Id="rId4" Type="http://schemas.openxmlformats.org/officeDocument/2006/relationships/image" Target="../media/image1.png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image" Target="../media/image-7-1.png"/><Relationship Id="rId2" Type="http://schemas.openxmlformats.org/officeDocument/2006/relationships/image" Target="../media/image-7-2.jp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7.xml"/><Relationship Id="rId5" Type="http://schemas.openxmlformats.org/officeDocument/2006/relationships/image" Target="../media/image1.png"/></Relationships>
</file>

<file path=ppt/slides/_rels/slide70.xml.rels><?xml version='1.0' encoding='UTF-8' standalone='yes'?>
<Relationships xmlns="http://schemas.openxmlformats.org/package/2006/relationships"><Relationship Id="rId1" Type="http://schemas.openxmlformats.org/officeDocument/2006/relationships/image" Target="../media/image-70-1.jpg"/><Relationship Id="rId2" Type="http://schemas.openxmlformats.org/officeDocument/2006/relationships/image" Target="../media/image-70-2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70.xml"/><Relationship Id="rId5" Type="http://schemas.openxmlformats.org/officeDocument/2006/relationships/image" Target="../media/image1.png"/></Relationships>
</file>

<file path=ppt/slides/_rels/slide71.xml.rels><?xml version='1.0' encoding='UTF-8' standalone='yes'?>
<Relationships xmlns="http://schemas.openxmlformats.org/package/2006/relationships"><Relationship Id="rId1" Type="http://schemas.openxmlformats.org/officeDocument/2006/relationships/image" Target="../media/image-71-1.png"/><Relationship Id="rId2" Type="http://schemas.openxmlformats.org/officeDocument/2006/relationships/image" Target="../media/image-71-2.jp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71.xml"/><Relationship Id="rId5" Type="http://schemas.openxmlformats.org/officeDocument/2006/relationships/image" Target="../media/image1.png"/></Relationships>
</file>

<file path=ppt/slides/_rels/slide72.xml.rels><?xml version='1.0' encoding='UTF-8' standalone='yes'?>
<Relationships xmlns="http://schemas.openxmlformats.org/package/2006/relationships"><Relationship Id="rId1" Type="http://schemas.openxmlformats.org/officeDocument/2006/relationships/image" Target="../media/image-72-1.png"/><Relationship Id="rId2" Type="http://schemas.openxmlformats.org/officeDocument/2006/relationships/image" Target="../media/image-72-2.jp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72.xml"/><Relationship Id="rId5" Type="http://schemas.openxmlformats.org/officeDocument/2006/relationships/image" Target="../media/image1.png"/></Relationships>
</file>

<file path=ppt/slides/_rels/slide73.xml.rels><?xml version='1.0' encoding='UTF-8' standalone='yes'?>
<Relationships xmlns="http://schemas.openxmlformats.org/package/2006/relationships"><Relationship Id="rId1" Type="http://schemas.openxmlformats.org/officeDocument/2006/relationships/image" Target="../media/image-73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73.xml"/><Relationship Id="rId4" Type="http://schemas.openxmlformats.org/officeDocument/2006/relationships/image" Target="../media/image1.png"/></Relationships>
</file>

<file path=ppt/slides/_rels/slide74.xml.rels><?xml version='1.0' encoding='UTF-8' standalone='yes'?>
<Relationships xmlns="http://schemas.openxmlformats.org/package/2006/relationships"><Relationship Id="rId1" Type="http://schemas.openxmlformats.org/officeDocument/2006/relationships/image" Target="../media/image-74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74.xml"/><Relationship Id="rId4" Type="http://schemas.openxmlformats.org/officeDocument/2006/relationships/image" Target="../media/image1.png"/></Relationships>
</file>

<file path=ppt/slides/_rels/slide75.xml.rels><?xml version='1.0' encoding='UTF-8' standalone='yes'?>
<Relationships xmlns="http://schemas.openxmlformats.org/package/2006/relationships"><Relationship Id="rId1" Type="http://schemas.openxmlformats.org/officeDocument/2006/relationships/image" Target="../media/image-75-1.jpg"/><Relationship Id="rId2" Type="http://schemas.openxmlformats.org/officeDocument/2006/relationships/image" Target="../media/image-75-2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75.xml"/><Relationship Id="rId5" Type="http://schemas.openxmlformats.org/officeDocument/2006/relationships/image" Target="../media/image1.png"/></Relationships>
</file>

<file path=ppt/slides/_rels/slide76.xml.rels><?xml version='1.0' encoding='UTF-8' standalone='yes'?>
<Relationships xmlns="http://schemas.openxmlformats.org/package/2006/relationships"><Relationship Id="rId1" Type="http://schemas.openxmlformats.org/officeDocument/2006/relationships/image" Target="../media/image-76-1.png"/><Relationship Id="rId2" Type="http://schemas.openxmlformats.org/officeDocument/2006/relationships/image" Target="../media/image-76-2.jp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76.xml"/><Relationship Id="rId5" Type="http://schemas.openxmlformats.org/officeDocument/2006/relationships/image" Target="../media/image1.png"/></Relationships>
</file>

<file path=ppt/slides/_rels/slide77.xml.rels><?xml version='1.0' encoding='UTF-8' standalone='yes'?>
<Relationships xmlns="http://schemas.openxmlformats.org/package/2006/relationships"><Relationship Id="rId1" Type="http://schemas.openxmlformats.org/officeDocument/2006/relationships/image" Target="../media/image-77-1.png"/><Relationship Id="rId2" Type="http://schemas.openxmlformats.org/officeDocument/2006/relationships/image" Target="../media/image-77-2.jp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77.xml"/><Relationship Id="rId5" Type="http://schemas.openxmlformats.org/officeDocument/2006/relationships/image" Target="../media/image1.png"/></Relationships>
</file>

<file path=ppt/slides/_rels/slide78.xml.rels><?xml version='1.0' encoding='UTF-8' standalone='yes'?>
<Relationships xmlns="http://schemas.openxmlformats.org/package/2006/relationships"><Relationship Id="rId1" Type="http://schemas.openxmlformats.org/officeDocument/2006/relationships/image" Target="../media/image-78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78.xml"/><Relationship Id="rId4" Type="http://schemas.openxmlformats.org/officeDocument/2006/relationships/image" Target="../media/image1.png"/></Relationships>
</file>

<file path=ppt/slides/_rels/slide79.xml.rels><?xml version='1.0' encoding='UTF-8' standalone='yes'?>
<Relationships xmlns="http://schemas.openxmlformats.org/package/2006/relationships"><Relationship Id="rId1" Type="http://schemas.openxmlformats.org/officeDocument/2006/relationships/image" Target="../media/image-79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79.xml"/><Relationship Id="rId4" Type="http://schemas.openxmlformats.org/officeDocument/2006/relationships/image" Target="../media/image1.png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image" Target="../media/image-8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8.xml"/><Relationship Id="rId4" Type="http://schemas.openxmlformats.org/officeDocument/2006/relationships/image" Target="../media/image1.png"/></Relationships>
</file>

<file path=ppt/slides/_rels/slide80.xml.rels><?xml version='1.0' encoding='UTF-8' standalone='yes'?>
<Relationships xmlns="http://schemas.openxmlformats.org/package/2006/relationships"><Relationship Id="rId1" Type="http://schemas.openxmlformats.org/officeDocument/2006/relationships/image" Target="../media/image-80-1.jpg"/><Relationship Id="rId2" Type="http://schemas.openxmlformats.org/officeDocument/2006/relationships/image" Target="../media/image-80-2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80.xml"/><Relationship Id="rId5" Type="http://schemas.openxmlformats.org/officeDocument/2006/relationships/image" Target="../media/image1.png"/></Relationships>
</file>

<file path=ppt/slides/_rels/slide81.xml.rels><?xml version='1.0' encoding='UTF-8' standalone='yes'?>
<Relationships xmlns="http://schemas.openxmlformats.org/package/2006/relationships"><Relationship Id="rId1" Type="http://schemas.openxmlformats.org/officeDocument/2006/relationships/image" Target="../media/image-81-1.png"/><Relationship Id="rId2" Type="http://schemas.openxmlformats.org/officeDocument/2006/relationships/image" Target="../media/image-81-2.jp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81.xml"/><Relationship Id="rId5" Type="http://schemas.openxmlformats.org/officeDocument/2006/relationships/image" Target="../media/image1.png"/></Relationships>
</file>

<file path=ppt/slides/_rels/slide82.xml.rels><?xml version='1.0' encoding='UTF-8' standalone='yes'?>
<Relationships xmlns="http://schemas.openxmlformats.org/package/2006/relationships"><Relationship Id="rId1" Type="http://schemas.openxmlformats.org/officeDocument/2006/relationships/image" Target="../media/image-82-1.png"/><Relationship Id="rId2" Type="http://schemas.openxmlformats.org/officeDocument/2006/relationships/image" Target="../media/image-82-2.jp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82.xml"/><Relationship Id="rId5" Type="http://schemas.openxmlformats.org/officeDocument/2006/relationships/image" Target="../media/image1.png"/></Relationships>
</file>

<file path=ppt/slides/_rels/slide83.xml.rels><?xml version='1.0' encoding='UTF-8' standalone='yes'?>
<Relationships xmlns="http://schemas.openxmlformats.org/package/2006/relationships"><Relationship Id="rId1" Type="http://schemas.openxmlformats.org/officeDocument/2006/relationships/image" Target="../media/image-83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83.xml"/><Relationship Id="rId4" Type="http://schemas.openxmlformats.org/officeDocument/2006/relationships/image" Target="../media/image1.png"/></Relationships>
</file>

<file path=ppt/slides/_rels/slide84.xml.rels><?xml version='1.0' encoding='UTF-8' standalone='yes'?>
<Relationships xmlns="http://schemas.openxmlformats.org/package/2006/relationships"><Relationship Id="rId1" Type="http://schemas.openxmlformats.org/officeDocument/2006/relationships/image" Target="../media/image-84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84.xml"/><Relationship Id="rId4" Type="http://schemas.openxmlformats.org/officeDocument/2006/relationships/image" Target="../media/image1.png"/></Relationships>
</file>

<file path=ppt/slides/_rels/slide85.xml.rels><?xml version='1.0' encoding='UTF-8' standalone='yes'?>
<Relationships xmlns="http://schemas.openxmlformats.org/package/2006/relationships"><Relationship Id="rId1" Type="http://schemas.openxmlformats.org/officeDocument/2006/relationships/image" Target="../media/image-85-1.jpg"/><Relationship Id="rId2" Type="http://schemas.openxmlformats.org/officeDocument/2006/relationships/image" Target="../media/image-85-2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85.xml"/><Relationship Id="rId5" Type="http://schemas.openxmlformats.org/officeDocument/2006/relationships/image" Target="../media/image1.png"/></Relationships>
</file>

<file path=ppt/slides/_rels/slide86.xml.rels><?xml version='1.0' encoding='UTF-8' standalone='yes'?>
<Relationships xmlns="http://schemas.openxmlformats.org/package/2006/relationships"><Relationship Id="rId1" Type="http://schemas.openxmlformats.org/officeDocument/2006/relationships/image" Target="../media/image-86-1.png"/><Relationship Id="rId2" Type="http://schemas.openxmlformats.org/officeDocument/2006/relationships/image" Target="../media/image-86-2.jp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86.xml"/><Relationship Id="rId5" Type="http://schemas.openxmlformats.org/officeDocument/2006/relationships/image" Target="../media/image1.png"/></Relationships>
</file>

<file path=ppt/slides/_rels/slide87.xml.rels><?xml version='1.0' encoding='UTF-8' standalone='yes'?>
<Relationships xmlns="http://schemas.openxmlformats.org/package/2006/relationships"><Relationship Id="rId1" Type="http://schemas.openxmlformats.org/officeDocument/2006/relationships/image" Target="../media/image-87-1.png"/><Relationship Id="rId2" Type="http://schemas.openxmlformats.org/officeDocument/2006/relationships/image" Target="../media/image-87-2.jp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87.xml"/><Relationship Id="rId5" Type="http://schemas.openxmlformats.org/officeDocument/2006/relationships/image" Target="../media/image1.png"/></Relationships>
</file>

<file path=ppt/slides/_rels/slide88.xml.rels><?xml version='1.0' encoding='UTF-8' standalone='yes'?>
<Relationships xmlns="http://schemas.openxmlformats.org/package/2006/relationships"><Relationship Id="rId1" Type="http://schemas.openxmlformats.org/officeDocument/2006/relationships/image" Target="../media/image-88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88.xml"/><Relationship Id="rId4" Type="http://schemas.openxmlformats.org/officeDocument/2006/relationships/image" Target="../media/image1.png"/></Relationships>
</file>

<file path=ppt/slides/_rels/slide89.xml.rels><?xml version='1.0' encoding='UTF-8' standalone='yes'?>
<Relationships xmlns="http://schemas.openxmlformats.org/package/2006/relationships"><Relationship Id="rId1" Type="http://schemas.openxmlformats.org/officeDocument/2006/relationships/image" Target="../media/image-89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89.xml"/><Relationship Id="rId4" Type="http://schemas.openxmlformats.org/officeDocument/2006/relationships/image" Target="../media/image1.png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image" Target="../media/image-9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9.xml"/><Relationship Id="rId4" Type="http://schemas.openxmlformats.org/officeDocument/2006/relationships/image" Target="../media/image1.png"/></Relationships>
</file>

<file path=ppt/slides/_rels/slide90.xml.rels><?xml version='1.0' encoding='UTF-8' standalone='yes'?>
<Relationships xmlns="http://schemas.openxmlformats.org/package/2006/relationships"><Relationship Id="rId1" Type="http://schemas.openxmlformats.org/officeDocument/2006/relationships/image" Target="../media/image-90-1.jpg"/><Relationship Id="rId2" Type="http://schemas.openxmlformats.org/officeDocument/2006/relationships/image" Target="../media/image-90-2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90.xml"/><Relationship Id="rId5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unit3_crops/a_clean_well_lit_engineering_workbench_desktop_sc_cover.jp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446520" y="0"/>
            <a:ext cx="5745175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6446520" cy="6858000"/>
          </a:xfrm>
          <a:prstGeom prst="rect">
            <a:avLst/>
          </a:prstGeom>
          <a:solidFill>
            <a:srgbClr val="0A204C"/>
          </a:solidFill>
          <a:ln w="12700">
            <a:solidFill>
              <a:srgbClr val="0A204C"/>
            </a:solidFill>
            <a:prstDash val="solid"/>
          </a:ln>
        </p:spPr>
        <p:txBody>
          <a:bodyPr/>
          <a:p/>
        </p:txBody>
      </p:sp>
      <p:sp>
        <p:nvSpPr>
          <p:cNvPr id="4" name="Shape 1"/>
          <p:cNvSpPr/>
          <p:nvPr/>
        </p:nvSpPr>
        <p:spPr>
          <a:xfrm>
            <a:off x="6364224" y="0"/>
            <a:ext cx="82296" cy="6858000"/>
          </a:xfrm>
          <a:prstGeom prst="rect">
            <a:avLst/>
          </a:prstGeom>
          <a:solidFill>
            <a:srgbClr val="F47B20"/>
          </a:solidFill>
          <a:ln w="12700">
            <a:solidFill>
              <a:srgbClr val="F47B20"/>
            </a:solidFill>
            <a:prstDash val="solid"/>
          </a:ln>
        </p:spPr>
        <p:txBody>
          <a:bodyPr/>
          <a:p/>
        </p:txBody>
      </p:sp>
      <p:sp>
        <p:nvSpPr>
          <p:cNvPr id="7" name="Text 3"/>
          <p:cNvSpPr/>
          <p:nvPr/>
        </p:nvSpPr>
        <p:spPr>
          <a:xfrm>
            <a:off x="566928" y="1051560"/>
            <a:ext cx="521208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2000" b="1" dirty="0">
                <a:solidFill>
                  <a:srgbClr val="D7A940"/>
                </a:solidFill>
              </a:rPr>
              <a:t>Introduction to Engineering Design</a:t>
            </a:r>
            <a:endParaRPr lang="en-US" sz="2000" dirty="0"/>
          </a:p>
        </p:txBody>
      </p:sp>
      <p:sp>
        <p:nvSpPr>
          <p:cNvPr id="8" name="Text 4"/>
          <p:cNvSpPr/>
          <p:nvPr/>
        </p:nvSpPr>
        <p:spPr>
          <a:xfrm>
            <a:off x="566928" y="1600200"/>
            <a:ext cx="1828800" cy="43891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2800" b="1" dirty="0">
                <a:solidFill>
                  <a:srgbClr val="F47B20"/>
                </a:solidFill>
              </a:rPr>
              <a:t>Unit 3</a:t>
            </a:r>
            <a:endParaRPr lang="en-US" sz="2800" dirty="0"/>
          </a:p>
        </p:txBody>
      </p:sp>
      <p:sp>
        <p:nvSpPr>
          <p:cNvPr id="9" name="Text 5"/>
          <p:cNvSpPr/>
          <p:nvPr/>
        </p:nvSpPr>
        <p:spPr>
          <a:xfrm>
            <a:off x="566928" y="2084832"/>
            <a:ext cx="5440680" cy="128016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3400" b="1" dirty="0">
                <a:solidFill>
                  <a:srgbClr val="FFFFFF"/>
                </a:solidFill>
              </a:rPr>
              <a:t>CAD Assemblies, Prototyping &amp; Technical Drawings</a:t>
            </a:r>
            <a:endParaRPr lang="en-US" sz="3400" dirty="0"/>
          </a:p>
        </p:txBody>
      </p:sp>
      <p:sp>
        <p:nvSpPr>
          <p:cNvPr id="10" name="Text 6"/>
          <p:cNvSpPr/>
          <p:nvPr/>
        </p:nvSpPr>
        <p:spPr>
          <a:xfrm>
            <a:off x="566928" y="3794760"/>
            <a:ext cx="5257800" cy="91440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800" dirty="0">
                <a:solidFill>
                  <a:srgbClr val="E8EEF6"/>
                </a:solidFill>
              </a:rPr>
              <a:t>Build a complete rocket assembly design package: CAD assembly, prototype evidence, exploded view, drawings, revisions, and final presentation.</a:t>
            </a:r>
            <a:endParaRPr lang="en-US" sz="1800" dirty="0"/>
          </a:p>
        </p:txBody>
      </p:sp>
      <p:sp>
        <p:nvSpPr>
          <p:cNvPr id="11" name="Text 7"/>
          <p:cNvSpPr/>
          <p:nvPr/>
        </p:nvSpPr>
        <p:spPr>
          <a:xfrm>
            <a:off x="566928" y="6172200"/>
            <a:ext cx="521208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100" dirty="0">
                <a:solidFill>
                  <a:srgbClr val="CBD6E2"/>
                </a:solidFill>
              </a:rPr>
              <a:t>Student learning deck • LockwoodSTEM aerospace-aligned IED curriculum</a:t>
            </a:r>
            <a:endParaRPr lang="en-US" sz="1100" dirty="0"/>
          </a:p>
        </p:txBody>
      </p:sp>
      <p:pic>
        <p:nvPicPr>
          <p:cNvPr id="12" name="Picture 11" descr="logo_white_transparen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0896" y="118872"/>
            <a:ext cx="1133856" cy="338464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bg>
      <p:bgPr>
        <a:solidFill>
          <a:srgbClr val="0A204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unit3_crops/a_clean_well_lit_engineering_workbench_desktop_sc_title.jp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989320" y="0"/>
            <a:ext cx="6202375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5989320" cy="6858000"/>
          </a:xfrm>
          <a:prstGeom prst="rect">
            <a:avLst/>
          </a:prstGeom>
          <a:solidFill>
            <a:srgbClr val="0A204C"/>
          </a:solidFill>
          <a:ln w="12700">
            <a:solidFill>
              <a:srgbClr val="0A204C"/>
            </a:solidFill>
            <a:prstDash val="solid"/>
          </a:ln>
        </p:spPr>
        <p:txBody>
          <a:bodyPr/>
          <a:p/>
        </p:txBody>
      </p:sp>
      <p:sp>
        <p:nvSpPr>
          <p:cNvPr id="4" name="Shape 1"/>
          <p:cNvSpPr/>
          <p:nvPr/>
        </p:nvSpPr>
        <p:spPr>
          <a:xfrm>
            <a:off x="5989320" y="0"/>
            <a:ext cx="109728" cy="6858000"/>
          </a:xfrm>
          <a:prstGeom prst="rect">
            <a:avLst/>
          </a:prstGeom>
          <a:solidFill>
            <a:srgbClr val="F47B20"/>
          </a:solidFill>
          <a:ln w="12700">
            <a:solidFill>
              <a:srgbClr val="F47B20"/>
            </a:solidFill>
            <a:prstDash val="solid"/>
          </a:ln>
        </p:spPr>
        <p:txBody>
          <a:bodyPr/>
          <a:p/>
        </p:txBody>
      </p:sp>
      <p:sp>
        <p:nvSpPr>
          <p:cNvPr id="7" name="Text 3"/>
          <p:cNvSpPr/>
          <p:nvPr/>
        </p:nvSpPr>
        <p:spPr>
          <a:xfrm>
            <a:off x="640080" y="1234440"/>
            <a:ext cx="4206240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600" b="1" dirty="0">
                <a:solidFill>
                  <a:srgbClr val="D7A940"/>
                </a:solidFill>
              </a:rPr>
              <a:t>LOCKWOODSTEM IED • UNIT 3</a:t>
            </a:r>
            <a:endParaRPr lang="en-US" sz="1600" dirty="0"/>
          </a:p>
        </p:txBody>
      </p:sp>
      <p:sp>
        <p:nvSpPr>
          <p:cNvPr id="8" name="Text 4"/>
          <p:cNvSpPr/>
          <p:nvPr/>
        </p:nvSpPr>
        <p:spPr>
          <a:xfrm>
            <a:off x="640080" y="1737360"/>
            <a:ext cx="2743200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2600" b="1" dirty="0">
                <a:solidFill>
                  <a:srgbClr val="F47B20"/>
                </a:solidFill>
              </a:rPr>
              <a:t>Lesson 3.2</a:t>
            </a:r>
            <a:endParaRPr lang="en-US" sz="2600" dirty="0"/>
          </a:p>
        </p:txBody>
      </p:sp>
      <p:sp>
        <p:nvSpPr>
          <p:cNvPr id="9" name="Text 5"/>
          <p:cNvSpPr/>
          <p:nvPr/>
        </p:nvSpPr>
        <p:spPr>
          <a:xfrm>
            <a:off x="640080" y="2267712"/>
            <a:ext cx="4983480" cy="91440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3000" b="1" dirty="0">
                <a:solidFill>
                  <a:srgbClr val="FFFFFF"/>
                </a:solidFill>
              </a:rPr>
              <a:t>CAD Components and Assembly Files</a:t>
            </a:r>
            <a:endParaRPr lang="en-US" sz="3000" dirty="0"/>
          </a:p>
        </p:txBody>
      </p:sp>
      <p:sp>
        <p:nvSpPr>
          <p:cNvPr id="10" name="Shape 6"/>
          <p:cNvSpPr/>
          <p:nvPr/>
        </p:nvSpPr>
        <p:spPr>
          <a:xfrm>
            <a:off x="640080" y="3456432"/>
            <a:ext cx="4389120" cy="0"/>
          </a:xfrm>
          <a:prstGeom prst="line">
            <a:avLst/>
          </a:prstGeom>
          <a:noFill/>
          <a:ln w="25400">
            <a:solidFill>
              <a:srgbClr val="F47B20"/>
            </a:solidFill>
            <a:prstDash val="solid"/>
          </a:ln>
        </p:spPr>
        <p:txBody>
          <a:bodyPr/>
          <a:p/>
        </p:txBody>
      </p:sp>
      <p:sp>
        <p:nvSpPr>
          <p:cNvPr id="11" name="Text 7"/>
          <p:cNvSpPr/>
          <p:nvPr/>
        </p:nvSpPr>
        <p:spPr>
          <a:xfrm>
            <a:off x="640080" y="3703320"/>
            <a:ext cx="5074920" cy="91440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700" i="1" dirty="0">
                <a:solidFill>
                  <a:srgbClr val="E8EEF6"/>
                </a:solidFill>
              </a:rPr>
              <a:t>Why does component organization matter in an assembly model?</a:t>
            </a:r>
            <a:endParaRPr lang="en-US" sz="1700" dirty="0"/>
          </a:p>
        </p:txBody>
      </p:sp>
      <p:sp>
        <p:nvSpPr>
          <p:cNvPr id="12" name="Text 8"/>
          <p:cNvSpPr/>
          <p:nvPr/>
        </p:nvSpPr>
        <p:spPr>
          <a:xfrm>
            <a:off x="640080" y="6263640"/>
            <a:ext cx="4663440" cy="23774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050" dirty="0">
                <a:solidFill>
                  <a:srgbClr val="CBD6E2"/>
                </a:solidFill>
              </a:rPr>
              <a:t>CAD Assemblies, Prototyping &amp; Technical Drawings</a:t>
            </a:r>
            <a:endParaRPr lang="en-US" sz="1050" dirty="0"/>
          </a:p>
        </p:txBody>
      </p:sp>
      <p:pic>
        <p:nvPicPr>
          <p:cNvPr id="13" name="Picture 12" descr="logo_white_transparen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0896" y="118872"/>
            <a:ext cx="1133856" cy="338464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03504"/>
          </a:xfrm>
          <a:prstGeom prst="rect">
            <a:avLst/>
          </a:prstGeom>
          <a:solidFill>
            <a:srgbClr val="0A204C"/>
          </a:solidFill>
          <a:ln w="12700">
            <a:solidFill>
              <a:srgbClr val="0A204C"/>
            </a:solidFill>
            <a:prstDash val="solid"/>
          </a:ln>
        </p:spPr>
        <p:txBody>
          <a:bodyPr/>
          <a:p/>
        </p:txBody>
      </p:sp>
      <p:sp>
        <p:nvSpPr>
          <p:cNvPr id="5" name="Text 2"/>
          <p:cNvSpPr/>
          <p:nvPr/>
        </p:nvSpPr>
        <p:spPr>
          <a:xfrm>
            <a:off x="2788920" y="146304"/>
            <a:ext cx="13716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200" b="1" dirty="0">
                <a:solidFill>
                  <a:srgbClr val="D7A940"/>
                </a:solidFill>
              </a:rPr>
              <a:t>Lesson 3.2</a:t>
            </a:r>
            <a:endParaRPr lang="en-US" sz="1200" dirty="0"/>
          </a:p>
        </p:txBody>
      </p:sp>
      <p:sp>
        <p:nvSpPr>
          <p:cNvPr id="6" name="Text 3"/>
          <p:cNvSpPr/>
          <p:nvPr/>
        </p:nvSpPr>
        <p:spPr>
          <a:xfrm>
            <a:off x="4315968" y="118872"/>
            <a:ext cx="64008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600" b="1" dirty="0">
                <a:solidFill>
                  <a:srgbClr val="FFFFFF"/>
                </a:solidFill>
              </a:rPr>
              <a:t>CAD Components and Assembly Files</a:t>
            </a:r>
            <a:endParaRPr lang="en-US" sz="1600" dirty="0"/>
          </a:p>
        </p:txBody>
      </p:sp>
      <p:sp>
        <p:nvSpPr>
          <p:cNvPr id="7" name="Text 4"/>
          <p:cNvSpPr/>
          <p:nvPr/>
        </p:nvSpPr>
        <p:spPr>
          <a:xfrm>
            <a:off x="7452360" y="6510528"/>
            <a:ext cx="393192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750" dirty="0">
                <a:solidFill>
                  <a:srgbClr val="5B6770"/>
                </a:solidFill>
              </a:rPr>
              <a:t>LockwoodSTEM  |  Introduction to Engineering Design</a:t>
            </a:r>
            <a:endParaRPr lang="en-US" sz="750" dirty="0"/>
          </a:p>
        </p:txBody>
      </p:sp>
      <p:sp>
        <p:nvSpPr>
          <p:cNvPr id="8" name="Text 5"/>
          <p:cNvSpPr/>
          <p:nvPr/>
        </p:nvSpPr>
        <p:spPr>
          <a:xfrm>
            <a:off x="502920" y="841248"/>
            <a:ext cx="576072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2300" b="1" dirty="0">
                <a:solidFill>
                  <a:srgbClr val="0A204C"/>
                </a:solidFill>
              </a:rPr>
              <a:t>CAD Components and Assembly Files</a:t>
            </a:r>
            <a:endParaRPr lang="en-US" sz="2300" dirty="0"/>
          </a:p>
        </p:txBody>
      </p:sp>
      <p:sp>
        <p:nvSpPr>
          <p:cNvPr id="9" name="Text 6"/>
          <p:cNvSpPr/>
          <p:nvPr/>
        </p:nvSpPr>
        <p:spPr>
          <a:xfrm>
            <a:off x="502920" y="1234440"/>
            <a:ext cx="5806440" cy="54864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700" i="1" dirty="0">
                <a:solidFill>
                  <a:srgbClr val="5B6770"/>
                </a:solidFill>
              </a:rPr>
              <a:t>Why does component organization matter in an assembly model?</a:t>
            </a:r>
            <a:endParaRPr lang="en-US" sz="1700" dirty="0"/>
          </a:p>
        </p:txBody>
      </p:sp>
      <p:sp>
        <p:nvSpPr>
          <p:cNvPr id="10" name="Shape 7"/>
          <p:cNvSpPr/>
          <p:nvPr/>
        </p:nvSpPr>
        <p:spPr>
          <a:xfrm>
            <a:off x="6611112" y="941832"/>
            <a:ext cx="4837176" cy="5266944"/>
          </a:xfrm>
          <a:prstGeom prst="roundRect">
            <a:avLst>
              <a:gd name="adj" fmla="val 1512"/>
            </a:avLst>
          </a:prstGeom>
          <a:solidFill>
            <a:srgbClr val="FFFFFF"/>
          </a:solidFill>
          <a:ln w="12700">
            <a:solidFill>
              <a:srgbClr val="D9E6F2"/>
            </a:solidFill>
            <a:prstDash val="solid"/>
          </a:ln>
        </p:spPr>
        <p:txBody>
          <a:bodyPr/>
          <a:p/>
        </p:txBody>
      </p:sp>
      <p:pic>
        <p:nvPicPr>
          <p:cNvPr id="11" name="Image 1" descr="/mnt/data/unit3_crops/a_clean_well_lit_engineering_workbench_desktop_sc_panel.jp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9400" y="960120"/>
            <a:ext cx="4800600" cy="4818888"/>
          </a:xfrm>
          <a:prstGeom prst="rect">
            <a:avLst/>
          </a:prstGeom>
        </p:spPr>
      </p:pic>
      <p:sp>
        <p:nvSpPr>
          <p:cNvPr id="12" name="Shape 8"/>
          <p:cNvSpPr/>
          <p:nvPr/>
        </p:nvSpPr>
        <p:spPr>
          <a:xfrm>
            <a:off x="6629400" y="5779008"/>
            <a:ext cx="4800600" cy="411480"/>
          </a:xfrm>
          <a:prstGeom prst="rect">
            <a:avLst/>
          </a:prstGeom>
          <a:solidFill>
            <a:srgbClr val="0A204C">
              <a:alpha val="95000"/>
            </a:srgbClr>
          </a:solidFill>
          <a:ln w="12700">
            <a:solidFill>
              <a:srgbClr val="0A204C">
                <a:alpha val="0"/>
              </a:srgbClr>
            </a:solidFill>
            <a:prstDash val="solid"/>
          </a:ln>
        </p:spPr>
        <p:txBody>
          <a:bodyPr/>
          <a:p/>
        </p:txBody>
      </p:sp>
      <p:sp>
        <p:nvSpPr>
          <p:cNvPr id="13" name="Text 9"/>
          <p:cNvSpPr/>
          <p:nvPr/>
        </p:nvSpPr>
        <p:spPr>
          <a:xfrm>
            <a:off x="6739128" y="5879592"/>
            <a:ext cx="4581144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950" b="1" dirty="0">
                <a:solidFill>
                  <a:srgbClr val="FFFFFF"/>
                </a:solidFill>
              </a:rPr>
              <a:t>Aerospace assembly work depends on fit, alignment, documentation, and testing evidence.</a:t>
            </a:r>
            <a:endParaRPr lang="en-US" sz="950" dirty="0"/>
          </a:p>
        </p:txBody>
      </p:sp>
      <p:sp>
        <p:nvSpPr>
          <p:cNvPr id="14" name="Shape 10"/>
          <p:cNvSpPr/>
          <p:nvPr/>
        </p:nvSpPr>
        <p:spPr>
          <a:xfrm>
            <a:off x="548640" y="2057400"/>
            <a:ext cx="5577840" cy="1097280"/>
          </a:xfrm>
          <a:prstGeom prst="roundRect">
            <a:avLst>
              <a:gd name="adj" fmla="val 5833"/>
            </a:avLst>
          </a:prstGeom>
          <a:solidFill>
            <a:srgbClr val="EEF3F7"/>
          </a:solidFill>
          <a:ln w="12700">
            <a:solidFill>
              <a:srgbClr val="D9E6F2">
                <a:alpha val="95000"/>
              </a:srgbClr>
            </a:solidFill>
            <a:prstDash val="solid"/>
          </a:ln>
        </p:spPr>
        <p:txBody>
          <a:bodyPr/>
          <a:p/>
        </p:txBody>
      </p:sp>
      <p:sp>
        <p:nvSpPr>
          <p:cNvPr id="15" name="Text 11"/>
          <p:cNvSpPr/>
          <p:nvPr/>
        </p:nvSpPr>
        <p:spPr>
          <a:xfrm>
            <a:off x="713232" y="2203704"/>
            <a:ext cx="5248656" cy="237744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ctr">
            <a:normAutofit/>
          </a:bodyPr>
          <a:lstStyle/>
          <a:p>
            <a:pPr indent="0" marL="0">
              <a:buNone/>
            </a:pPr>
            <a:r>
              <a:rPr lang="en-US" sz="1100" b="1" dirty="0">
                <a:solidFill>
                  <a:srgbClr val="F47B20"/>
                </a:solidFill>
              </a:rPr>
              <a:t>LESSON GOAL</a:t>
            </a:r>
            <a:endParaRPr lang="en-US" sz="1100" dirty="0"/>
          </a:p>
        </p:txBody>
      </p:sp>
      <p:sp>
        <p:nvSpPr>
          <p:cNvPr id="16" name="Text 12"/>
          <p:cNvSpPr/>
          <p:nvPr/>
        </p:nvSpPr>
        <p:spPr>
          <a:xfrm>
            <a:off x="713232" y="2532888"/>
            <a:ext cx="5248656" cy="53035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t">
            <a:normAutofit/>
          </a:bodyPr>
          <a:lstStyle/>
          <a:p>
            <a:pPr indent="0" marL="0">
              <a:buNone/>
            </a:pPr>
            <a:r>
              <a:rPr lang="en-US" sz="1450" dirty="0">
                <a:solidFill>
                  <a:srgbClr val="1E2A36"/>
                </a:solidFill>
              </a:rPr>
              <a:t>Students organize rocket parts as CAD components and set up the assembly file correctly.</a:t>
            </a:r>
            <a:endParaRPr lang="en-US" sz="1450" dirty="0"/>
          </a:p>
        </p:txBody>
      </p:sp>
      <p:sp>
        <p:nvSpPr>
          <p:cNvPr id="17" name="Shape 13"/>
          <p:cNvSpPr/>
          <p:nvPr/>
        </p:nvSpPr>
        <p:spPr>
          <a:xfrm>
            <a:off x="548640" y="3364992"/>
            <a:ext cx="5577840" cy="1097280"/>
          </a:xfrm>
          <a:prstGeom prst="roundRect">
            <a:avLst>
              <a:gd name="adj" fmla="val 5833"/>
            </a:avLst>
          </a:prstGeom>
          <a:solidFill>
            <a:srgbClr val="EEF3F7"/>
          </a:solidFill>
          <a:ln w="12700">
            <a:solidFill>
              <a:srgbClr val="D9E6F2">
                <a:alpha val="95000"/>
              </a:srgbClr>
            </a:solidFill>
            <a:prstDash val="solid"/>
          </a:ln>
        </p:spPr>
        <p:txBody>
          <a:bodyPr/>
          <a:p/>
        </p:txBody>
      </p:sp>
      <p:sp>
        <p:nvSpPr>
          <p:cNvPr id="18" name="Text 14"/>
          <p:cNvSpPr/>
          <p:nvPr/>
        </p:nvSpPr>
        <p:spPr>
          <a:xfrm>
            <a:off x="713232" y="3511296"/>
            <a:ext cx="5248656" cy="237744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ctr">
            <a:normAutofit/>
          </a:bodyPr>
          <a:lstStyle/>
          <a:p>
            <a:pPr indent="0" marL="0">
              <a:buNone/>
            </a:pPr>
            <a:r>
              <a:rPr lang="en-US" sz="1100" b="1" dirty="0">
                <a:solidFill>
                  <a:srgbClr val="D7A940"/>
                </a:solidFill>
              </a:rPr>
              <a:t>STUDENT OBJECTIVE</a:t>
            </a:r>
            <a:endParaRPr lang="en-US" sz="1100" dirty="0"/>
          </a:p>
        </p:txBody>
      </p:sp>
      <p:sp>
        <p:nvSpPr>
          <p:cNvPr id="19" name="Text 15"/>
          <p:cNvSpPr/>
          <p:nvPr/>
        </p:nvSpPr>
        <p:spPr>
          <a:xfrm>
            <a:off x="713232" y="3840480"/>
            <a:ext cx="5248656" cy="53035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t">
            <a:normAutofit/>
          </a:bodyPr>
          <a:lstStyle/>
          <a:p>
            <a:pPr indent="0" marL="0">
              <a:buNone/>
            </a:pPr>
            <a:r>
              <a:rPr lang="en-US" sz="1450" dirty="0">
                <a:solidFill>
                  <a:srgbClr val="1E2A36"/>
                </a:solidFill>
              </a:rPr>
              <a:t>I can organize rocket parts as components inside a CAD assembly file.</a:t>
            </a:r>
            <a:endParaRPr lang="en-US" sz="1450" dirty="0"/>
          </a:p>
        </p:txBody>
      </p:sp>
      <p:sp>
        <p:nvSpPr>
          <p:cNvPr id="20" name="Shape 16"/>
          <p:cNvSpPr/>
          <p:nvPr/>
        </p:nvSpPr>
        <p:spPr>
          <a:xfrm>
            <a:off x="548640" y="4663440"/>
            <a:ext cx="5577840" cy="1097280"/>
          </a:xfrm>
          <a:prstGeom prst="roundRect">
            <a:avLst>
              <a:gd name="adj" fmla="val 5833"/>
            </a:avLst>
          </a:prstGeom>
          <a:solidFill>
            <a:srgbClr val="EEF3F7"/>
          </a:solidFill>
          <a:ln w="12700">
            <a:solidFill>
              <a:srgbClr val="D9E6F2">
                <a:alpha val="95000"/>
              </a:srgbClr>
            </a:solidFill>
            <a:prstDash val="solid"/>
          </a:ln>
        </p:spPr>
        <p:txBody>
          <a:bodyPr/>
          <a:p/>
        </p:txBody>
      </p:sp>
      <p:sp>
        <p:nvSpPr>
          <p:cNvPr id="21" name="Text 17"/>
          <p:cNvSpPr/>
          <p:nvPr/>
        </p:nvSpPr>
        <p:spPr>
          <a:xfrm>
            <a:off x="713232" y="4809744"/>
            <a:ext cx="5248656" cy="237744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ctr">
            <a:normAutofit/>
          </a:bodyPr>
          <a:lstStyle/>
          <a:p>
            <a:pPr indent="0" marL="0">
              <a:buNone/>
            </a:pPr>
            <a:r>
              <a:rPr lang="en-US" sz="1100" b="1" dirty="0">
                <a:solidFill>
                  <a:srgbClr val="4F8A5B"/>
                </a:solidFill>
              </a:rPr>
              <a:t>END PRODUCT</a:t>
            </a:r>
            <a:endParaRPr lang="en-US" sz="1100" dirty="0"/>
          </a:p>
        </p:txBody>
      </p:sp>
      <p:sp>
        <p:nvSpPr>
          <p:cNvPr id="22" name="Text 18"/>
          <p:cNvSpPr/>
          <p:nvPr/>
        </p:nvSpPr>
        <p:spPr>
          <a:xfrm>
            <a:off x="713232" y="5138928"/>
            <a:ext cx="5248656" cy="53035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t">
            <a:normAutofit/>
          </a:bodyPr>
          <a:lstStyle/>
          <a:p>
            <a:pPr indent="0" marL="0">
              <a:buNone/>
            </a:pPr>
            <a:r>
              <a:rPr lang="en-US" sz="1450" dirty="0">
                <a:solidFill>
                  <a:srgbClr val="1E2A36"/>
                </a:solidFill>
              </a:rPr>
              <a:t>A rocket CAD assembly file with clearly named and organized components.</a:t>
            </a:r>
            <a:endParaRPr lang="en-US" sz="1450" dirty="0"/>
          </a:p>
        </p:txBody>
      </p:sp>
      <p:pic>
        <p:nvPicPr>
          <p:cNvPr id="23" name="Picture 22" descr="logo_white_transparen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0896" y="118872"/>
            <a:ext cx="1133856" cy="338464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03504"/>
          </a:xfrm>
          <a:prstGeom prst="rect">
            <a:avLst/>
          </a:prstGeom>
          <a:solidFill>
            <a:srgbClr val="0A204C"/>
          </a:solidFill>
          <a:ln w="12700">
            <a:solidFill>
              <a:srgbClr val="0A204C"/>
            </a:solidFill>
            <a:prstDash val="solid"/>
          </a:ln>
        </p:spPr>
        <p:txBody>
          <a:bodyPr/>
          <a:p/>
        </p:txBody>
      </p:sp>
      <p:sp>
        <p:nvSpPr>
          <p:cNvPr id="5" name="Text 2"/>
          <p:cNvSpPr/>
          <p:nvPr/>
        </p:nvSpPr>
        <p:spPr>
          <a:xfrm>
            <a:off x="2788920" y="146304"/>
            <a:ext cx="13716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200" b="1" dirty="0">
                <a:solidFill>
                  <a:srgbClr val="D7A940"/>
                </a:solidFill>
              </a:rPr>
              <a:t>Lesson 3.2</a:t>
            </a:r>
            <a:endParaRPr lang="en-US" sz="1200" dirty="0"/>
          </a:p>
        </p:txBody>
      </p:sp>
      <p:sp>
        <p:nvSpPr>
          <p:cNvPr id="6" name="Text 3"/>
          <p:cNvSpPr/>
          <p:nvPr/>
        </p:nvSpPr>
        <p:spPr>
          <a:xfrm>
            <a:off x="4315968" y="118872"/>
            <a:ext cx="64008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600" b="1" dirty="0">
                <a:solidFill>
                  <a:srgbClr val="FFFFFF"/>
                </a:solidFill>
              </a:rPr>
              <a:t>CAD Components and Assembly Files</a:t>
            </a:r>
            <a:endParaRPr lang="en-US" sz="1600" dirty="0"/>
          </a:p>
        </p:txBody>
      </p:sp>
      <p:sp>
        <p:nvSpPr>
          <p:cNvPr id="7" name="Text 4"/>
          <p:cNvSpPr/>
          <p:nvPr/>
        </p:nvSpPr>
        <p:spPr>
          <a:xfrm>
            <a:off x="7452360" y="6510528"/>
            <a:ext cx="393192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750" dirty="0">
                <a:solidFill>
                  <a:srgbClr val="5B6770"/>
                </a:solidFill>
              </a:rPr>
              <a:t>LockwoodSTEM  |  Introduction to Engineering Design</a:t>
            </a:r>
            <a:endParaRPr lang="en-US" sz="750" dirty="0"/>
          </a:p>
        </p:txBody>
      </p:sp>
      <p:sp>
        <p:nvSpPr>
          <p:cNvPr id="8" name="Text 5"/>
          <p:cNvSpPr/>
          <p:nvPr/>
        </p:nvSpPr>
        <p:spPr>
          <a:xfrm>
            <a:off x="502920" y="841248"/>
            <a:ext cx="731520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2300" b="1" dirty="0">
                <a:solidFill>
                  <a:srgbClr val="0A204C"/>
                </a:solidFill>
              </a:rPr>
              <a:t>What you need to understand</a:t>
            </a:r>
            <a:endParaRPr lang="en-US" sz="2300" dirty="0"/>
          </a:p>
        </p:txBody>
      </p:sp>
      <p:sp>
        <p:nvSpPr>
          <p:cNvPr id="9" name="Text 6"/>
          <p:cNvSpPr/>
          <p:nvPr/>
        </p:nvSpPr>
        <p:spPr>
          <a:xfrm>
            <a:off x="502920" y="1207008"/>
            <a:ext cx="786384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550" dirty="0">
                <a:solidFill>
                  <a:srgbClr val="5B6770"/>
                </a:solidFill>
              </a:rPr>
              <a:t>These ideas guide the decisions you make during the lesson.</a:t>
            </a:r>
            <a:endParaRPr lang="en-US" sz="1550" dirty="0"/>
          </a:p>
        </p:txBody>
      </p:sp>
      <p:sp>
        <p:nvSpPr>
          <p:cNvPr id="10" name="Shape 7"/>
          <p:cNvSpPr/>
          <p:nvPr/>
        </p:nvSpPr>
        <p:spPr>
          <a:xfrm>
            <a:off x="502920" y="1737360"/>
            <a:ext cx="5577840" cy="4343400"/>
          </a:xfrm>
          <a:prstGeom prst="roundRect">
            <a:avLst>
              <a:gd name="adj" fmla="val 1684"/>
            </a:avLst>
          </a:prstGeom>
          <a:solidFill>
            <a:srgbClr val="EEF3F7"/>
          </a:solidFill>
          <a:ln w="12700">
            <a:solidFill>
              <a:srgbClr val="D9E6F2"/>
            </a:solidFill>
            <a:prstDash val="solid"/>
          </a:ln>
        </p:spPr>
        <p:txBody>
          <a:bodyPr/>
          <a:p/>
        </p:txBody>
      </p:sp>
      <p:sp>
        <p:nvSpPr>
          <p:cNvPr id="11" name="Text 8"/>
          <p:cNvSpPr/>
          <p:nvPr/>
        </p:nvSpPr>
        <p:spPr>
          <a:xfrm>
            <a:off x="749808" y="1975104"/>
            <a:ext cx="2011680" cy="256032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ctr">
            <a:normAutofit/>
          </a:bodyPr>
          <a:lstStyle/>
          <a:p>
            <a:pPr indent="0" marL="0">
              <a:buNone/>
            </a:pPr>
            <a:r>
              <a:rPr lang="en-US" sz="1100" b="1" dirty="0">
                <a:solidFill>
                  <a:srgbClr val="F47B20"/>
                </a:solidFill>
              </a:rPr>
              <a:t>BIG IDEAS</a:t>
            </a:r>
            <a:endParaRPr lang="en-US" sz="1100" dirty="0"/>
          </a:p>
        </p:txBody>
      </p:sp>
      <p:sp>
        <p:nvSpPr>
          <p:cNvPr id="12" name="Text 9"/>
          <p:cNvSpPr/>
          <p:nvPr/>
        </p:nvSpPr>
        <p:spPr>
          <a:xfrm>
            <a:off x="749808" y="2395728"/>
            <a:ext cx="5074920" cy="2926080"/>
          </a:xfrm>
          <a:prstGeom prst="rect">
            <a:avLst/>
          </a:prstGeom>
          <a:noFill/>
          <a:ln/>
        </p:spPr>
        <p:txBody>
          <a:bodyPr wrap="square" lIns="762" tIns="762" rIns="762" bIns="762" rtlCol="0" anchor="t">
            <a:normAutofit/>
          </a:bodyPr>
          <a:lstStyle/>
          <a:p>
            <a:pPr indent="0" marL="0">
              <a:buNone/>
            </a:pPr>
            <a:r>
              <a:rPr lang="en-US" sz="1600" dirty="0">
                <a:solidFill>
                  <a:srgbClr val="1E2A3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Bodies are raw geometry; components represent parts that can be assembled, moved, named, and documented.</a:t>
            </a:r>
            <a:pPr indent="0" marL="0">
              <a:buNone/>
            </a:pPr>
            <a:endParaRPr lang="en-US" sz="1600" dirty="0"/>
          </a:p>
          <a:p>
            <a:pPr indent="0" marL="0">
              <a:buNone/>
            </a:pPr>
            <a:r>
              <a:rPr lang="en-US" sz="1600" dirty="0">
                <a:solidFill>
                  <a:srgbClr val="1E2A3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Clear component names make drawings, exploded views, parts lists, and revision work easier.</a:t>
            </a:r>
            <a:endParaRPr lang="en-US" sz="1600" dirty="0"/>
          </a:p>
          <a:p>
            <a:pPr indent="0" marL="0">
              <a:buNone/>
            </a:pPr>
            <a:endParaRPr lang="en-US" sz="1600" dirty="0"/>
          </a:p>
          <a:p>
            <a:pPr indent="0" marL="0">
              <a:buNone/>
            </a:pPr>
            <a:r>
              <a:rPr lang="en-US" sz="1600" dirty="0">
                <a:solidFill>
                  <a:srgbClr val="1E2A3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A well-organized assembly file reduces confusion later in the design package.</a:t>
            </a:r>
            <a:endParaRPr lang="en-US" sz="1600" dirty="0"/>
          </a:p>
        </p:txBody>
      </p:sp>
      <p:sp>
        <p:nvSpPr>
          <p:cNvPr id="13" name="Shape 10"/>
          <p:cNvSpPr/>
          <p:nvPr/>
        </p:nvSpPr>
        <p:spPr>
          <a:xfrm>
            <a:off x="6492240" y="1737360"/>
            <a:ext cx="4983480" cy="4343400"/>
          </a:xfrm>
          <a:prstGeom prst="roundRect">
            <a:avLst>
              <a:gd name="adj" fmla="val 1684"/>
            </a:avLst>
          </a:prstGeom>
          <a:solidFill>
            <a:srgbClr val="FFFFFF"/>
          </a:solidFill>
          <a:ln w="12700">
            <a:solidFill>
              <a:srgbClr val="D9E6F2"/>
            </a:solidFill>
            <a:prstDash val="solid"/>
          </a:ln>
        </p:spPr>
        <p:txBody>
          <a:bodyPr/>
          <a:p/>
        </p:txBody>
      </p:sp>
      <p:pic>
        <p:nvPicPr>
          <p:cNvPr id="14" name="Image 1" descr="/mnt/data/unit3_crops/a_clean_technical_infographic_diagram_on_a_white_mini.jp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0840" y="2011680"/>
            <a:ext cx="4526280" cy="3611880"/>
          </a:xfrm>
          <a:prstGeom prst="rect">
            <a:avLst/>
          </a:prstGeom>
        </p:spPr>
      </p:pic>
      <p:sp>
        <p:nvSpPr>
          <p:cNvPr id="15" name="Text 11"/>
          <p:cNvSpPr/>
          <p:nvPr/>
        </p:nvSpPr>
        <p:spPr>
          <a:xfrm>
            <a:off x="6830568" y="5212080"/>
            <a:ext cx="4306824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100" b="1" dirty="0">
                <a:solidFill>
                  <a:srgbClr val="0A204C"/>
                </a:solidFill>
              </a:rPr>
              <a:t>Inspect alignment, fit, symmetry, and component organization before fabrication.</a:t>
            </a:r>
            <a:endParaRPr lang="en-US" sz="1100" dirty="0"/>
          </a:p>
        </p:txBody>
      </p:sp>
      <p:pic>
        <p:nvPicPr>
          <p:cNvPr id="16" name="Picture 15" descr="logo_white_transparen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0896" y="118872"/>
            <a:ext cx="1133856" cy="338464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03504"/>
          </a:xfrm>
          <a:prstGeom prst="rect">
            <a:avLst/>
          </a:prstGeom>
          <a:solidFill>
            <a:srgbClr val="0A204C"/>
          </a:solidFill>
          <a:ln w="12700">
            <a:solidFill>
              <a:srgbClr val="0A204C"/>
            </a:solidFill>
            <a:prstDash val="solid"/>
          </a:ln>
        </p:spPr>
        <p:txBody>
          <a:bodyPr/>
          <a:p/>
        </p:txBody>
      </p:sp>
      <p:sp>
        <p:nvSpPr>
          <p:cNvPr id="5" name="Text 2"/>
          <p:cNvSpPr/>
          <p:nvPr/>
        </p:nvSpPr>
        <p:spPr>
          <a:xfrm>
            <a:off x="2788920" y="146304"/>
            <a:ext cx="13716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200" b="1" dirty="0">
                <a:solidFill>
                  <a:srgbClr val="D7A940"/>
                </a:solidFill>
              </a:rPr>
              <a:t>Lesson 3.2</a:t>
            </a:r>
            <a:endParaRPr lang="en-US" sz="1200" dirty="0"/>
          </a:p>
        </p:txBody>
      </p:sp>
      <p:sp>
        <p:nvSpPr>
          <p:cNvPr id="6" name="Text 3"/>
          <p:cNvSpPr/>
          <p:nvPr/>
        </p:nvSpPr>
        <p:spPr>
          <a:xfrm>
            <a:off x="4315968" y="118872"/>
            <a:ext cx="64008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600" b="1" dirty="0">
                <a:solidFill>
                  <a:srgbClr val="FFFFFF"/>
                </a:solidFill>
              </a:rPr>
              <a:t>CAD Components and Assembly Files</a:t>
            </a:r>
            <a:endParaRPr lang="en-US" sz="1600" dirty="0"/>
          </a:p>
        </p:txBody>
      </p:sp>
      <p:sp>
        <p:nvSpPr>
          <p:cNvPr id="7" name="Text 4"/>
          <p:cNvSpPr/>
          <p:nvPr/>
        </p:nvSpPr>
        <p:spPr>
          <a:xfrm>
            <a:off x="7452360" y="6510528"/>
            <a:ext cx="393192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750" dirty="0">
                <a:solidFill>
                  <a:srgbClr val="5B6770"/>
                </a:solidFill>
              </a:rPr>
              <a:t>LockwoodSTEM  |  Introduction to Engineering Design</a:t>
            </a:r>
            <a:endParaRPr lang="en-US" sz="750" dirty="0"/>
          </a:p>
        </p:txBody>
      </p:sp>
      <p:sp>
        <p:nvSpPr>
          <p:cNvPr id="8" name="Text 5"/>
          <p:cNvSpPr/>
          <p:nvPr/>
        </p:nvSpPr>
        <p:spPr>
          <a:xfrm>
            <a:off x="502920" y="841248"/>
            <a:ext cx="731520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2300" b="1" dirty="0">
                <a:solidFill>
                  <a:srgbClr val="0A204C"/>
                </a:solidFill>
              </a:rPr>
              <a:t>What you will do</a:t>
            </a:r>
            <a:endParaRPr lang="en-US" sz="2300" dirty="0"/>
          </a:p>
        </p:txBody>
      </p:sp>
      <p:sp>
        <p:nvSpPr>
          <p:cNvPr id="9" name="Text 6"/>
          <p:cNvSpPr/>
          <p:nvPr/>
        </p:nvSpPr>
        <p:spPr>
          <a:xfrm>
            <a:off x="502920" y="1207008"/>
            <a:ext cx="795528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550" dirty="0">
                <a:solidFill>
                  <a:srgbClr val="5B6770"/>
                </a:solidFill>
              </a:rPr>
              <a:t>Use this workflow to produce lesson evidence for your final design package.</a:t>
            </a:r>
            <a:endParaRPr lang="en-US" sz="1550" dirty="0"/>
          </a:p>
        </p:txBody>
      </p:sp>
      <p:sp>
        <p:nvSpPr>
          <p:cNvPr id="10" name="Shape 7"/>
          <p:cNvSpPr/>
          <p:nvPr/>
        </p:nvSpPr>
        <p:spPr>
          <a:xfrm>
            <a:off x="594360" y="1691640"/>
            <a:ext cx="5166360" cy="960120"/>
          </a:xfrm>
          <a:prstGeom prst="roundRect">
            <a:avLst>
              <a:gd name="adj" fmla="val 4762"/>
            </a:avLst>
          </a:prstGeom>
          <a:solidFill>
            <a:srgbClr val="EEF3F7"/>
          </a:solidFill>
          <a:ln w="12700">
            <a:solidFill>
              <a:srgbClr val="D9E6F2"/>
            </a:solidFill>
            <a:prstDash val="solid"/>
          </a:ln>
        </p:spPr>
        <p:txBody>
          <a:bodyPr/>
          <a:p/>
        </p:txBody>
      </p:sp>
      <p:sp>
        <p:nvSpPr>
          <p:cNvPr id="11" name="Text 8"/>
          <p:cNvSpPr/>
          <p:nvPr/>
        </p:nvSpPr>
        <p:spPr>
          <a:xfrm>
            <a:off x="758952" y="1929384"/>
            <a:ext cx="411480" cy="411480"/>
          </a:xfrm>
          <a:prstGeom prst="rect">
            <a:avLst/>
          </a:prstGeom>
          <a:solidFill>
            <a:srgbClr val="F47B20"/>
          </a:solidFill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500" b="1" dirty="0">
                <a:solidFill>
                  <a:srgbClr val="FFFFFF"/>
                </a:solidFill>
              </a:rPr>
              <a:t>1</a:t>
            </a:r>
            <a:endParaRPr lang="en-US" sz="1500" dirty="0"/>
          </a:p>
        </p:txBody>
      </p:sp>
      <p:sp>
        <p:nvSpPr>
          <p:cNvPr id="12" name="Text 9"/>
          <p:cNvSpPr/>
          <p:nvPr/>
        </p:nvSpPr>
        <p:spPr>
          <a:xfrm>
            <a:off x="1307592" y="1856232"/>
            <a:ext cx="4251960" cy="59436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350" dirty="0">
                <a:solidFill>
                  <a:srgbClr val="1E2A36"/>
                </a:solidFill>
              </a:rPr>
              <a:t>Create or open the file named U3_RocketAssembly_LastName.</a:t>
            </a:r>
            <a:endParaRPr lang="en-US" sz="1350" dirty="0"/>
          </a:p>
        </p:txBody>
      </p:sp>
      <p:sp>
        <p:nvSpPr>
          <p:cNvPr id="13" name="Shape 10"/>
          <p:cNvSpPr/>
          <p:nvPr/>
        </p:nvSpPr>
        <p:spPr>
          <a:xfrm>
            <a:off x="6172200" y="1691640"/>
            <a:ext cx="5166360" cy="960120"/>
          </a:xfrm>
          <a:prstGeom prst="roundRect">
            <a:avLst>
              <a:gd name="adj" fmla="val 4762"/>
            </a:avLst>
          </a:prstGeom>
          <a:solidFill>
            <a:srgbClr val="FFFFFF"/>
          </a:solidFill>
          <a:ln w="12700">
            <a:solidFill>
              <a:srgbClr val="D9E6F2"/>
            </a:solidFill>
            <a:prstDash val="solid"/>
          </a:ln>
        </p:spPr>
        <p:txBody>
          <a:bodyPr/>
          <a:p/>
        </p:txBody>
      </p:sp>
      <p:sp>
        <p:nvSpPr>
          <p:cNvPr id="14" name="Text 11"/>
          <p:cNvSpPr/>
          <p:nvPr/>
        </p:nvSpPr>
        <p:spPr>
          <a:xfrm>
            <a:off x="6336792" y="1929384"/>
            <a:ext cx="411480" cy="411480"/>
          </a:xfrm>
          <a:prstGeom prst="rect">
            <a:avLst/>
          </a:prstGeom>
          <a:solidFill>
            <a:srgbClr val="F47B20"/>
          </a:solidFill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500" b="1" dirty="0">
                <a:solidFill>
                  <a:srgbClr val="FFFFFF"/>
                </a:solidFill>
              </a:rPr>
              <a:t>2</a:t>
            </a:r>
            <a:endParaRPr lang="en-US" sz="1500" dirty="0"/>
          </a:p>
        </p:txBody>
      </p:sp>
      <p:sp>
        <p:nvSpPr>
          <p:cNvPr id="15" name="Text 12"/>
          <p:cNvSpPr/>
          <p:nvPr/>
        </p:nvSpPr>
        <p:spPr>
          <a:xfrm>
            <a:off x="6885432" y="1856232"/>
            <a:ext cx="4251960" cy="59436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350" dirty="0">
                <a:solidFill>
                  <a:srgbClr val="1E2A36"/>
                </a:solidFill>
              </a:rPr>
              <a:t>Create components for nose cone, body, coupler, fins, nozzle, payload insert, and alignment features as needed.</a:t>
            </a:r>
            <a:endParaRPr lang="en-US" sz="1350" dirty="0"/>
          </a:p>
        </p:txBody>
      </p:sp>
      <p:sp>
        <p:nvSpPr>
          <p:cNvPr id="16" name="Shape 13"/>
          <p:cNvSpPr/>
          <p:nvPr/>
        </p:nvSpPr>
        <p:spPr>
          <a:xfrm>
            <a:off x="594360" y="2990088"/>
            <a:ext cx="5166360" cy="960120"/>
          </a:xfrm>
          <a:prstGeom prst="roundRect">
            <a:avLst>
              <a:gd name="adj" fmla="val 4762"/>
            </a:avLst>
          </a:prstGeom>
          <a:solidFill>
            <a:srgbClr val="EEF3F7"/>
          </a:solidFill>
          <a:ln w="12700">
            <a:solidFill>
              <a:srgbClr val="D9E6F2"/>
            </a:solidFill>
            <a:prstDash val="solid"/>
          </a:ln>
        </p:spPr>
        <p:txBody>
          <a:bodyPr/>
          <a:p/>
        </p:txBody>
      </p:sp>
      <p:sp>
        <p:nvSpPr>
          <p:cNvPr id="17" name="Text 14"/>
          <p:cNvSpPr/>
          <p:nvPr/>
        </p:nvSpPr>
        <p:spPr>
          <a:xfrm>
            <a:off x="758952" y="3227832"/>
            <a:ext cx="411480" cy="411480"/>
          </a:xfrm>
          <a:prstGeom prst="rect">
            <a:avLst/>
          </a:prstGeom>
          <a:solidFill>
            <a:srgbClr val="F47B20"/>
          </a:solidFill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500" b="1" dirty="0">
                <a:solidFill>
                  <a:srgbClr val="FFFFFF"/>
                </a:solidFill>
              </a:rPr>
              <a:t>3</a:t>
            </a:r>
            <a:endParaRPr lang="en-US" sz="1500" dirty="0"/>
          </a:p>
        </p:txBody>
      </p:sp>
      <p:sp>
        <p:nvSpPr>
          <p:cNvPr id="18" name="Text 15"/>
          <p:cNvSpPr/>
          <p:nvPr/>
        </p:nvSpPr>
        <p:spPr>
          <a:xfrm>
            <a:off x="1307592" y="3154680"/>
            <a:ext cx="4251960" cy="59436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350" dirty="0">
                <a:solidFill>
                  <a:srgbClr val="1E2A36"/>
                </a:solidFill>
              </a:rPr>
              <a:t>Name components clearly in the browser.</a:t>
            </a:r>
            <a:endParaRPr lang="en-US" sz="1350" dirty="0"/>
          </a:p>
        </p:txBody>
      </p:sp>
      <p:sp>
        <p:nvSpPr>
          <p:cNvPr id="19" name="Shape 16"/>
          <p:cNvSpPr/>
          <p:nvPr/>
        </p:nvSpPr>
        <p:spPr>
          <a:xfrm>
            <a:off x="6172200" y="2990088"/>
            <a:ext cx="5166360" cy="960120"/>
          </a:xfrm>
          <a:prstGeom prst="roundRect">
            <a:avLst>
              <a:gd name="adj" fmla="val 4762"/>
            </a:avLst>
          </a:prstGeom>
          <a:solidFill>
            <a:srgbClr val="FFFFFF"/>
          </a:solidFill>
          <a:ln w="12700">
            <a:solidFill>
              <a:srgbClr val="D9E6F2"/>
            </a:solidFill>
            <a:prstDash val="solid"/>
          </a:ln>
        </p:spPr>
        <p:txBody>
          <a:bodyPr/>
          <a:p/>
        </p:txBody>
      </p:sp>
      <p:sp>
        <p:nvSpPr>
          <p:cNvPr id="20" name="Text 17"/>
          <p:cNvSpPr/>
          <p:nvPr/>
        </p:nvSpPr>
        <p:spPr>
          <a:xfrm>
            <a:off x="6336792" y="3227832"/>
            <a:ext cx="411480" cy="411480"/>
          </a:xfrm>
          <a:prstGeom prst="rect">
            <a:avLst/>
          </a:prstGeom>
          <a:solidFill>
            <a:srgbClr val="F47B20"/>
          </a:solidFill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500" b="1" dirty="0">
                <a:solidFill>
                  <a:srgbClr val="FFFFFF"/>
                </a:solidFill>
              </a:rPr>
              <a:t>4</a:t>
            </a:r>
            <a:endParaRPr lang="en-US" sz="1500" dirty="0"/>
          </a:p>
        </p:txBody>
      </p:sp>
      <p:sp>
        <p:nvSpPr>
          <p:cNvPr id="21" name="Text 18"/>
          <p:cNvSpPr/>
          <p:nvPr/>
        </p:nvSpPr>
        <p:spPr>
          <a:xfrm>
            <a:off x="6885432" y="3154680"/>
            <a:ext cx="4251960" cy="59436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350" dirty="0">
                <a:solidFill>
                  <a:srgbClr val="1E2A36"/>
                </a:solidFill>
              </a:rPr>
              <a:t>Confirm sketches and bodies belong to the correct component.</a:t>
            </a:r>
            <a:endParaRPr lang="en-US" sz="1350" dirty="0"/>
          </a:p>
        </p:txBody>
      </p:sp>
      <p:sp>
        <p:nvSpPr>
          <p:cNvPr id="22" name="Shape 19"/>
          <p:cNvSpPr/>
          <p:nvPr/>
        </p:nvSpPr>
        <p:spPr>
          <a:xfrm>
            <a:off x="594360" y="4288536"/>
            <a:ext cx="5166360" cy="960120"/>
          </a:xfrm>
          <a:prstGeom prst="roundRect">
            <a:avLst>
              <a:gd name="adj" fmla="val 4762"/>
            </a:avLst>
          </a:prstGeom>
          <a:solidFill>
            <a:srgbClr val="EEF3F7"/>
          </a:solidFill>
          <a:ln w="12700">
            <a:solidFill>
              <a:srgbClr val="D9E6F2"/>
            </a:solidFill>
            <a:prstDash val="solid"/>
          </a:ln>
        </p:spPr>
        <p:txBody>
          <a:bodyPr/>
          <a:p/>
        </p:txBody>
      </p:sp>
      <p:sp>
        <p:nvSpPr>
          <p:cNvPr id="23" name="Text 20"/>
          <p:cNvSpPr/>
          <p:nvPr/>
        </p:nvSpPr>
        <p:spPr>
          <a:xfrm>
            <a:off x="758952" y="4526280"/>
            <a:ext cx="411480" cy="411480"/>
          </a:xfrm>
          <a:prstGeom prst="rect">
            <a:avLst/>
          </a:prstGeom>
          <a:solidFill>
            <a:srgbClr val="F47B20"/>
          </a:solidFill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500" b="1" dirty="0">
                <a:solidFill>
                  <a:srgbClr val="FFFFFF"/>
                </a:solidFill>
              </a:rPr>
              <a:t>5</a:t>
            </a:r>
            <a:endParaRPr lang="en-US" sz="1500" dirty="0"/>
          </a:p>
        </p:txBody>
      </p:sp>
      <p:sp>
        <p:nvSpPr>
          <p:cNvPr id="24" name="Text 21"/>
          <p:cNvSpPr/>
          <p:nvPr/>
        </p:nvSpPr>
        <p:spPr>
          <a:xfrm>
            <a:off x="1307592" y="4453128"/>
            <a:ext cx="4251960" cy="59436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350" dirty="0">
                <a:solidFill>
                  <a:srgbClr val="1E2A36"/>
                </a:solidFill>
              </a:rPr>
              <a:t>Capture a browser screenshot showing organized components.</a:t>
            </a:r>
            <a:endParaRPr lang="en-US" sz="1350" dirty="0"/>
          </a:p>
        </p:txBody>
      </p:sp>
      <p:sp>
        <p:nvSpPr>
          <p:cNvPr id="25" name="Text 22"/>
          <p:cNvSpPr/>
          <p:nvPr/>
        </p:nvSpPr>
        <p:spPr>
          <a:xfrm>
            <a:off x="594360" y="6016752"/>
            <a:ext cx="1078992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600" b="1" dirty="0">
                <a:solidFill>
                  <a:srgbClr val="F47B20"/>
                </a:solidFill>
              </a:rPr>
              <a:t>Save screenshots, photos, measurements, or notes before you move on.</a:t>
            </a:r>
            <a:endParaRPr lang="en-US" sz="1600" dirty="0"/>
          </a:p>
        </p:txBody>
      </p:sp>
      <p:pic>
        <p:nvPicPr>
          <p:cNvPr id="26" name="Picture 25" descr="logo_white_transparent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896" y="118872"/>
            <a:ext cx="1133856" cy="338464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03504"/>
          </a:xfrm>
          <a:prstGeom prst="rect">
            <a:avLst/>
          </a:prstGeom>
          <a:solidFill>
            <a:srgbClr val="0A204C"/>
          </a:solidFill>
          <a:ln w="12700">
            <a:solidFill>
              <a:srgbClr val="0A204C"/>
            </a:solidFill>
            <a:prstDash val="solid"/>
          </a:ln>
        </p:spPr>
        <p:txBody>
          <a:bodyPr/>
          <a:p/>
        </p:txBody>
      </p:sp>
      <p:sp>
        <p:nvSpPr>
          <p:cNvPr id="5" name="Text 2"/>
          <p:cNvSpPr/>
          <p:nvPr/>
        </p:nvSpPr>
        <p:spPr>
          <a:xfrm>
            <a:off x="2788920" y="146304"/>
            <a:ext cx="13716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200" b="1" dirty="0">
                <a:solidFill>
                  <a:srgbClr val="D7A940"/>
                </a:solidFill>
              </a:rPr>
              <a:t>Lesson 3.2</a:t>
            </a:r>
            <a:endParaRPr lang="en-US" sz="1200" dirty="0"/>
          </a:p>
        </p:txBody>
      </p:sp>
      <p:sp>
        <p:nvSpPr>
          <p:cNvPr id="6" name="Text 3"/>
          <p:cNvSpPr/>
          <p:nvPr/>
        </p:nvSpPr>
        <p:spPr>
          <a:xfrm>
            <a:off x="4315968" y="118872"/>
            <a:ext cx="64008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600" b="1" dirty="0">
                <a:solidFill>
                  <a:srgbClr val="FFFFFF"/>
                </a:solidFill>
              </a:rPr>
              <a:t>CAD Components and Assembly Files</a:t>
            </a:r>
            <a:endParaRPr lang="en-US" sz="1600" dirty="0"/>
          </a:p>
        </p:txBody>
      </p:sp>
      <p:sp>
        <p:nvSpPr>
          <p:cNvPr id="7" name="Text 4"/>
          <p:cNvSpPr/>
          <p:nvPr/>
        </p:nvSpPr>
        <p:spPr>
          <a:xfrm>
            <a:off x="7452360" y="6510528"/>
            <a:ext cx="393192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750" dirty="0">
                <a:solidFill>
                  <a:srgbClr val="5B6770"/>
                </a:solidFill>
              </a:rPr>
              <a:t>LockwoodSTEM  |  Introduction to Engineering Design</a:t>
            </a:r>
            <a:endParaRPr lang="en-US" sz="750" dirty="0"/>
          </a:p>
        </p:txBody>
      </p:sp>
      <p:sp>
        <p:nvSpPr>
          <p:cNvPr id="8" name="Text 5"/>
          <p:cNvSpPr/>
          <p:nvPr/>
        </p:nvSpPr>
        <p:spPr>
          <a:xfrm>
            <a:off x="502920" y="841248"/>
            <a:ext cx="731520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2300" b="1" dirty="0">
                <a:solidFill>
                  <a:srgbClr val="0A204C"/>
                </a:solidFill>
              </a:rPr>
              <a:t>Evidence checklist</a:t>
            </a:r>
            <a:endParaRPr lang="en-US" sz="2300" dirty="0"/>
          </a:p>
        </p:txBody>
      </p:sp>
      <p:sp>
        <p:nvSpPr>
          <p:cNvPr id="9" name="Text 6"/>
          <p:cNvSpPr/>
          <p:nvPr/>
        </p:nvSpPr>
        <p:spPr>
          <a:xfrm>
            <a:off x="502920" y="1207008"/>
            <a:ext cx="86868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550" dirty="0">
                <a:solidFill>
                  <a:srgbClr val="5B6770"/>
                </a:solidFill>
              </a:rPr>
              <a:t>Use this slide to check whether your lesson evidence is ready for the final package.</a:t>
            </a:r>
            <a:endParaRPr lang="en-US" sz="1550" dirty="0"/>
          </a:p>
        </p:txBody>
      </p:sp>
      <p:sp>
        <p:nvSpPr>
          <p:cNvPr id="10" name="Shape 7"/>
          <p:cNvSpPr/>
          <p:nvPr/>
        </p:nvSpPr>
        <p:spPr>
          <a:xfrm>
            <a:off x="502920" y="1691640"/>
            <a:ext cx="5577840" cy="4480560"/>
          </a:xfrm>
          <a:prstGeom prst="roundRect">
            <a:avLst>
              <a:gd name="adj" fmla="val 1633"/>
            </a:avLst>
          </a:prstGeom>
          <a:solidFill>
            <a:srgbClr val="EEF3F7"/>
          </a:solidFill>
          <a:ln w="12700">
            <a:solidFill>
              <a:srgbClr val="D9E6F2"/>
            </a:solidFill>
            <a:prstDash val="solid"/>
          </a:ln>
        </p:spPr>
        <p:txBody>
          <a:bodyPr/>
          <a:p/>
        </p:txBody>
      </p:sp>
      <p:sp>
        <p:nvSpPr>
          <p:cNvPr id="11" name="Text 8"/>
          <p:cNvSpPr/>
          <p:nvPr/>
        </p:nvSpPr>
        <p:spPr>
          <a:xfrm>
            <a:off x="749808" y="1947672"/>
            <a:ext cx="2743200" cy="256032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ctr">
            <a:normAutofit/>
          </a:bodyPr>
          <a:lstStyle/>
          <a:p>
            <a:pPr indent="0" marL="0">
              <a:buNone/>
            </a:pPr>
            <a:r>
              <a:rPr lang="en-US" sz="1100" b="1" dirty="0">
                <a:solidFill>
                  <a:srgbClr val="F47B20"/>
                </a:solidFill>
              </a:rPr>
              <a:t>REQUIRED EVIDENCE</a:t>
            </a:r>
            <a:endParaRPr lang="en-US" sz="1100" dirty="0"/>
          </a:p>
        </p:txBody>
      </p:sp>
      <p:sp>
        <p:nvSpPr>
          <p:cNvPr id="12" name="Text 9"/>
          <p:cNvSpPr/>
          <p:nvPr/>
        </p:nvSpPr>
        <p:spPr>
          <a:xfrm>
            <a:off x="749808" y="2340864"/>
            <a:ext cx="5074920" cy="3337560"/>
          </a:xfrm>
          <a:prstGeom prst="rect">
            <a:avLst/>
          </a:prstGeom>
          <a:noFill/>
          <a:ln/>
        </p:spPr>
        <p:txBody>
          <a:bodyPr wrap="square" lIns="508" tIns="508" rIns="508" bIns="508" rtlCol="0" anchor="t">
            <a:normAutofit/>
          </a:bodyPr>
          <a:lstStyle/>
          <a:p>
            <a:pPr indent="0" marL="0">
              <a:buNone/>
            </a:pPr>
            <a:r>
              <a:rPr lang="en-US" sz="1450" dirty="0">
                <a:solidFill>
                  <a:srgbClr val="1E2A36"/>
                </a:solidFill>
              </a:rPr>
              <a:t>□ Notebook notes explaining component vs. body</a:t>
            </a:r>
            <a:endParaRPr lang="en-US" sz="1450" dirty="0"/>
          </a:p>
          <a:p>
            <a:pPr indent="0" marL="0">
              <a:buNone/>
            </a:pPr>
            <a:r>
              <a:rPr lang="en-US" sz="1450" dirty="0">
                <a:solidFill>
                  <a:srgbClr val="1E2A36"/>
                </a:solidFill>
              </a:rPr>
              <a:t>□ Screenshot of organized CAD browser</a:t>
            </a:r>
            <a:endParaRPr lang="en-US" sz="1450" dirty="0"/>
          </a:p>
          <a:p>
            <a:pPr indent="0" marL="0">
              <a:buNone/>
            </a:pPr>
            <a:r>
              <a:rPr lang="en-US" sz="1450" dirty="0">
                <a:solidFill>
                  <a:srgbClr val="1E2A36"/>
                </a:solidFill>
              </a:rPr>
              <a:t>□ List of rocket components</a:t>
            </a:r>
            <a:endParaRPr lang="en-US" sz="1450" dirty="0"/>
          </a:p>
          <a:p>
            <a:pPr indent="0" marL="0">
              <a:buNone/>
            </a:pPr>
            <a:r>
              <a:rPr lang="en-US" sz="1450" dirty="0">
                <a:solidFill>
                  <a:srgbClr val="1E2A36"/>
                </a:solidFill>
              </a:rPr>
              <a:t>□ File naming confirmation</a:t>
            </a:r>
            <a:endParaRPr lang="en-US" sz="1450" dirty="0"/>
          </a:p>
          <a:p>
            <a:pPr indent="0" marL="0">
              <a:buNone/>
            </a:pPr>
            <a:r>
              <a:rPr lang="en-US" sz="1450" dirty="0">
                <a:solidFill>
                  <a:srgbClr val="1E2A36"/>
                </a:solidFill>
              </a:rPr>
              <a:t>□ One note explaining why organization matters</a:t>
            </a:r>
            <a:endParaRPr lang="en-US" sz="1450" dirty="0"/>
          </a:p>
        </p:txBody>
      </p:sp>
      <p:sp>
        <p:nvSpPr>
          <p:cNvPr id="13" name="Shape 10"/>
          <p:cNvSpPr/>
          <p:nvPr/>
        </p:nvSpPr>
        <p:spPr>
          <a:xfrm>
            <a:off x="6492240" y="1691640"/>
            <a:ext cx="4983480" cy="4480560"/>
          </a:xfrm>
          <a:prstGeom prst="roundRect">
            <a:avLst>
              <a:gd name="adj" fmla="val 1633"/>
            </a:avLst>
          </a:prstGeom>
          <a:solidFill>
            <a:srgbClr val="FFFFFF"/>
          </a:solidFill>
          <a:ln w="12700">
            <a:solidFill>
              <a:srgbClr val="D9E6F2"/>
            </a:solidFill>
            <a:prstDash val="solid"/>
          </a:ln>
        </p:spPr>
        <p:txBody>
          <a:bodyPr/>
          <a:p/>
        </p:txBody>
      </p:sp>
      <p:sp>
        <p:nvSpPr>
          <p:cNvPr id="14" name="Text 11"/>
          <p:cNvSpPr/>
          <p:nvPr/>
        </p:nvSpPr>
        <p:spPr>
          <a:xfrm>
            <a:off x="6748272" y="1947672"/>
            <a:ext cx="2743200" cy="256032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ctr">
            <a:normAutofit/>
          </a:bodyPr>
          <a:lstStyle/>
          <a:p>
            <a:pPr indent="0" marL="0">
              <a:buNone/>
            </a:pPr>
            <a:r>
              <a:rPr lang="en-US" sz="1100" b="1" dirty="0">
                <a:solidFill>
                  <a:srgbClr val="D7A940"/>
                </a:solidFill>
              </a:rPr>
              <a:t>BEFORE MOVING ON</a:t>
            </a:r>
            <a:endParaRPr lang="en-US" sz="1100" dirty="0"/>
          </a:p>
        </p:txBody>
      </p:sp>
      <p:sp>
        <p:nvSpPr>
          <p:cNvPr id="15" name="Text 12"/>
          <p:cNvSpPr/>
          <p:nvPr/>
        </p:nvSpPr>
        <p:spPr>
          <a:xfrm>
            <a:off x="6748272" y="2331720"/>
            <a:ext cx="438912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700" b="1" dirty="0">
                <a:solidFill>
                  <a:srgbClr val="0A204C"/>
                </a:solidFill>
              </a:rPr>
              <a:t>Your work should be:</a:t>
            </a:r>
            <a:endParaRPr lang="en-US" sz="1700" dirty="0"/>
          </a:p>
        </p:txBody>
      </p:sp>
      <p:sp>
        <p:nvSpPr>
          <p:cNvPr id="16" name="Text 13"/>
          <p:cNvSpPr/>
          <p:nvPr/>
        </p:nvSpPr>
        <p:spPr>
          <a:xfrm>
            <a:off x="6748272" y="2697480"/>
            <a:ext cx="4343400" cy="2057400"/>
          </a:xfrm>
          <a:prstGeom prst="rect">
            <a:avLst/>
          </a:prstGeom>
          <a:noFill/>
          <a:ln/>
        </p:spPr>
        <p:txBody>
          <a:bodyPr wrap="square" lIns="762" tIns="762" rIns="762" bIns="762" rtlCol="0" anchor="t">
            <a:normAutofit/>
          </a:bodyPr>
          <a:lstStyle/>
          <a:p>
            <a:pPr indent="0" marL="0">
              <a:buNone/>
            </a:pPr>
            <a:r>
              <a:rPr lang="en-US" sz="1550" dirty="0">
                <a:solidFill>
                  <a:srgbClr val="1E2A3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saved in the correct file or folder</a:t>
            </a:r>
            <a:pPr indent="0" marL="0">
              <a:buNone/>
            </a:pPr>
            <a:endParaRPr lang="en-US" sz="1550" dirty="0"/>
          </a:p>
          <a:p>
            <a:pPr indent="0" marL="0">
              <a:buNone/>
            </a:pPr>
            <a:r>
              <a:rPr lang="en-US" sz="1550" dirty="0">
                <a:solidFill>
                  <a:srgbClr val="1E2A3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named clearly enough to find later</a:t>
            </a:r>
            <a:endParaRPr lang="en-US" sz="1550" dirty="0"/>
          </a:p>
          <a:p>
            <a:pPr indent="0" marL="0">
              <a:buNone/>
            </a:pPr>
            <a:endParaRPr lang="en-US" sz="1550" dirty="0"/>
          </a:p>
          <a:p>
            <a:pPr indent="0" marL="0">
              <a:buNone/>
            </a:pPr>
            <a:r>
              <a:rPr lang="en-US" sz="1550" dirty="0">
                <a:solidFill>
                  <a:srgbClr val="1E2A3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connected to a design decision</a:t>
            </a:r>
            <a:endParaRPr lang="en-US" sz="1550" dirty="0"/>
          </a:p>
          <a:p>
            <a:pPr indent="0" marL="0">
              <a:buNone/>
            </a:pPr>
            <a:endParaRPr lang="en-US" sz="1550" dirty="0"/>
          </a:p>
          <a:p>
            <a:pPr indent="0" marL="0">
              <a:buNone/>
            </a:pPr>
            <a:r>
              <a:rPr lang="en-US" sz="1550" dirty="0">
                <a:solidFill>
                  <a:srgbClr val="1E2A3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useful for final drawings or presentation</a:t>
            </a:r>
            <a:endParaRPr lang="en-US" sz="1550" dirty="0"/>
          </a:p>
          <a:p>
            <a:pPr indent="0" marL="0">
              <a:buNone/>
            </a:pPr>
            <a:endParaRPr lang="en-US" sz="1550" dirty="0"/>
          </a:p>
          <a:p>
            <a:pPr indent="0" marL="0">
              <a:buNone/>
            </a:pPr>
            <a:r>
              <a:rPr lang="en-US" sz="1550" dirty="0">
                <a:solidFill>
                  <a:srgbClr val="1E2A3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ready for another person to understand</a:t>
            </a:r>
            <a:endParaRPr lang="en-US" sz="1550" dirty="0"/>
          </a:p>
        </p:txBody>
      </p:sp>
      <p:sp>
        <p:nvSpPr>
          <p:cNvPr id="17" name="Shape 14"/>
          <p:cNvSpPr/>
          <p:nvPr/>
        </p:nvSpPr>
        <p:spPr>
          <a:xfrm>
            <a:off x="6720840" y="5074920"/>
            <a:ext cx="4434840" cy="0"/>
          </a:xfrm>
          <a:prstGeom prst="line">
            <a:avLst/>
          </a:prstGeom>
          <a:noFill/>
          <a:ln w="12700">
            <a:solidFill>
              <a:srgbClr val="D9E6F2"/>
            </a:solidFill>
            <a:prstDash val="solid"/>
          </a:ln>
        </p:spPr>
        <p:txBody>
          <a:bodyPr/>
          <a:p/>
        </p:txBody>
      </p:sp>
      <p:sp>
        <p:nvSpPr>
          <p:cNvPr id="18" name="Text 15"/>
          <p:cNvSpPr/>
          <p:nvPr/>
        </p:nvSpPr>
        <p:spPr>
          <a:xfrm>
            <a:off x="6748272" y="5257800"/>
            <a:ext cx="4343400" cy="56692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450" b="1" dirty="0">
                <a:solidFill>
                  <a:srgbClr val="F47B20"/>
                </a:solidFill>
              </a:rPr>
              <a:t>A rocket CAD assembly file with clearly named and organized components.</a:t>
            </a:r>
            <a:endParaRPr lang="en-US" sz="1450" dirty="0"/>
          </a:p>
        </p:txBody>
      </p:sp>
      <p:pic>
        <p:nvPicPr>
          <p:cNvPr id="19" name="Picture 18" descr="logo_white_transparent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896" y="118872"/>
            <a:ext cx="1133856" cy="338464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bg>
      <p:bgPr>
        <a:solidFill>
          <a:srgbClr val="0A204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unit3_crops/a_clean_well_lit_engineering_workbench_desktop_sc_title.jp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989320" y="0"/>
            <a:ext cx="6202375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5989320" cy="6858000"/>
          </a:xfrm>
          <a:prstGeom prst="rect">
            <a:avLst/>
          </a:prstGeom>
          <a:solidFill>
            <a:srgbClr val="0A204C"/>
          </a:solidFill>
          <a:ln w="12700">
            <a:solidFill>
              <a:srgbClr val="0A204C"/>
            </a:solidFill>
            <a:prstDash val="solid"/>
          </a:ln>
        </p:spPr>
        <p:txBody>
          <a:bodyPr/>
          <a:p/>
        </p:txBody>
      </p:sp>
      <p:sp>
        <p:nvSpPr>
          <p:cNvPr id="4" name="Shape 1"/>
          <p:cNvSpPr/>
          <p:nvPr/>
        </p:nvSpPr>
        <p:spPr>
          <a:xfrm>
            <a:off x="5989320" y="0"/>
            <a:ext cx="109728" cy="6858000"/>
          </a:xfrm>
          <a:prstGeom prst="rect">
            <a:avLst/>
          </a:prstGeom>
          <a:solidFill>
            <a:srgbClr val="F47B20"/>
          </a:solidFill>
          <a:ln w="12700">
            <a:solidFill>
              <a:srgbClr val="F47B20"/>
            </a:solidFill>
            <a:prstDash val="solid"/>
          </a:ln>
        </p:spPr>
        <p:txBody>
          <a:bodyPr/>
          <a:p/>
        </p:txBody>
      </p:sp>
      <p:sp>
        <p:nvSpPr>
          <p:cNvPr id="7" name="Text 3"/>
          <p:cNvSpPr/>
          <p:nvPr/>
        </p:nvSpPr>
        <p:spPr>
          <a:xfrm>
            <a:off x="640080" y="1234440"/>
            <a:ext cx="4206240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600" b="1" dirty="0">
                <a:solidFill>
                  <a:srgbClr val="D7A940"/>
                </a:solidFill>
              </a:rPr>
              <a:t>LOCKWOODSTEM IED • UNIT 3</a:t>
            </a:r>
            <a:endParaRPr lang="en-US" sz="1600" dirty="0"/>
          </a:p>
        </p:txBody>
      </p:sp>
      <p:sp>
        <p:nvSpPr>
          <p:cNvPr id="8" name="Text 4"/>
          <p:cNvSpPr/>
          <p:nvPr/>
        </p:nvSpPr>
        <p:spPr>
          <a:xfrm>
            <a:off x="640080" y="1737360"/>
            <a:ext cx="2743200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2600" b="1" dirty="0">
                <a:solidFill>
                  <a:srgbClr val="F47B20"/>
                </a:solidFill>
              </a:rPr>
              <a:t>Lesson 3.3</a:t>
            </a:r>
            <a:endParaRPr lang="en-US" sz="2600" dirty="0"/>
          </a:p>
        </p:txBody>
      </p:sp>
      <p:sp>
        <p:nvSpPr>
          <p:cNvPr id="9" name="Text 5"/>
          <p:cNvSpPr/>
          <p:nvPr/>
        </p:nvSpPr>
        <p:spPr>
          <a:xfrm>
            <a:off x="640080" y="2267712"/>
            <a:ext cx="4983480" cy="91440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3000" b="1" dirty="0">
                <a:solidFill>
                  <a:srgbClr val="FFFFFF"/>
                </a:solidFill>
              </a:rPr>
              <a:t>Inserting and Positioning Rocket Parts</a:t>
            </a:r>
            <a:endParaRPr lang="en-US" sz="3000" dirty="0"/>
          </a:p>
        </p:txBody>
      </p:sp>
      <p:sp>
        <p:nvSpPr>
          <p:cNvPr id="10" name="Shape 6"/>
          <p:cNvSpPr/>
          <p:nvPr/>
        </p:nvSpPr>
        <p:spPr>
          <a:xfrm>
            <a:off x="640080" y="3456432"/>
            <a:ext cx="4389120" cy="0"/>
          </a:xfrm>
          <a:prstGeom prst="line">
            <a:avLst/>
          </a:prstGeom>
          <a:noFill/>
          <a:ln w="25400">
            <a:solidFill>
              <a:srgbClr val="F47B20"/>
            </a:solidFill>
            <a:prstDash val="solid"/>
          </a:ln>
        </p:spPr>
        <p:txBody>
          <a:bodyPr/>
          <a:p/>
        </p:txBody>
      </p:sp>
      <p:sp>
        <p:nvSpPr>
          <p:cNvPr id="11" name="Text 7"/>
          <p:cNvSpPr/>
          <p:nvPr/>
        </p:nvSpPr>
        <p:spPr>
          <a:xfrm>
            <a:off x="640080" y="3703320"/>
            <a:ext cx="5074920" cy="91440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700" i="1" dirty="0">
                <a:solidFill>
                  <a:srgbClr val="E8EEF6"/>
                </a:solidFill>
              </a:rPr>
              <a:t>How do engineers begin turning individual parts into an organized assembly?</a:t>
            </a:r>
            <a:endParaRPr lang="en-US" sz="1700" dirty="0"/>
          </a:p>
        </p:txBody>
      </p:sp>
      <p:sp>
        <p:nvSpPr>
          <p:cNvPr id="12" name="Text 8"/>
          <p:cNvSpPr/>
          <p:nvPr/>
        </p:nvSpPr>
        <p:spPr>
          <a:xfrm>
            <a:off x="640080" y="6263640"/>
            <a:ext cx="4663440" cy="23774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050" dirty="0">
                <a:solidFill>
                  <a:srgbClr val="CBD6E2"/>
                </a:solidFill>
              </a:rPr>
              <a:t>CAD Assemblies, Prototyping &amp; Technical Drawings</a:t>
            </a:r>
            <a:endParaRPr lang="en-US" sz="1050" dirty="0"/>
          </a:p>
        </p:txBody>
      </p:sp>
      <p:pic>
        <p:nvPicPr>
          <p:cNvPr id="13" name="Picture 12" descr="logo_white_transparen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0896" y="118872"/>
            <a:ext cx="1133856" cy="338464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03504"/>
          </a:xfrm>
          <a:prstGeom prst="rect">
            <a:avLst/>
          </a:prstGeom>
          <a:solidFill>
            <a:srgbClr val="0A204C"/>
          </a:solidFill>
          <a:ln w="12700">
            <a:solidFill>
              <a:srgbClr val="0A204C"/>
            </a:solidFill>
            <a:prstDash val="solid"/>
          </a:ln>
        </p:spPr>
        <p:txBody>
          <a:bodyPr/>
          <a:p/>
        </p:txBody>
      </p:sp>
      <p:sp>
        <p:nvSpPr>
          <p:cNvPr id="5" name="Text 2"/>
          <p:cNvSpPr/>
          <p:nvPr/>
        </p:nvSpPr>
        <p:spPr>
          <a:xfrm>
            <a:off x="2788920" y="146304"/>
            <a:ext cx="13716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200" b="1" dirty="0">
                <a:solidFill>
                  <a:srgbClr val="D7A940"/>
                </a:solidFill>
              </a:rPr>
              <a:t>Lesson 3.3</a:t>
            </a:r>
            <a:endParaRPr lang="en-US" sz="1200" dirty="0"/>
          </a:p>
        </p:txBody>
      </p:sp>
      <p:sp>
        <p:nvSpPr>
          <p:cNvPr id="6" name="Text 3"/>
          <p:cNvSpPr/>
          <p:nvPr/>
        </p:nvSpPr>
        <p:spPr>
          <a:xfrm>
            <a:off x="4315968" y="118872"/>
            <a:ext cx="64008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600" b="1" dirty="0">
                <a:solidFill>
                  <a:srgbClr val="FFFFFF"/>
                </a:solidFill>
              </a:rPr>
              <a:t>Inserting and Positioning Rocket Parts</a:t>
            </a:r>
            <a:endParaRPr lang="en-US" sz="1600" dirty="0"/>
          </a:p>
        </p:txBody>
      </p:sp>
      <p:sp>
        <p:nvSpPr>
          <p:cNvPr id="7" name="Text 4"/>
          <p:cNvSpPr/>
          <p:nvPr/>
        </p:nvSpPr>
        <p:spPr>
          <a:xfrm>
            <a:off x="7452360" y="6510528"/>
            <a:ext cx="393192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750" dirty="0">
                <a:solidFill>
                  <a:srgbClr val="5B6770"/>
                </a:solidFill>
              </a:rPr>
              <a:t>LockwoodSTEM  |  Introduction to Engineering Design</a:t>
            </a:r>
            <a:endParaRPr lang="en-US" sz="750" dirty="0"/>
          </a:p>
        </p:txBody>
      </p:sp>
      <p:sp>
        <p:nvSpPr>
          <p:cNvPr id="8" name="Text 5"/>
          <p:cNvSpPr/>
          <p:nvPr/>
        </p:nvSpPr>
        <p:spPr>
          <a:xfrm>
            <a:off x="502920" y="841248"/>
            <a:ext cx="576072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2300" b="1" dirty="0">
                <a:solidFill>
                  <a:srgbClr val="0A204C"/>
                </a:solidFill>
              </a:rPr>
              <a:t>Inserting and Positioning Rocket Parts</a:t>
            </a:r>
            <a:endParaRPr lang="en-US" sz="2300" dirty="0"/>
          </a:p>
        </p:txBody>
      </p:sp>
      <p:sp>
        <p:nvSpPr>
          <p:cNvPr id="9" name="Text 6"/>
          <p:cNvSpPr/>
          <p:nvPr/>
        </p:nvSpPr>
        <p:spPr>
          <a:xfrm>
            <a:off x="502920" y="1234440"/>
            <a:ext cx="5806440" cy="54864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700" i="1" dirty="0">
                <a:solidFill>
                  <a:srgbClr val="5B6770"/>
                </a:solidFill>
              </a:rPr>
              <a:t>How do engineers begin turning individual parts into an organized assembly?</a:t>
            </a:r>
            <a:endParaRPr lang="en-US" sz="1700" dirty="0"/>
          </a:p>
        </p:txBody>
      </p:sp>
      <p:sp>
        <p:nvSpPr>
          <p:cNvPr id="10" name="Shape 7"/>
          <p:cNvSpPr/>
          <p:nvPr/>
        </p:nvSpPr>
        <p:spPr>
          <a:xfrm>
            <a:off x="6611112" y="941832"/>
            <a:ext cx="4837176" cy="5266944"/>
          </a:xfrm>
          <a:prstGeom prst="roundRect">
            <a:avLst>
              <a:gd name="adj" fmla="val 1512"/>
            </a:avLst>
          </a:prstGeom>
          <a:solidFill>
            <a:srgbClr val="FFFFFF"/>
          </a:solidFill>
          <a:ln w="12700">
            <a:solidFill>
              <a:srgbClr val="D9E6F2"/>
            </a:solidFill>
            <a:prstDash val="solid"/>
          </a:ln>
        </p:spPr>
        <p:txBody>
          <a:bodyPr/>
          <a:p/>
        </p:txBody>
      </p:sp>
      <p:pic>
        <p:nvPicPr>
          <p:cNvPr id="11" name="Image 1" descr="/mnt/data/unit3_crops/a_clean_well_lit_engineering_workbench_desktop_sc_panel.jp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9400" y="960120"/>
            <a:ext cx="4800600" cy="4818888"/>
          </a:xfrm>
          <a:prstGeom prst="rect">
            <a:avLst/>
          </a:prstGeom>
        </p:spPr>
      </p:pic>
      <p:sp>
        <p:nvSpPr>
          <p:cNvPr id="12" name="Shape 8"/>
          <p:cNvSpPr/>
          <p:nvPr/>
        </p:nvSpPr>
        <p:spPr>
          <a:xfrm>
            <a:off x="6629400" y="5779008"/>
            <a:ext cx="4800600" cy="411480"/>
          </a:xfrm>
          <a:prstGeom prst="rect">
            <a:avLst/>
          </a:prstGeom>
          <a:solidFill>
            <a:srgbClr val="0A204C">
              <a:alpha val="95000"/>
            </a:srgbClr>
          </a:solidFill>
          <a:ln w="12700">
            <a:solidFill>
              <a:srgbClr val="0A204C">
                <a:alpha val="0"/>
              </a:srgbClr>
            </a:solidFill>
            <a:prstDash val="solid"/>
          </a:ln>
        </p:spPr>
        <p:txBody>
          <a:bodyPr/>
          <a:p/>
        </p:txBody>
      </p:sp>
      <p:sp>
        <p:nvSpPr>
          <p:cNvPr id="13" name="Text 9"/>
          <p:cNvSpPr/>
          <p:nvPr/>
        </p:nvSpPr>
        <p:spPr>
          <a:xfrm>
            <a:off x="6739128" y="5879592"/>
            <a:ext cx="4581144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950" b="1" dirty="0">
                <a:solidFill>
                  <a:srgbClr val="FFFFFF"/>
                </a:solidFill>
              </a:rPr>
              <a:t>Aerospace assembly work depends on fit, alignment, documentation, and testing evidence.</a:t>
            </a:r>
            <a:endParaRPr lang="en-US" sz="950" dirty="0"/>
          </a:p>
        </p:txBody>
      </p:sp>
      <p:sp>
        <p:nvSpPr>
          <p:cNvPr id="14" name="Shape 10"/>
          <p:cNvSpPr/>
          <p:nvPr/>
        </p:nvSpPr>
        <p:spPr>
          <a:xfrm>
            <a:off x="548640" y="2057400"/>
            <a:ext cx="5577840" cy="1097280"/>
          </a:xfrm>
          <a:prstGeom prst="roundRect">
            <a:avLst>
              <a:gd name="adj" fmla="val 5833"/>
            </a:avLst>
          </a:prstGeom>
          <a:solidFill>
            <a:srgbClr val="EEF3F7"/>
          </a:solidFill>
          <a:ln w="12700">
            <a:solidFill>
              <a:srgbClr val="D9E6F2">
                <a:alpha val="95000"/>
              </a:srgbClr>
            </a:solidFill>
            <a:prstDash val="solid"/>
          </a:ln>
        </p:spPr>
        <p:txBody>
          <a:bodyPr/>
          <a:p/>
        </p:txBody>
      </p:sp>
      <p:sp>
        <p:nvSpPr>
          <p:cNvPr id="15" name="Text 11"/>
          <p:cNvSpPr/>
          <p:nvPr/>
        </p:nvSpPr>
        <p:spPr>
          <a:xfrm>
            <a:off x="713232" y="2203704"/>
            <a:ext cx="5248656" cy="237744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ctr">
            <a:normAutofit/>
          </a:bodyPr>
          <a:lstStyle/>
          <a:p>
            <a:pPr indent="0" marL="0">
              <a:buNone/>
            </a:pPr>
            <a:r>
              <a:rPr lang="en-US" sz="1100" b="1" dirty="0">
                <a:solidFill>
                  <a:srgbClr val="F47B20"/>
                </a:solidFill>
              </a:rPr>
              <a:t>LESSON GOAL</a:t>
            </a:r>
            <a:endParaRPr lang="en-US" sz="1100" dirty="0"/>
          </a:p>
        </p:txBody>
      </p:sp>
      <p:sp>
        <p:nvSpPr>
          <p:cNvPr id="16" name="Text 12"/>
          <p:cNvSpPr/>
          <p:nvPr/>
        </p:nvSpPr>
        <p:spPr>
          <a:xfrm>
            <a:off x="713232" y="2532888"/>
            <a:ext cx="5248656" cy="53035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t">
            <a:normAutofit/>
          </a:bodyPr>
          <a:lstStyle/>
          <a:p>
            <a:pPr indent="0" marL="0">
              <a:buNone/>
            </a:pPr>
            <a:r>
              <a:rPr lang="en-US" sz="1450" dirty="0">
                <a:solidFill>
                  <a:srgbClr val="1E2A36"/>
                </a:solidFill>
              </a:rPr>
              <a:t>Students insert or create rocket parts in the assembly and position them in approximate assembly order.</a:t>
            </a:r>
            <a:endParaRPr lang="en-US" sz="1450" dirty="0"/>
          </a:p>
        </p:txBody>
      </p:sp>
      <p:sp>
        <p:nvSpPr>
          <p:cNvPr id="17" name="Shape 13"/>
          <p:cNvSpPr/>
          <p:nvPr/>
        </p:nvSpPr>
        <p:spPr>
          <a:xfrm>
            <a:off x="548640" y="3364992"/>
            <a:ext cx="5577840" cy="1097280"/>
          </a:xfrm>
          <a:prstGeom prst="roundRect">
            <a:avLst>
              <a:gd name="adj" fmla="val 5833"/>
            </a:avLst>
          </a:prstGeom>
          <a:solidFill>
            <a:srgbClr val="EEF3F7"/>
          </a:solidFill>
          <a:ln w="12700">
            <a:solidFill>
              <a:srgbClr val="D9E6F2">
                <a:alpha val="95000"/>
              </a:srgbClr>
            </a:solidFill>
            <a:prstDash val="solid"/>
          </a:ln>
        </p:spPr>
        <p:txBody>
          <a:bodyPr/>
          <a:p/>
        </p:txBody>
      </p:sp>
      <p:sp>
        <p:nvSpPr>
          <p:cNvPr id="18" name="Text 14"/>
          <p:cNvSpPr/>
          <p:nvPr/>
        </p:nvSpPr>
        <p:spPr>
          <a:xfrm>
            <a:off x="713232" y="3511296"/>
            <a:ext cx="5248656" cy="237744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ctr">
            <a:normAutofit/>
          </a:bodyPr>
          <a:lstStyle/>
          <a:p>
            <a:pPr indent="0" marL="0">
              <a:buNone/>
            </a:pPr>
            <a:r>
              <a:rPr lang="en-US" sz="1100" b="1" dirty="0">
                <a:solidFill>
                  <a:srgbClr val="D7A940"/>
                </a:solidFill>
              </a:rPr>
              <a:t>STUDENT OBJECTIVE</a:t>
            </a:r>
            <a:endParaRPr lang="en-US" sz="1100" dirty="0"/>
          </a:p>
        </p:txBody>
      </p:sp>
      <p:sp>
        <p:nvSpPr>
          <p:cNvPr id="19" name="Text 15"/>
          <p:cNvSpPr/>
          <p:nvPr/>
        </p:nvSpPr>
        <p:spPr>
          <a:xfrm>
            <a:off x="713232" y="3840480"/>
            <a:ext cx="5248656" cy="53035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t">
            <a:normAutofit/>
          </a:bodyPr>
          <a:lstStyle/>
          <a:p>
            <a:pPr indent="0" marL="0">
              <a:buNone/>
            </a:pPr>
            <a:r>
              <a:rPr lang="en-US" sz="1450" dirty="0">
                <a:solidFill>
                  <a:srgbClr val="1E2A36"/>
                </a:solidFill>
              </a:rPr>
              <a:t>I can position rocket components so the assembly begins to represent the intended design.</a:t>
            </a:r>
            <a:endParaRPr lang="en-US" sz="1450" dirty="0"/>
          </a:p>
        </p:txBody>
      </p:sp>
      <p:sp>
        <p:nvSpPr>
          <p:cNvPr id="20" name="Shape 16"/>
          <p:cNvSpPr/>
          <p:nvPr/>
        </p:nvSpPr>
        <p:spPr>
          <a:xfrm>
            <a:off x="548640" y="4663440"/>
            <a:ext cx="5577840" cy="1097280"/>
          </a:xfrm>
          <a:prstGeom prst="roundRect">
            <a:avLst>
              <a:gd name="adj" fmla="val 5833"/>
            </a:avLst>
          </a:prstGeom>
          <a:solidFill>
            <a:srgbClr val="EEF3F7"/>
          </a:solidFill>
          <a:ln w="12700">
            <a:solidFill>
              <a:srgbClr val="D9E6F2">
                <a:alpha val="95000"/>
              </a:srgbClr>
            </a:solidFill>
            <a:prstDash val="solid"/>
          </a:ln>
        </p:spPr>
        <p:txBody>
          <a:bodyPr/>
          <a:p/>
        </p:txBody>
      </p:sp>
      <p:sp>
        <p:nvSpPr>
          <p:cNvPr id="21" name="Text 17"/>
          <p:cNvSpPr/>
          <p:nvPr/>
        </p:nvSpPr>
        <p:spPr>
          <a:xfrm>
            <a:off x="713232" y="4809744"/>
            <a:ext cx="5248656" cy="237744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ctr">
            <a:normAutofit/>
          </a:bodyPr>
          <a:lstStyle/>
          <a:p>
            <a:pPr indent="0" marL="0">
              <a:buNone/>
            </a:pPr>
            <a:r>
              <a:rPr lang="en-US" sz="1100" b="1" dirty="0">
                <a:solidFill>
                  <a:srgbClr val="4F8A5B"/>
                </a:solidFill>
              </a:rPr>
              <a:t>END PRODUCT</a:t>
            </a:r>
            <a:endParaRPr lang="en-US" sz="1100" dirty="0"/>
          </a:p>
        </p:txBody>
      </p:sp>
      <p:sp>
        <p:nvSpPr>
          <p:cNvPr id="22" name="Text 18"/>
          <p:cNvSpPr/>
          <p:nvPr/>
        </p:nvSpPr>
        <p:spPr>
          <a:xfrm>
            <a:off x="713232" y="5138928"/>
            <a:ext cx="5248656" cy="53035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t">
            <a:normAutofit/>
          </a:bodyPr>
          <a:lstStyle/>
          <a:p>
            <a:pPr indent="0" marL="0">
              <a:buNone/>
            </a:pPr>
            <a:r>
              <a:rPr lang="en-US" sz="1450" dirty="0">
                <a:solidFill>
                  <a:srgbClr val="1E2A36"/>
                </a:solidFill>
              </a:rPr>
              <a:t>A rough rocket assembly with all major components inserted and positioned for fit checks.</a:t>
            </a:r>
            <a:endParaRPr lang="en-US" sz="1450" dirty="0"/>
          </a:p>
        </p:txBody>
      </p:sp>
      <p:pic>
        <p:nvPicPr>
          <p:cNvPr id="23" name="Picture 22" descr="logo_white_transparen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0896" y="118872"/>
            <a:ext cx="1133856" cy="338464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03504"/>
          </a:xfrm>
          <a:prstGeom prst="rect">
            <a:avLst/>
          </a:prstGeom>
          <a:solidFill>
            <a:srgbClr val="0A204C"/>
          </a:solidFill>
          <a:ln w="12700">
            <a:solidFill>
              <a:srgbClr val="0A204C"/>
            </a:solidFill>
            <a:prstDash val="solid"/>
          </a:ln>
        </p:spPr>
        <p:txBody>
          <a:bodyPr/>
          <a:p/>
        </p:txBody>
      </p:sp>
      <p:sp>
        <p:nvSpPr>
          <p:cNvPr id="5" name="Text 2"/>
          <p:cNvSpPr/>
          <p:nvPr/>
        </p:nvSpPr>
        <p:spPr>
          <a:xfrm>
            <a:off x="2788920" y="146304"/>
            <a:ext cx="13716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200" b="1" dirty="0">
                <a:solidFill>
                  <a:srgbClr val="D7A940"/>
                </a:solidFill>
              </a:rPr>
              <a:t>Lesson 3.3</a:t>
            </a:r>
            <a:endParaRPr lang="en-US" sz="1200" dirty="0"/>
          </a:p>
        </p:txBody>
      </p:sp>
      <p:sp>
        <p:nvSpPr>
          <p:cNvPr id="6" name="Text 3"/>
          <p:cNvSpPr/>
          <p:nvPr/>
        </p:nvSpPr>
        <p:spPr>
          <a:xfrm>
            <a:off x="4315968" y="118872"/>
            <a:ext cx="64008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600" b="1" dirty="0">
                <a:solidFill>
                  <a:srgbClr val="FFFFFF"/>
                </a:solidFill>
              </a:rPr>
              <a:t>Inserting and Positioning Rocket Parts</a:t>
            </a:r>
            <a:endParaRPr lang="en-US" sz="1600" dirty="0"/>
          </a:p>
        </p:txBody>
      </p:sp>
      <p:sp>
        <p:nvSpPr>
          <p:cNvPr id="7" name="Text 4"/>
          <p:cNvSpPr/>
          <p:nvPr/>
        </p:nvSpPr>
        <p:spPr>
          <a:xfrm>
            <a:off x="7452360" y="6510528"/>
            <a:ext cx="393192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750" dirty="0">
                <a:solidFill>
                  <a:srgbClr val="5B6770"/>
                </a:solidFill>
              </a:rPr>
              <a:t>LockwoodSTEM  |  Introduction to Engineering Design</a:t>
            </a:r>
            <a:endParaRPr lang="en-US" sz="750" dirty="0"/>
          </a:p>
        </p:txBody>
      </p:sp>
      <p:sp>
        <p:nvSpPr>
          <p:cNvPr id="8" name="Text 5"/>
          <p:cNvSpPr/>
          <p:nvPr/>
        </p:nvSpPr>
        <p:spPr>
          <a:xfrm>
            <a:off x="502920" y="841248"/>
            <a:ext cx="731520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2300" b="1" dirty="0">
                <a:solidFill>
                  <a:srgbClr val="0A204C"/>
                </a:solidFill>
              </a:rPr>
              <a:t>What you need to understand</a:t>
            </a:r>
            <a:endParaRPr lang="en-US" sz="2300" dirty="0"/>
          </a:p>
        </p:txBody>
      </p:sp>
      <p:sp>
        <p:nvSpPr>
          <p:cNvPr id="9" name="Text 6"/>
          <p:cNvSpPr/>
          <p:nvPr/>
        </p:nvSpPr>
        <p:spPr>
          <a:xfrm>
            <a:off x="502920" y="1207008"/>
            <a:ext cx="786384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550" dirty="0">
                <a:solidFill>
                  <a:srgbClr val="5B6770"/>
                </a:solidFill>
              </a:rPr>
              <a:t>These ideas guide the decisions you make during the lesson.</a:t>
            </a:r>
            <a:endParaRPr lang="en-US" sz="1550" dirty="0"/>
          </a:p>
        </p:txBody>
      </p:sp>
      <p:sp>
        <p:nvSpPr>
          <p:cNvPr id="10" name="Shape 7"/>
          <p:cNvSpPr/>
          <p:nvPr/>
        </p:nvSpPr>
        <p:spPr>
          <a:xfrm>
            <a:off x="502920" y="1737360"/>
            <a:ext cx="5577840" cy="4343400"/>
          </a:xfrm>
          <a:prstGeom prst="roundRect">
            <a:avLst>
              <a:gd name="adj" fmla="val 1684"/>
            </a:avLst>
          </a:prstGeom>
          <a:solidFill>
            <a:srgbClr val="EEF3F7"/>
          </a:solidFill>
          <a:ln w="12700">
            <a:solidFill>
              <a:srgbClr val="D9E6F2"/>
            </a:solidFill>
            <a:prstDash val="solid"/>
          </a:ln>
        </p:spPr>
        <p:txBody>
          <a:bodyPr/>
          <a:p/>
        </p:txBody>
      </p:sp>
      <p:sp>
        <p:nvSpPr>
          <p:cNvPr id="11" name="Text 8"/>
          <p:cNvSpPr/>
          <p:nvPr/>
        </p:nvSpPr>
        <p:spPr>
          <a:xfrm>
            <a:off x="749808" y="1975104"/>
            <a:ext cx="2011680" cy="256032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ctr">
            <a:normAutofit/>
          </a:bodyPr>
          <a:lstStyle/>
          <a:p>
            <a:pPr indent="0" marL="0">
              <a:buNone/>
            </a:pPr>
            <a:r>
              <a:rPr lang="en-US" sz="1100" b="1" dirty="0">
                <a:solidFill>
                  <a:srgbClr val="F47B20"/>
                </a:solidFill>
              </a:rPr>
              <a:t>BIG IDEAS</a:t>
            </a:r>
            <a:endParaRPr lang="en-US" sz="1100" dirty="0"/>
          </a:p>
        </p:txBody>
      </p:sp>
      <p:sp>
        <p:nvSpPr>
          <p:cNvPr id="12" name="Text 9"/>
          <p:cNvSpPr/>
          <p:nvPr/>
        </p:nvSpPr>
        <p:spPr>
          <a:xfrm>
            <a:off x="749808" y="2395728"/>
            <a:ext cx="5074920" cy="2926080"/>
          </a:xfrm>
          <a:prstGeom prst="rect">
            <a:avLst/>
          </a:prstGeom>
          <a:noFill/>
          <a:ln/>
        </p:spPr>
        <p:txBody>
          <a:bodyPr wrap="square" lIns="762" tIns="762" rIns="762" bIns="762" rtlCol="0" anchor="t">
            <a:normAutofit/>
          </a:bodyPr>
          <a:lstStyle/>
          <a:p>
            <a:pPr indent="0" marL="0">
              <a:buNone/>
            </a:pPr>
            <a:r>
              <a:rPr lang="en-US" sz="1600" dirty="0">
                <a:solidFill>
                  <a:srgbClr val="1E2A3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Assembly layout starts with approximate placement before precise joints and fit checks.</a:t>
            </a:r>
            <a:pPr indent="0" marL="0">
              <a:buNone/>
            </a:pPr>
            <a:endParaRPr lang="en-US" sz="1600" dirty="0"/>
          </a:p>
          <a:p>
            <a:pPr indent="0" marL="0">
              <a:buNone/>
            </a:pPr>
            <a:r>
              <a:rPr lang="en-US" sz="1600" dirty="0">
                <a:solidFill>
                  <a:srgbClr val="1E2A3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The main body should usually be used as the reference part.</a:t>
            </a:r>
            <a:endParaRPr lang="en-US" sz="1600" dirty="0"/>
          </a:p>
          <a:p>
            <a:pPr indent="0" marL="0">
              <a:buNone/>
            </a:pPr>
            <a:endParaRPr lang="en-US" sz="1600" dirty="0"/>
          </a:p>
          <a:p>
            <a:pPr indent="0" marL="0">
              <a:buNone/>
            </a:pPr>
            <a:r>
              <a:rPr lang="en-US" sz="1600" dirty="0">
                <a:solidFill>
                  <a:srgbClr val="1E2A3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Components should be positioned logically enough to support later alignment, joints, and exploded views.</a:t>
            </a:r>
            <a:endParaRPr lang="en-US" sz="1600" dirty="0"/>
          </a:p>
        </p:txBody>
      </p:sp>
      <p:sp>
        <p:nvSpPr>
          <p:cNvPr id="13" name="Shape 10"/>
          <p:cNvSpPr/>
          <p:nvPr/>
        </p:nvSpPr>
        <p:spPr>
          <a:xfrm>
            <a:off x="6492240" y="1737360"/>
            <a:ext cx="4983480" cy="4343400"/>
          </a:xfrm>
          <a:prstGeom prst="roundRect">
            <a:avLst>
              <a:gd name="adj" fmla="val 1684"/>
            </a:avLst>
          </a:prstGeom>
          <a:solidFill>
            <a:srgbClr val="FFFFFF"/>
          </a:solidFill>
          <a:ln w="12700">
            <a:solidFill>
              <a:srgbClr val="D9E6F2"/>
            </a:solidFill>
            <a:prstDash val="solid"/>
          </a:ln>
        </p:spPr>
        <p:txBody>
          <a:bodyPr/>
          <a:p/>
        </p:txBody>
      </p:sp>
      <p:pic>
        <p:nvPicPr>
          <p:cNvPr id="14" name="Image 1" descr="/mnt/data/unit3_crops/a_clean_technical_infographic_diagram_on_a_white_mini.jp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0840" y="2011680"/>
            <a:ext cx="4526280" cy="3611880"/>
          </a:xfrm>
          <a:prstGeom prst="rect">
            <a:avLst/>
          </a:prstGeom>
        </p:spPr>
      </p:pic>
      <p:sp>
        <p:nvSpPr>
          <p:cNvPr id="15" name="Text 11"/>
          <p:cNvSpPr/>
          <p:nvPr/>
        </p:nvSpPr>
        <p:spPr>
          <a:xfrm>
            <a:off x="6830568" y="5212080"/>
            <a:ext cx="4306824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100" b="1" dirty="0">
                <a:solidFill>
                  <a:srgbClr val="0A204C"/>
                </a:solidFill>
              </a:rPr>
              <a:t>Inspect alignment, fit, symmetry, and component organization before fabrication.</a:t>
            </a:r>
            <a:endParaRPr lang="en-US" sz="1100" dirty="0"/>
          </a:p>
        </p:txBody>
      </p:sp>
      <p:pic>
        <p:nvPicPr>
          <p:cNvPr id="16" name="Picture 15" descr="logo_white_transparen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0896" y="118872"/>
            <a:ext cx="1133856" cy="338464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03504"/>
          </a:xfrm>
          <a:prstGeom prst="rect">
            <a:avLst/>
          </a:prstGeom>
          <a:solidFill>
            <a:srgbClr val="0A204C"/>
          </a:solidFill>
          <a:ln w="12700">
            <a:solidFill>
              <a:srgbClr val="0A204C"/>
            </a:solidFill>
            <a:prstDash val="solid"/>
          </a:ln>
        </p:spPr>
        <p:txBody>
          <a:bodyPr/>
          <a:p/>
        </p:txBody>
      </p:sp>
      <p:sp>
        <p:nvSpPr>
          <p:cNvPr id="5" name="Text 2"/>
          <p:cNvSpPr/>
          <p:nvPr/>
        </p:nvSpPr>
        <p:spPr>
          <a:xfrm>
            <a:off x="2788920" y="146304"/>
            <a:ext cx="13716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200" b="1" dirty="0">
                <a:solidFill>
                  <a:srgbClr val="D7A940"/>
                </a:solidFill>
              </a:rPr>
              <a:t>Lesson 3.3</a:t>
            </a:r>
            <a:endParaRPr lang="en-US" sz="1200" dirty="0"/>
          </a:p>
        </p:txBody>
      </p:sp>
      <p:sp>
        <p:nvSpPr>
          <p:cNvPr id="6" name="Text 3"/>
          <p:cNvSpPr/>
          <p:nvPr/>
        </p:nvSpPr>
        <p:spPr>
          <a:xfrm>
            <a:off x="4315968" y="118872"/>
            <a:ext cx="64008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600" b="1" dirty="0">
                <a:solidFill>
                  <a:srgbClr val="FFFFFF"/>
                </a:solidFill>
              </a:rPr>
              <a:t>Inserting and Positioning Rocket Parts</a:t>
            </a:r>
            <a:endParaRPr lang="en-US" sz="1600" dirty="0"/>
          </a:p>
        </p:txBody>
      </p:sp>
      <p:sp>
        <p:nvSpPr>
          <p:cNvPr id="7" name="Text 4"/>
          <p:cNvSpPr/>
          <p:nvPr/>
        </p:nvSpPr>
        <p:spPr>
          <a:xfrm>
            <a:off x="7452360" y="6510528"/>
            <a:ext cx="393192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750" dirty="0">
                <a:solidFill>
                  <a:srgbClr val="5B6770"/>
                </a:solidFill>
              </a:rPr>
              <a:t>LockwoodSTEM  |  Introduction to Engineering Design</a:t>
            </a:r>
            <a:endParaRPr lang="en-US" sz="750" dirty="0"/>
          </a:p>
        </p:txBody>
      </p:sp>
      <p:sp>
        <p:nvSpPr>
          <p:cNvPr id="8" name="Text 5"/>
          <p:cNvSpPr/>
          <p:nvPr/>
        </p:nvSpPr>
        <p:spPr>
          <a:xfrm>
            <a:off x="502920" y="841248"/>
            <a:ext cx="731520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2300" b="1" dirty="0">
                <a:solidFill>
                  <a:srgbClr val="0A204C"/>
                </a:solidFill>
              </a:rPr>
              <a:t>What you will do</a:t>
            </a:r>
            <a:endParaRPr lang="en-US" sz="2300" dirty="0"/>
          </a:p>
        </p:txBody>
      </p:sp>
      <p:sp>
        <p:nvSpPr>
          <p:cNvPr id="9" name="Text 6"/>
          <p:cNvSpPr/>
          <p:nvPr/>
        </p:nvSpPr>
        <p:spPr>
          <a:xfrm>
            <a:off x="502920" y="1207008"/>
            <a:ext cx="795528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550" dirty="0">
                <a:solidFill>
                  <a:srgbClr val="5B6770"/>
                </a:solidFill>
              </a:rPr>
              <a:t>Use this workflow to produce lesson evidence for your final design package.</a:t>
            </a:r>
            <a:endParaRPr lang="en-US" sz="1550" dirty="0"/>
          </a:p>
        </p:txBody>
      </p:sp>
      <p:sp>
        <p:nvSpPr>
          <p:cNvPr id="10" name="Shape 7"/>
          <p:cNvSpPr/>
          <p:nvPr/>
        </p:nvSpPr>
        <p:spPr>
          <a:xfrm>
            <a:off x="594360" y="1691640"/>
            <a:ext cx="5166360" cy="960120"/>
          </a:xfrm>
          <a:prstGeom prst="roundRect">
            <a:avLst>
              <a:gd name="adj" fmla="val 4762"/>
            </a:avLst>
          </a:prstGeom>
          <a:solidFill>
            <a:srgbClr val="EEF3F7"/>
          </a:solidFill>
          <a:ln w="12700">
            <a:solidFill>
              <a:srgbClr val="D9E6F2"/>
            </a:solidFill>
            <a:prstDash val="solid"/>
          </a:ln>
        </p:spPr>
        <p:txBody>
          <a:bodyPr/>
          <a:p/>
        </p:txBody>
      </p:sp>
      <p:sp>
        <p:nvSpPr>
          <p:cNvPr id="11" name="Text 8"/>
          <p:cNvSpPr/>
          <p:nvPr/>
        </p:nvSpPr>
        <p:spPr>
          <a:xfrm>
            <a:off x="758952" y="1929384"/>
            <a:ext cx="411480" cy="411480"/>
          </a:xfrm>
          <a:prstGeom prst="rect">
            <a:avLst/>
          </a:prstGeom>
          <a:solidFill>
            <a:srgbClr val="F47B20"/>
          </a:solidFill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500" b="1" dirty="0">
                <a:solidFill>
                  <a:srgbClr val="FFFFFF"/>
                </a:solidFill>
              </a:rPr>
              <a:t>1</a:t>
            </a:r>
            <a:endParaRPr lang="en-US" sz="1500" dirty="0"/>
          </a:p>
        </p:txBody>
      </p:sp>
      <p:sp>
        <p:nvSpPr>
          <p:cNvPr id="12" name="Text 9"/>
          <p:cNvSpPr/>
          <p:nvPr/>
        </p:nvSpPr>
        <p:spPr>
          <a:xfrm>
            <a:off x="1307592" y="1856232"/>
            <a:ext cx="4251960" cy="59436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350" dirty="0">
                <a:solidFill>
                  <a:srgbClr val="1E2A36"/>
                </a:solidFill>
              </a:rPr>
              <a:t>Open the rocket assembly file.</a:t>
            </a:r>
            <a:endParaRPr lang="en-US" sz="1350" dirty="0"/>
          </a:p>
        </p:txBody>
      </p:sp>
      <p:sp>
        <p:nvSpPr>
          <p:cNvPr id="13" name="Shape 10"/>
          <p:cNvSpPr/>
          <p:nvPr/>
        </p:nvSpPr>
        <p:spPr>
          <a:xfrm>
            <a:off x="6172200" y="1691640"/>
            <a:ext cx="5166360" cy="960120"/>
          </a:xfrm>
          <a:prstGeom prst="roundRect">
            <a:avLst>
              <a:gd name="adj" fmla="val 4762"/>
            </a:avLst>
          </a:prstGeom>
          <a:solidFill>
            <a:srgbClr val="FFFFFF"/>
          </a:solidFill>
          <a:ln w="12700">
            <a:solidFill>
              <a:srgbClr val="D9E6F2"/>
            </a:solidFill>
            <a:prstDash val="solid"/>
          </a:ln>
        </p:spPr>
        <p:txBody>
          <a:bodyPr/>
          <a:p/>
        </p:txBody>
      </p:sp>
      <p:sp>
        <p:nvSpPr>
          <p:cNvPr id="14" name="Text 11"/>
          <p:cNvSpPr/>
          <p:nvPr/>
        </p:nvSpPr>
        <p:spPr>
          <a:xfrm>
            <a:off x="6336792" y="1929384"/>
            <a:ext cx="411480" cy="411480"/>
          </a:xfrm>
          <a:prstGeom prst="rect">
            <a:avLst/>
          </a:prstGeom>
          <a:solidFill>
            <a:srgbClr val="F47B20"/>
          </a:solidFill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500" b="1" dirty="0">
                <a:solidFill>
                  <a:srgbClr val="FFFFFF"/>
                </a:solidFill>
              </a:rPr>
              <a:t>2</a:t>
            </a:r>
            <a:endParaRPr lang="en-US" sz="1500" dirty="0"/>
          </a:p>
        </p:txBody>
      </p:sp>
      <p:sp>
        <p:nvSpPr>
          <p:cNvPr id="15" name="Text 12"/>
          <p:cNvSpPr/>
          <p:nvPr/>
        </p:nvSpPr>
        <p:spPr>
          <a:xfrm>
            <a:off x="6885432" y="1856232"/>
            <a:ext cx="4251960" cy="59436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350" dirty="0">
                <a:solidFill>
                  <a:srgbClr val="1E2A36"/>
                </a:solidFill>
              </a:rPr>
              <a:t>Position the body as the main reference component.</a:t>
            </a:r>
            <a:endParaRPr lang="en-US" sz="1350" dirty="0"/>
          </a:p>
        </p:txBody>
      </p:sp>
      <p:sp>
        <p:nvSpPr>
          <p:cNvPr id="16" name="Shape 13"/>
          <p:cNvSpPr/>
          <p:nvPr/>
        </p:nvSpPr>
        <p:spPr>
          <a:xfrm>
            <a:off x="594360" y="2990088"/>
            <a:ext cx="5166360" cy="960120"/>
          </a:xfrm>
          <a:prstGeom prst="roundRect">
            <a:avLst>
              <a:gd name="adj" fmla="val 4762"/>
            </a:avLst>
          </a:prstGeom>
          <a:solidFill>
            <a:srgbClr val="EEF3F7"/>
          </a:solidFill>
          <a:ln w="12700">
            <a:solidFill>
              <a:srgbClr val="D9E6F2"/>
            </a:solidFill>
            <a:prstDash val="solid"/>
          </a:ln>
        </p:spPr>
        <p:txBody>
          <a:bodyPr/>
          <a:p/>
        </p:txBody>
      </p:sp>
      <p:sp>
        <p:nvSpPr>
          <p:cNvPr id="17" name="Text 14"/>
          <p:cNvSpPr/>
          <p:nvPr/>
        </p:nvSpPr>
        <p:spPr>
          <a:xfrm>
            <a:off x="758952" y="3227832"/>
            <a:ext cx="411480" cy="411480"/>
          </a:xfrm>
          <a:prstGeom prst="rect">
            <a:avLst/>
          </a:prstGeom>
          <a:solidFill>
            <a:srgbClr val="F47B20"/>
          </a:solidFill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500" b="1" dirty="0">
                <a:solidFill>
                  <a:srgbClr val="FFFFFF"/>
                </a:solidFill>
              </a:rPr>
              <a:t>3</a:t>
            </a:r>
            <a:endParaRPr lang="en-US" sz="1500" dirty="0"/>
          </a:p>
        </p:txBody>
      </p:sp>
      <p:sp>
        <p:nvSpPr>
          <p:cNvPr id="18" name="Text 15"/>
          <p:cNvSpPr/>
          <p:nvPr/>
        </p:nvSpPr>
        <p:spPr>
          <a:xfrm>
            <a:off x="1307592" y="3154680"/>
            <a:ext cx="4251960" cy="59436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350" dirty="0">
                <a:solidFill>
                  <a:srgbClr val="1E2A36"/>
                </a:solidFill>
              </a:rPr>
              <a:t>Place the nose cone, nozzle, coupler, fins, and optional payload insert in approximate locations.</a:t>
            </a:r>
            <a:endParaRPr lang="en-US" sz="1350" dirty="0"/>
          </a:p>
        </p:txBody>
      </p:sp>
      <p:sp>
        <p:nvSpPr>
          <p:cNvPr id="19" name="Shape 16"/>
          <p:cNvSpPr/>
          <p:nvPr/>
        </p:nvSpPr>
        <p:spPr>
          <a:xfrm>
            <a:off x="6172200" y="2990088"/>
            <a:ext cx="5166360" cy="960120"/>
          </a:xfrm>
          <a:prstGeom prst="roundRect">
            <a:avLst>
              <a:gd name="adj" fmla="val 4762"/>
            </a:avLst>
          </a:prstGeom>
          <a:solidFill>
            <a:srgbClr val="FFFFFF"/>
          </a:solidFill>
          <a:ln w="12700">
            <a:solidFill>
              <a:srgbClr val="D9E6F2"/>
            </a:solidFill>
            <a:prstDash val="solid"/>
          </a:ln>
        </p:spPr>
        <p:txBody>
          <a:bodyPr/>
          <a:p/>
        </p:txBody>
      </p:sp>
      <p:sp>
        <p:nvSpPr>
          <p:cNvPr id="20" name="Text 17"/>
          <p:cNvSpPr/>
          <p:nvPr/>
        </p:nvSpPr>
        <p:spPr>
          <a:xfrm>
            <a:off x="6336792" y="3227832"/>
            <a:ext cx="411480" cy="411480"/>
          </a:xfrm>
          <a:prstGeom prst="rect">
            <a:avLst/>
          </a:prstGeom>
          <a:solidFill>
            <a:srgbClr val="F47B20"/>
          </a:solidFill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500" b="1" dirty="0">
                <a:solidFill>
                  <a:srgbClr val="FFFFFF"/>
                </a:solidFill>
              </a:rPr>
              <a:t>4</a:t>
            </a:r>
            <a:endParaRPr lang="en-US" sz="1500" dirty="0"/>
          </a:p>
        </p:txBody>
      </p:sp>
      <p:sp>
        <p:nvSpPr>
          <p:cNvPr id="21" name="Text 18"/>
          <p:cNvSpPr/>
          <p:nvPr/>
        </p:nvSpPr>
        <p:spPr>
          <a:xfrm>
            <a:off x="6885432" y="3154680"/>
            <a:ext cx="4251960" cy="59436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350" dirty="0">
                <a:solidFill>
                  <a:srgbClr val="1E2A36"/>
                </a:solidFill>
              </a:rPr>
              <a:t>Use move, rotate, and view tools carefully.</a:t>
            </a:r>
            <a:endParaRPr lang="en-US" sz="1350" dirty="0"/>
          </a:p>
        </p:txBody>
      </p:sp>
      <p:sp>
        <p:nvSpPr>
          <p:cNvPr id="22" name="Shape 19"/>
          <p:cNvSpPr/>
          <p:nvPr/>
        </p:nvSpPr>
        <p:spPr>
          <a:xfrm>
            <a:off x="594360" y="4288536"/>
            <a:ext cx="5166360" cy="960120"/>
          </a:xfrm>
          <a:prstGeom prst="roundRect">
            <a:avLst>
              <a:gd name="adj" fmla="val 4762"/>
            </a:avLst>
          </a:prstGeom>
          <a:solidFill>
            <a:srgbClr val="EEF3F7"/>
          </a:solidFill>
          <a:ln w="12700">
            <a:solidFill>
              <a:srgbClr val="D9E6F2"/>
            </a:solidFill>
            <a:prstDash val="solid"/>
          </a:ln>
        </p:spPr>
        <p:txBody>
          <a:bodyPr/>
          <a:p/>
        </p:txBody>
      </p:sp>
      <p:sp>
        <p:nvSpPr>
          <p:cNvPr id="23" name="Text 20"/>
          <p:cNvSpPr/>
          <p:nvPr/>
        </p:nvSpPr>
        <p:spPr>
          <a:xfrm>
            <a:off x="758952" y="4526280"/>
            <a:ext cx="411480" cy="411480"/>
          </a:xfrm>
          <a:prstGeom prst="rect">
            <a:avLst/>
          </a:prstGeom>
          <a:solidFill>
            <a:srgbClr val="F47B20"/>
          </a:solidFill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500" b="1" dirty="0">
                <a:solidFill>
                  <a:srgbClr val="FFFFFF"/>
                </a:solidFill>
              </a:rPr>
              <a:t>5</a:t>
            </a:r>
            <a:endParaRPr lang="en-US" sz="1500" dirty="0"/>
          </a:p>
        </p:txBody>
      </p:sp>
      <p:sp>
        <p:nvSpPr>
          <p:cNvPr id="24" name="Text 21"/>
          <p:cNvSpPr/>
          <p:nvPr/>
        </p:nvSpPr>
        <p:spPr>
          <a:xfrm>
            <a:off x="1307592" y="4453128"/>
            <a:ext cx="4251960" cy="59436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350" dirty="0">
                <a:solidFill>
                  <a:srgbClr val="1E2A36"/>
                </a:solidFill>
              </a:rPr>
              <a:t>Capture screenshots showing the starting assembly layout.</a:t>
            </a:r>
            <a:endParaRPr lang="en-US" sz="1350" dirty="0"/>
          </a:p>
        </p:txBody>
      </p:sp>
      <p:sp>
        <p:nvSpPr>
          <p:cNvPr id="25" name="Text 22"/>
          <p:cNvSpPr/>
          <p:nvPr/>
        </p:nvSpPr>
        <p:spPr>
          <a:xfrm>
            <a:off x="594360" y="6016752"/>
            <a:ext cx="1078992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600" b="1" dirty="0">
                <a:solidFill>
                  <a:srgbClr val="F47B20"/>
                </a:solidFill>
              </a:rPr>
              <a:t>Save screenshots, photos, measurements, or notes before you move on.</a:t>
            </a:r>
            <a:endParaRPr lang="en-US" sz="1600" dirty="0"/>
          </a:p>
        </p:txBody>
      </p:sp>
      <p:pic>
        <p:nvPicPr>
          <p:cNvPr id="26" name="Picture 25" descr="logo_white_transparent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896" y="118872"/>
            <a:ext cx="1133856" cy="338464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03504"/>
          </a:xfrm>
          <a:prstGeom prst="rect">
            <a:avLst/>
          </a:prstGeom>
          <a:solidFill>
            <a:srgbClr val="0A204C"/>
          </a:solidFill>
          <a:ln w="12700">
            <a:solidFill>
              <a:srgbClr val="0A204C"/>
            </a:solidFill>
            <a:prstDash val="solid"/>
          </a:ln>
        </p:spPr>
        <p:txBody>
          <a:bodyPr/>
          <a:p/>
        </p:txBody>
      </p:sp>
      <p:sp>
        <p:nvSpPr>
          <p:cNvPr id="5" name="Text 2"/>
          <p:cNvSpPr/>
          <p:nvPr/>
        </p:nvSpPr>
        <p:spPr>
          <a:xfrm>
            <a:off x="2788920" y="146304"/>
            <a:ext cx="13716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200" b="1" dirty="0">
                <a:solidFill>
                  <a:srgbClr val="D7A940"/>
                </a:solidFill>
              </a:rPr>
              <a:t>Lesson 3.3</a:t>
            </a:r>
            <a:endParaRPr lang="en-US" sz="1200" dirty="0"/>
          </a:p>
        </p:txBody>
      </p:sp>
      <p:sp>
        <p:nvSpPr>
          <p:cNvPr id="6" name="Text 3"/>
          <p:cNvSpPr/>
          <p:nvPr/>
        </p:nvSpPr>
        <p:spPr>
          <a:xfrm>
            <a:off x="4315968" y="118872"/>
            <a:ext cx="64008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600" b="1" dirty="0">
                <a:solidFill>
                  <a:srgbClr val="FFFFFF"/>
                </a:solidFill>
              </a:rPr>
              <a:t>Inserting and Positioning Rocket Parts</a:t>
            </a:r>
            <a:endParaRPr lang="en-US" sz="1600" dirty="0"/>
          </a:p>
        </p:txBody>
      </p:sp>
      <p:sp>
        <p:nvSpPr>
          <p:cNvPr id="7" name="Text 4"/>
          <p:cNvSpPr/>
          <p:nvPr/>
        </p:nvSpPr>
        <p:spPr>
          <a:xfrm>
            <a:off x="7452360" y="6510528"/>
            <a:ext cx="393192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750" dirty="0">
                <a:solidFill>
                  <a:srgbClr val="5B6770"/>
                </a:solidFill>
              </a:rPr>
              <a:t>LockwoodSTEM  |  Introduction to Engineering Design</a:t>
            </a:r>
            <a:endParaRPr lang="en-US" sz="750" dirty="0"/>
          </a:p>
        </p:txBody>
      </p:sp>
      <p:sp>
        <p:nvSpPr>
          <p:cNvPr id="8" name="Text 5"/>
          <p:cNvSpPr/>
          <p:nvPr/>
        </p:nvSpPr>
        <p:spPr>
          <a:xfrm>
            <a:off x="502920" y="841248"/>
            <a:ext cx="731520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2300" b="1" dirty="0">
                <a:solidFill>
                  <a:srgbClr val="0A204C"/>
                </a:solidFill>
              </a:rPr>
              <a:t>Evidence checklist</a:t>
            </a:r>
            <a:endParaRPr lang="en-US" sz="2300" dirty="0"/>
          </a:p>
        </p:txBody>
      </p:sp>
      <p:sp>
        <p:nvSpPr>
          <p:cNvPr id="9" name="Text 6"/>
          <p:cNvSpPr/>
          <p:nvPr/>
        </p:nvSpPr>
        <p:spPr>
          <a:xfrm>
            <a:off x="502920" y="1207008"/>
            <a:ext cx="86868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550" dirty="0">
                <a:solidFill>
                  <a:srgbClr val="5B6770"/>
                </a:solidFill>
              </a:rPr>
              <a:t>Use this slide to check whether your lesson evidence is ready for the final package.</a:t>
            </a:r>
            <a:endParaRPr lang="en-US" sz="1550" dirty="0"/>
          </a:p>
        </p:txBody>
      </p:sp>
      <p:sp>
        <p:nvSpPr>
          <p:cNvPr id="10" name="Shape 7"/>
          <p:cNvSpPr/>
          <p:nvPr/>
        </p:nvSpPr>
        <p:spPr>
          <a:xfrm>
            <a:off x="502920" y="1691640"/>
            <a:ext cx="5577840" cy="4480560"/>
          </a:xfrm>
          <a:prstGeom prst="roundRect">
            <a:avLst>
              <a:gd name="adj" fmla="val 1633"/>
            </a:avLst>
          </a:prstGeom>
          <a:solidFill>
            <a:srgbClr val="EEF3F7"/>
          </a:solidFill>
          <a:ln w="12700">
            <a:solidFill>
              <a:srgbClr val="D9E6F2"/>
            </a:solidFill>
            <a:prstDash val="solid"/>
          </a:ln>
        </p:spPr>
        <p:txBody>
          <a:bodyPr/>
          <a:p/>
        </p:txBody>
      </p:sp>
      <p:sp>
        <p:nvSpPr>
          <p:cNvPr id="11" name="Text 8"/>
          <p:cNvSpPr/>
          <p:nvPr/>
        </p:nvSpPr>
        <p:spPr>
          <a:xfrm>
            <a:off x="749808" y="1947672"/>
            <a:ext cx="2743200" cy="256032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ctr">
            <a:normAutofit/>
          </a:bodyPr>
          <a:lstStyle/>
          <a:p>
            <a:pPr indent="0" marL="0">
              <a:buNone/>
            </a:pPr>
            <a:r>
              <a:rPr lang="en-US" sz="1100" b="1" dirty="0">
                <a:solidFill>
                  <a:srgbClr val="F47B20"/>
                </a:solidFill>
              </a:rPr>
              <a:t>REQUIRED EVIDENCE</a:t>
            </a:r>
            <a:endParaRPr lang="en-US" sz="1100" dirty="0"/>
          </a:p>
        </p:txBody>
      </p:sp>
      <p:sp>
        <p:nvSpPr>
          <p:cNvPr id="12" name="Text 9"/>
          <p:cNvSpPr/>
          <p:nvPr/>
        </p:nvSpPr>
        <p:spPr>
          <a:xfrm>
            <a:off x="749808" y="2340864"/>
            <a:ext cx="5074920" cy="3337560"/>
          </a:xfrm>
          <a:prstGeom prst="rect">
            <a:avLst/>
          </a:prstGeom>
          <a:noFill/>
          <a:ln/>
        </p:spPr>
        <p:txBody>
          <a:bodyPr wrap="square" lIns="508" tIns="508" rIns="508" bIns="508" rtlCol="0" anchor="t">
            <a:normAutofit/>
          </a:bodyPr>
          <a:lstStyle/>
          <a:p>
            <a:pPr indent="0" marL="0">
              <a:buNone/>
            </a:pPr>
            <a:r>
              <a:rPr lang="en-US" sz="1450" dirty="0">
                <a:solidFill>
                  <a:srgbClr val="1E2A36"/>
                </a:solidFill>
              </a:rPr>
              <a:t>□ Notebook title and focus question</a:t>
            </a:r>
            <a:endParaRPr lang="en-US" sz="1450" dirty="0"/>
          </a:p>
          <a:p>
            <a:pPr indent="0" marL="0">
              <a:buNone/>
            </a:pPr>
            <a:r>
              <a:rPr lang="en-US" sz="1450" dirty="0">
                <a:solidFill>
                  <a:srgbClr val="1E2A36"/>
                </a:solidFill>
              </a:rPr>
              <a:t>□ Screenshot of rough rocket assembly</a:t>
            </a:r>
            <a:endParaRPr lang="en-US" sz="1450" dirty="0"/>
          </a:p>
          <a:p>
            <a:pPr indent="0" marL="0">
              <a:buNone/>
            </a:pPr>
            <a:r>
              <a:rPr lang="en-US" sz="1450" dirty="0">
                <a:solidFill>
                  <a:srgbClr val="1E2A36"/>
                </a:solidFill>
              </a:rPr>
              <a:t>□ List of parts inserted or positioned</a:t>
            </a:r>
            <a:endParaRPr lang="en-US" sz="1450" dirty="0"/>
          </a:p>
          <a:p>
            <a:pPr indent="0" marL="0">
              <a:buNone/>
            </a:pPr>
            <a:r>
              <a:rPr lang="en-US" sz="1450" dirty="0">
                <a:solidFill>
                  <a:srgbClr val="1E2A36"/>
                </a:solidFill>
              </a:rPr>
              <a:t>□ Notes identifying the main reference component</a:t>
            </a:r>
            <a:endParaRPr lang="en-US" sz="1450" dirty="0"/>
          </a:p>
          <a:p>
            <a:pPr indent="0" marL="0">
              <a:buNone/>
            </a:pPr>
            <a:r>
              <a:rPr lang="en-US" sz="1450" dirty="0">
                <a:solidFill>
                  <a:srgbClr val="1E2A36"/>
                </a:solidFill>
              </a:rPr>
              <a:t>□ One issue to fix during alignment</a:t>
            </a:r>
            <a:endParaRPr lang="en-US" sz="1450" dirty="0"/>
          </a:p>
        </p:txBody>
      </p:sp>
      <p:sp>
        <p:nvSpPr>
          <p:cNvPr id="13" name="Shape 10"/>
          <p:cNvSpPr/>
          <p:nvPr/>
        </p:nvSpPr>
        <p:spPr>
          <a:xfrm>
            <a:off x="6492240" y="1691640"/>
            <a:ext cx="4983480" cy="4480560"/>
          </a:xfrm>
          <a:prstGeom prst="roundRect">
            <a:avLst>
              <a:gd name="adj" fmla="val 1633"/>
            </a:avLst>
          </a:prstGeom>
          <a:solidFill>
            <a:srgbClr val="FFFFFF"/>
          </a:solidFill>
          <a:ln w="12700">
            <a:solidFill>
              <a:srgbClr val="D9E6F2"/>
            </a:solidFill>
            <a:prstDash val="solid"/>
          </a:ln>
        </p:spPr>
        <p:txBody>
          <a:bodyPr/>
          <a:p/>
        </p:txBody>
      </p:sp>
      <p:sp>
        <p:nvSpPr>
          <p:cNvPr id="14" name="Text 11"/>
          <p:cNvSpPr/>
          <p:nvPr/>
        </p:nvSpPr>
        <p:spPr>
          <a:xfrm>
            <a:off x="6748272" y="1947672"/>
            <a:ext cx="2743200" cy="256032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ctr">
            <a:normAutofit/>
          </a:bodyPr>
          <a:lstStyle/>
          <a:p>
            <a:pPr indent="0" marL="0">
              <a:buNone/>
            </a:pPr>
            <a:r>
              <a:rPr lang="en-US" sz="1100" b="1" dirty="0">
                <a:solidFill>
                  <a:srgbClr val="D7A940"/>
                </a:solidFill>
              </a:rPr>
              <a:t>BEFORE MOVING ON</a:t>
            </a:r>
            <a:endParaRPr lang="en-US" sz="1100" dirty="0"/>
          </a:p>
        </p:txBody>
      </p:sp>
      <p:sp>
        <p:nvSpPr>
          <p:cNvPr id="15" name="Text 12"/>
          <p:cNvSpPr/>
          <p:nvPr/>
        </p:nvSpPr>
        <p:spPr>
          <a:xfrm>
            <a:off x="6748272" y="2331720"/>
            <a:ext cx="438912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700" b="1" dirty="0">
                <a:solidFill>
                  <a:srgbClr val="0A204C"/>
                </a:solidFill>
              </a:rPr>
              <a:t>Your work should be:</a:t>
            </a:r>
            <a:endParaRPr lang="en-US" sz="1700" dirty="0"/>
          </a:p>
        </p:txBody>
      </p:sp>
      <p:sp>
        <p:nvSpPr>
          <p:cNvPr id="16" name="Text 13"/>
          <p:cNvSpPr/>
          <p:nvPr/>
        </p:nvSpPr>
        <p:spPr>
          <a:xfrm>
            <a:off x="6748272" y="2697480"/>
            <a:ext cx="4343400" cy="2057400"/>
          </a:xfrm>
          <a:prstGeom prst="rect">
            <a:avLst/>
          </a:prstGeom>
          <a:noFill/>
          <a:ln/>
        </p:spPr>
        <p:txBody>
          <a:bodyPr wrap="square" lIns="762" tIns="762" rIns="762" bIns="762" rtlCol="0" anchor="t">
            <a:normAutofit/>
          </a:bodyPr>
          <a:lstStyle/>
          <a:p>
            <a:pPr indent="0" marL="0">
              <a:buNone/>
            </a:pPr>
            <a:r>
              <a:rPr lang="en-US" sz="1550" dirty="0">
                <a:solidFill>
                  <a:srgbClr val="1E2A3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saved in the correct file or folder</a:t>
            </a:r>
            <a:pPr indent="0" marL="0">
              <a:buNone/>
            </a:pPr>
            <a:endParaRPr lang="en-US" sz="1550" dirty="0"/>
          </a:p>
          <a:p>
            <a:pPr indent="0" marL="0">
              <a:buNone/>
            </a:pPr>
            <a:r>
              <a:rPr lang="en-US" sz="1550" dirty="0">
                <a:solidFill>
                  <a:srgbClr val="1E2A3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named clearly enough to find later</a:t>
            </a:r>
            <a:endParaRPr lang="en-US" sz="1550" dirty="0"/>
          </a:p>
          <a:p>
            <a:pPr indent="0" marL="0">
              <a:buNone/>
            </a:pPr>
            <a:endParaRPr lang="en-US" sz="1550" dirty="0"/>
          </a:p>
          <a:p>
            <a:pPr indent="0" marL="0">
              <a:buNone/>
            </a:pPr>
            <a:r>
              <a:rPr lang="en-US" sz="1550" dirty="0">
                <a:solidFill>
                  <a:srgbClr val="1E2A3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connected to a design decision</a:t>
            </a:r>
            <a:endParaRPr lang="en-US" sz="1550" dirty="0"/>
          </a:p>
          <a:p>
            <a:pPr indent="0" marL="0">
              <a:buNone/>
            </a:pPr>
            <a:endParaRPr lang="en-US" sz="1550" dirty="0"/>
          </a:p>
          <a:p>
            <a:pPr indent="0" marL="0">
              <a:buNone/>
            </a:pPr>
            <a:r>
              <a:rPr lang="en-US" sz="1550" dirty="0">
                <a:solidFill>
                  <a:srgbClr val="1E2A3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useful for final drawings or presentation</a:t>
            </a:r>
            <a:endParaRPr lang="en-US" sz="1550" dirty="0"/>
          </a:p>
          <a:p>
            <a:pPr indent="0" marL="0">
              <a:buNone/>
            </a:pPr>
            <a:endParaRPr lang="en-US" sz="1550" dirty="0"/>
          </a:p>
          <a:p>
            <a:pPr indent="0" marL="0">
              <a:buNone/>
            </a:pPr>
            <a:r>
              <a:rPr lang="en-US" sz="1550" dirty="0">
                <a:solidFill>
                  <a:srgbClr val="1E2A3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ready for another person to understand</a:t>
            </a:r>
            <a:endParaRPr lang="en-US" sz="1550" dirty="0"/>
          </a:p>
        </p:txBody>
      </p:sp>
      <p:sp>
        <p:nvSpPr>
          <p:cNvPr id="17" name="Shape 14"/>
          <p:cNvSpPr/>
          <p:nvPr/>
        </p:nvSpPr>
        <p:spPr>
          <a:xfrm>
            <a:off x="6720840" y="5074920"/>
            <a:ext cx="4434840" cy="0"/>
          </a:xfrm>
          <a:prstGeom prst="line">
            <a:avLst/>
          </a:prstGeom>
          <a:noFill/>
          <a:ln w="12700">
            <a:solidFill>
              <a:srgbClr val="D9E6F2"/>
            </a:solidFill>
            <a:prstDash val="solid"/>
          </a:ln>
        </p:spPr>
        <p:txBody>
          <a:bodyPr/>
          <a:p/>
        </p:txBody>
      </p:sp>
      <p:sp>
        <p:nvSpPr>
          <p:cNvPr id="18" name="Text 15"/>
          <p:cNvSpPr/>
          <p:nvPr/>
        </p:nvSpPr>
        <p:spPr>
          <a:xfrm>
            <a:off x="6748272" y="5257800"/>
            <a:ext cx="4343400" cy="56692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450" b="1" dirty="0">
                <a:solidFill>
                  <a:srgbClr val="F47B20"/>
                </a:solidFill>
              </a:rPr>
              <a:t>A rough rocket assembly with all major components inserted and positioned for fit checks.</a:t>
            </a:r>
            <a:endParaRPr lang="en-US" sz="1450" dirty="0"/>
          </a:p>
        </p:txBody>
      </p:sp>
      <p:pic>
        <p:nvPicPr>
          <p:cNvPr id="19" name="Picture 18" descr="logo_white_transparent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896" y="118872"/>
            <a:ext cx="1133856" cy="338464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03504"/>
          </a:xfrm>
          <a:prstGeom prst="rect">
            <a:avLst/>
          </a:prstGeom>
          <a:solidFill>
            <a:srgbClr val="0A204C"/>
          </a:solidFill>
          <a:ln w="12700">
            <a:solidFill>
              <a:srgbClr val="0A204C"/>
            </a:solidFill>
            <a:prstDash val="solid"/>
          </a:ln>
        </p:spPr>
        <p:txBody>
          <a:bodyPr/>
          <a:p/>
        </p:txBody>
      </p:sp>
      <p:sp>
        <p:nvSpPr>
          <p:cNvPr id="5" name="Text 2"/>
          <p:cNvSpPr/>
          <p:nvPr/>
        </p:nvSpPr>
        <p:spPr>
          <a:xfrm>
            <a:off x="2788920" y="146304"/>
            <a:ext cx="13716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200" b="1" dirty="0">
                <a:solidFill>
                  <a:srgbClr val="D7A940"/>
                </a:solidFill>
              </a:rPr>
              <a:t>Unit 3</a:t>
            </a:r>
            <a:endParaRPr lang="en-US" sz="1200" dirty="0"/>
          </a:p>
        </p:txBody>
      </p:sp>
      <p:sp>
        <p:nvSpPr>
          <p:cNvPr id="6" name="Text 3"/>
          <p:cNvSpPr/>
          <p:nvPr/>
        </p:nvSpPr>
        <p:spPr>
          <a:xfrm>
            <a:off x="4315968" y="118872"/>
            <a:ext cx="64008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600" b="1" dirty="0">
                <a:solidFill>
                  <a:srgbClr val="FFFFFF"/>
                </a:solidFill>
              </a:rPr>
              <a:t>Unit 3 Learning Arc</a:t>
            </a:r>
            <a:endParaRPr lang="en-US" sz="1600" dirty="0"/>
          </a:p>
        </p:txBody>
      </p:sp>
      <p:sp>
        <p:nvSpPr>
          <p:cNvPr id="7" name="Text 4"/>
          <p:cNvSpPr/>
          <p:nvPr/>
        </p:nvSpPr>
        <p:spPr>
          <a:xfrm>
            <a:off x="7452360" y="6510528"/>
            <a:ext cx="393192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750" dirty="0">
                <a:solidFill>
                  <a:srgbClr val="5B6770"/>
                </a:solidFill>
              </a:rPr>
              <a:t>LockwoodSTEM  |  Introduction to Engineering Design</a:t>
            </a:r>
            <a:endParaRPr lang="en-US" sz="750" dirty="0"/>
          </a:p>
        </p:txBody>
      </p:sp>
      <p:sp>
        <p:nvSpPr>
          <p:cNvPr id="8" name="Text 5"/>
          <p:cNvSpPr/>
          <p:nvPr/>
        </p:nvSpPr>
        <p:spPr>
          <a:xfrm>
            <a:off x="502920" y="841248"/>
            <a:ext cx="877824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2200" b="1" dirty="0">
                <a:solidFill>
                  <a:srgbClr val="0A204C"/>
                </a:solidFill>
              </a:rPr>
              <a:t>You will move from tolerance evidence to a complete rocket assembly package.</a:t>
            </a:r>
            <a:endParaRPr lang="en-US" sz="2200" dirty="0"/>
          </a:p>
        </p:txBody>
      </p:sp>
      <p:sp>
        <p:nvSpPr>
          <p:cNvPr id="9" name="Shape 6"/>
          <p:cNvSpPr/>
          <p:nvPr/>
        </p:nvSpPr>
        <p:spPr>
          <a:xfrm>
            <a:off x="594360" y="1600200"/>
            <a:ext cx="2468880" cy="3931920"/>
          </a:xfrm>
          <a:prstGeom prst="roundRect">
            <a:avLst>
              <a:gd name="adj" fmla="val 2963"/>
            </a:avLst>
          </a:prstGeom>
          <a:solidFill>
            <a:srgbClr val="FFFFFF"/>
          </a:solidFill>
          <a:ln w="12700">
            <a:solidFill>
              <a:srgbClr val="D9E6F2"/>
            </a:solidFill>
            <a:prstDash val="solid"/>
          </a:ln>
        </p:spPr>
        <p:txBody>
          <a:bodyPr/>
          <a:p/>
        </p:txBody>
      </p:sp>
      <p:sp>
        <p:nvSpPr>
          <p:cNvPr id="10" name="Text 7"/>
          <p:cNvSpPr/>
          <p:nvPr/>
        </p:nvSpPr>
        <p:spPr>
          <a:xfrm>
            <a:off x="777240" y="1783080"/>
            <a:ext cx="420624" cy="420624"/>
          </a:xfrm>
          <a:prstGeom prst="rect">
            <a:avLst/>
          </a:prstGeom>
          <a:solidFill>
            <a:srgbClr val="F47B20"/>
          </a:solidFill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800" b="1" dirty="0">
                <a:solidFill>
                  <a:srgbClr val="FFFFFF"/>
                </a:solidFill>
              </a:rPr>
              <a:t>1</a:t>
            </a:r>
            <a:endParaRPr lang="en-US" sz="1800" dirty="0"/>
          </a:p>
        </p:txBody>
      </p:sp>
      <p:sp>
        <p:nvSpPr>
          <p:cNvPr id="11" name="Text 8"/>
          <p:cNvSpPr/>
          <p:nvPr/>
        </p:nvSpPr>
        <p:spPr>
          <a:xfrm>
            <a:off x="777240" y="2331720"/>
            <a:ext cx="205740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800" b="1" dirty="0">
                <a:solidFill>
                  <a:srgbClr val="0A204C"/>
                </a:solidFill>
              </a:rPr>
              <a:t>Plan Fit Decisions</a:t>
            </a:r>
            <a:endParaRPr lang="en-US" sz="1800" dirty="0"/>
          </a:p>
        </p:txBody>
      </p:sp>
      <p:sp>
        <p:nvSpPr>
          <p:cNvPr id="12" name="Text 9"/>
          <p:cNvSpPr/>
          <p:nvPr/>
        </p:nvSpPr>
        <p:spPr>
          <a:xfrm>
            <a:off x="777240" y="2852928"/>
            <a:ext cx="2057400" cy="132588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450" dirty="0">
                <a:solidFill>
                  <a:srgbClr val="1E2A36"/>
                </a:solidFill>
              </a:rPr>
              <a:t>Use Unit 2 tolerance results to choose fits for couplers, fins, rings, inserts, and body sections.</a:t>
            </a:r>
            <a:endParaRPr lang="en-US" sz="1450" dirty="0"/>
          </a:p>
        </p:txBody>
      </p:sp>
      <p:sp>
        <p:nvSpPr>
          <p:cNvPr id="13" name="Shape 10"/>
          <p:cNvSpPr/>
          <p:nvPr/>
        </p:nvSpPr>
        <p:spPr>
          <a:xfrm>
            <a:off x="3383280" y="1600200"/>
            <a:ext cx="2468880" cy="3931920"/>
          </a:xfrm>
          <a:prstGeom prst="roundRect">
            <a:avLst>
              <a:gd name="adj" fmla="val 2963"/>
            </a:avLst>
          </a:prstGeom>
          <a:solidFill>
            <a:srgbClr val="EEF3F7"/>
          </a:solidFill>
          <a:ln w="12700">
            <a:solidFill>
              <a:srgbClr val="D9E6F2"/>
            </a:solidFill>
            <a:prstDash val="solid"/>
          </a:ln>
        </p:spPr>
        <p:txBody>
          <a:bodyPr/>
          <a:p/>
        </p:txBody>
      </p:sp>
      <p:sp>
        <p:nvSpPr>
          <p:cNvPr id="14" name="Text 11"/>
          <p:cNvSpPr/>
          <p:nvPr/>
        </p:nvSpPr>
        <p:spPr>
          <a:xfrm>
            <a:off x="3566160" y="1783080"/>
            <a:ext cx="420624" cy="420624"/>
          </a:xfrm>
          <a:prstGeom prst="rect">
            <a:avLst/>
          </a:prstGeom>
          <a:solidFill>
            <a:srgbClr val="F47B20"/>
          </a:solidFill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800" b="1" dirty="0">
                <a:solidFill>
                  <a:srgbClr val="FFFFFF"/>
                </a:solidFill>
              </a:rPr>
              <a:t>2</a:t>
            </a:r>
            <a:endParaRPr lang="en-US" sz="1800" dirty="0"/>
          </a:p>
        </p:txBody>
      </p:sp>
      <p:sp>
        <p:nvSpPr>
          <p:cNvPr id="15" name="Text 12"/>
          <p:cNvSpPr/>
          <p:nvPr/>
        </p:nvSpPr>
        <p:spPr>
          <a:xfrm>
            <a:off x="3566160" y="2331720"/>
            <a:ext cx="205740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800" b="1" dirty="0">
                <a:solidFill>
                  <a:srgbClr val="0A204C"/>
                </a:solidFill>
              </a:rPr>
              <a:t>Build CAD Assembly</a:t>
            </a:r>
            <a:endParaRPr lang="en-US" sz="1800" dirty="0"/>
          </a:p>
        </p:txBody>
      </p:sp>
      <p:sp>
        <p:nvSpPr>
          <p:cNvPr id="16" name="Text 13"/>
          <p:cNvSpPr/>
          <p:nvPr/>
        </p:nvSpPr>
        <p:spPr>
          <a:xfrm>
            <a:off x="3566160" y="2852928"/>
            <a:ext cx="2057400" cy="132588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450" dirty="0">
                <a:solidFill>
                  <a:srgbClr val="1E2A36"/>
                </a:solidFill>
              </a:rPr>
              <a:t>Organize components, position parts, check alignment, apply relationships, and create an exploded view.</a:t>
            </a:r>
            <a:endParaRPr lang="en-US" sz="1450" dirty="0"/>
          </a:p>
        </p:txBody>
      </p:sp>
      <p:sp>
        <p:nvSpPr>
          <p:cNvPr id="17" name="Shape 14"/>
          <p:cNvSpPr/>
          <p:nvPr/>
        </p:nvSpPr>
        <p:spPr>
          <a:xfrm>
            <a:off x="6172200" y="1600200"/>
            <a:ext cx="2468880" cy="3931920"/>
          </a:xfrm>
          <a:prstGeom prst="roundRect">
            <a:avLst>
              <a:gd name="adj" fmla="val 2963"/>
            </a:avLst>
          </a:prstGeom>
          <a:solidFill>
            <a:srgbClr val="FFFFFF"/>
          </a:solidFill>
          <a:ln w="12700">
            <a:solidFill>
              <a:srgbClr val="D9E6F2"/>
            </a:solidFill>
            <a:prstDash val="solid"/>
          </a:ln>
        </p:spPr>
        <p:txBody>
          <a:bodyPr/>
          <a:p/>
        </p:txBody>
      </p:sp>
      <p:sp>
        <p:nvSpPr>
          <p:cNvPr id="18" name="Text 15"/>
          <p:cNvSpPr/>
          <p:nvPr/>
        </p:nvSpPr>
        <p:spPr>
          <a:xfrm>
            <a:off x="6355080" y="1783080"/>
            <a:ext cx="420624" cy="420624"/>
          </a:xfrm>
          <a:prstGeom prst="rect">
            <a:avLst/>
          </a:prstGeom>
          <a:solidFill>
            <a:srgbClr val="F47B20"/>
          </a:solidFill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800" b="1" dirty="0">
                <a:solidFill>
                  <a:srgbClr val="FFFFFF"/>
                </a:solidFill>
              </a:rPr>
              <a:t>3</a:t>
            </a:r>
            <a:endParaRPr lang="en-US" sz="1800" dirty="0"/>
          </a:p>
        </p:txBody>
      </p:sp>
      <p:sp>
        <p:nvSpPr>
          <p:cNvPr id="19" name="Text 16"/>
          <p:cNvSpPr/>
          <p:nvPr/>
        </p:nvSpPr>
        <p:spPr>
          <a:xfrm>
            <a:off x="6355080" y="2331720"/>
            <a:ext cx="205740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800" b="1" dirty="0">
                <a:solidFill>
                  <a:srgbClr val="0A204C"/>
                </a:solidFill>
              </a:rPr>
              <a:t>Prototype + Test</a:t>
            </a:r>
            <a:endParaRPr lang="en-US" sz="1800" dirty="0"/>
          </a:p>
        </p:txBody>
      </p:sp>
      <p:sp>
        <p:nvSpPr>
          <p:cNvPr id="20" name="Text 17"/>
          <p:cNvSpPr/>
          <p:nvPr/>
        </p:nvSpPr>
        <p:spPr>
          <a:xfrm>
            <a:off x="6355080" y="2852928"/>
            <a:ext cx="2057400" cy="132588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450" dirty="0">
                <a:solidFill>
                  <a:srgbClr val="1E2A36"/>
                </a:solidFill>
              </a:rPr>
              <a:t>Export, slice, print, assemble, test, measure, photograph, and revise the physical rocket assembly.</a:t>
            </a:r>
            <a:endParaRPr lang="en-US" sz="1450" dirty="0"/>
          </a:p>
        </p:txBody>
      </p:sp>
      <p:sp>
        <p:nvSpPr>
          <p:cNvPr id="21" name="Shape 18"/>
          <p:cNvSpPr/>
          <p:nvPr/>
        </p:nvSpPr>
        <p:spPr>
          <a:xfrm>
            <a:off x="8961120" y="1600200"/>
            <a:ext cx="2468880" cy="3931920"/>
          </a:xfrm>
          <a:prstGeom prst="roundRect">
            <a:avLst>
              <a:gd name="adj" fmla="val 2963"/>
            </a:avLst>
          </a:prstGeom>
          <a:solidFill>
            <a:srgbClr val="EEF3F7"/>
          </a:solidFill>
          <a:ln w="12700">
            <a:solidFill>
              <a:srgbClr val="D9E6F2"/>
            </a:solidFill>
            <a:prstDash val="solid"/>
          </a:ln>
        </p:spPr>
        <p:txBody>
          <a:bodyPr/>
          <a:p/>
        </p:txBody>
      </p:sp>
      <p:sp>
        <p:nvSpPr>
          <p:cNvPr id="22" name="Text 19"/>
          <p:cNvSpPr/>
          <p:nvPr/>
        </p:nvSpPr>
        <p:spPr>
          <a:xfrm>
            <a:off x="9144000" y="1783080"/>
            <a:ext cx="420624" cy="420624"/>
          </a:xfrm>
          <a:prstGeom prst="rect">
            <a:avLst/>
          </a:prstGeom>
          <a:solidFill>
            <a:srgbClr val="F47B20"/>
          </a:solidFill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800" b="1" dirty="0">
                <a:solidFill>
                  <a:srgbClr val="FFFFFF"/>
                </a:solidFill>
              </a:rPr>
              <a:t>4</a:t>
            </a:r>
            <a:endParaRPr lang="en-US" sz="1800" dirty="0"/>
          </a:p>
        </p:txBody>
      </p:sp>
      <p:sp>
        <p:nvSpPr>
          <p:cNvPr id="23" name="Text 20"/>
          <p:cNvSpPr/>
          <p:nvPr/>
        </p:nvSpPr>
        <p:spPr>
          <a:xfrm>
            <a:off x="9144000" y="2331720"/>
            <a:ext cx="205740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800" b="1" dirty="0">
                <a:solidFill>
                  <a:srgbClr val="0A204C"/>
                </a:solidFill>
              </a:rPr>
              <a:t>Document + Present</a:t>
            </a:r>
            <a:endParaRPr lang="en-US" sz="1800" dirty="0"/>
          </a:p>
        </p:txBody>
      </p:sp>
      <p:sp>
        <p:nvSpPr>
          <p:cNvPr id="24" name="Text 21"/>
          <p:cNvSpPr/>
          <p:nvPr/>
        </p:nvSpPr>
        <p:spPr>
          <a:xfrm>
            <a:off x="9144000" y="2852928"/>
            <a:ext cx="2057400" cy="132588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450" dirty="0">
                <a:solidFill>
                  <a:srgbClr val="1E2A36"/>
                </a:solidFill>
              </a:rPr>
              <a:t>Create part and assembly drawings, balloons, parts list, notes, revision table, and final presentation.</a:t>
            </a:r>
            <a:endParaRPr lang="en-US" sz="1450" dirty="0"/>
          </a:p>
        </p:txBody>
      </p:sp>
      <p:sp>
        <p:nvSpPr>
          <p:cNvPr id="25" name="Text 22"/>
          <p:cNvSpPr/>
          <p:nvPr/>
        </p:nvSpPr>
        <p:spPr>
          <a:xfrm>
            <a:off x="685800" y="5897880"/>
            <a:ext cx="10607040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800" b="1" dirty="0">
                <a:solidFill>
                  <a:srgbClr val="F47B20"/>
                </a:solidFill>
              </a:rPr>
              <a:t>The final package should prove that your design choices were based on evidence, not guessing.</a:t>
            </a:r>
            <a:endParaRPr lang="en-US" sz="1800" dirty="0"/>
          </a:p>
        </p:txBody>
      </p:sp>
      <p:pic>
        <p:nvPicPr>
          <p:cNvPr id="26" name="Picture 25" descr="logo_white_transparent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896" y="118872"/>
            <a:ext cx="1133856" cy="338464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bg>
      <p:bgPr>
        <a:solidFill>
          <a:srgbClr val="0A204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unit3_crops/a_clean_technical_infographic_diagram_on_a_white_title.jp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989320" y="0"/>
            <a:ext cx="6202375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5989320" cy="6858000"/>
          </a:xfrm>
          <a:prstGeom prst="rect">
            <a:avLst/>
          </a:prstGeom>
          <a:solidFill>
            <a:srgbClr val="0A204C"/>
          </a:solidFill>
          <a:ln w="12700">
            <a:solidFill>
              <a:srgbClr val="0A204C"/>
            </a:solidFill>
            <a:prstDash val="solid"/>
          </a:ln>
        </p:spPr>
        <p:txBody>
          <a:bodyPr/>
          <a:p/>
        </p:txBody>
      </p:sp>
      <p:sp>
        <p:nvSpPr>
          <p:cNvPr id="4" name="Shape 1"/>
          <p:cNvSpPr/>
          <p:nvPr/>
        </p:nvSpPr>
        <p:spPr>
          <a:xfrm>
            <a:off x="5989320" y="0"/>
            <a:ext cx="109728" cy="6858000"/>
          </a:xfrm>
          <a:prstGeom prst="rect">
            <a:avLst/>
          </a:prstGeom>
          <a:solidFill>
            <a:srgbClr val="F47B20"/>
          </a:solidFill>
          <a:ln w="12700">
            <a:solidFill>
              <a:srgbClr val="F47B20"/>
            </a:solidFill>
            <a:prstDash val="solid"/>
          </a:ln>
        </p:spPr>
        <p:txBody>
          <a:bodyPr/>
          <a:p/>
        </p:txBody>
      </p:sp>
      <p:sp>
        <p:nvSpPr>
          <p:cNvPr id="7" name="Text 3"/>
          <p:cNvSpPr/>
          <p:nvPr/>
        </p:nvSpPr>
        <p:spPr>
          <a:xfrm>
            <a:off x="640080" y="1234440"/>
            <a:ext cx="4206240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600" b="1" dirty="0">
                <a:solidFill>
                  <a:srgbClr val="D7A940"/>
                </a:solidFill>
              </a:rPr>
              <a:t>LOCKWOODSTEM IED • UNIT 3</a:t>
            </a:r>
            <a:endParaRPr lang="en-US" sz="1600" dirty="0"/>
          </a:p>
        </p:txBody>
      </p:sp>
      <p:sp>
        <p:nvSpPr>
          <p:cNvPr id="8" name="Text 4"/>
          <p:cNvSpPr/>
          <p:nvPr/>
        </p:nvSpPr>
        <p:spPr>
          <a:xfrm>
            <a:off x="640080" y="1737360"/>
            <a:ext cx="2743200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2600" b="1" dirty="0">
                <a:solidFill>
                  <a:srgbClr val="F47B20"/>
                </a:solidFill>
              </a:rPr>
              <a:t>Lesson 3.4</a:t>
            </a:r>
            <a:endParaRPr lang="en-US" sz="2600" dirty="0"/>
          </a:p>
        </p:txBody>
      </p:sp>
      <p:sp>
        <p:nvSpPr>
          <p:cNvPr id="9" name="Text 5"/>
          <p:cNvSpPr/>
          <p:nvPr/>
        </p:nvSpPr>
        <p:spPr>
          <a:xfrm>
            <a:off x="640080" y="2267712"/>
            <a:ext cx="4983480" cy="91440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3000" b="1" dirty="0">
                <a:solidFill>
                  <a:srgbClr val="FFFFFF"/>
                </a:solidFill>
              </a:rPr>
              <a:t>Assembly Alignment and Fit Checks</a:t>
            </a:r>
            <a:endParaRPr lang="en-US" sz="3000" dirty="0"/>
          </a:p>
        </p:txBody>
      </p:sp>
      <p:sp>
        <p:nvSpPr>
          <p:cNvPr id="10" name="Shape 6"/>
          <p:cNvSpPr/>
          <p:nvPr/>
        </p:nvSpPr>
        <p:spPr>
          <a:xfrm>
            <a:off x="640080" y="3456432"/>
            <a:ext cx="4389120" cy="0"/>
          </a:xfrm>
          <a:prstGeom prst="line">
            <a:avLst/>
          </a:prstGeom>
          <a:noFill/>
          <a:ln w="25400">
            <a:solidFill>
              <a:srgbClr val="F47B20"/>
            </a:solidFill>
            <a:prstDash val="solid"/>
          </a:ln>
        </p:spPr>
        <p:txBody>
          <a:bodyPr/>
          <a:p/>
        </p:txBody>
      </p:sp>
      <p:sp>
        <p:nvSpPr>
          <p:cNvPr id="11" name="Text 7"/>
          <p:cNvSpPr/>
          <p:nvPr/>
        </p:nvSpPr>
        <p:spPr>
          <a:xfrm>
            <a:off x="640080" y="3703320"/>
            <a:ext cx="5074920" cy="91440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700" i="1" dirty="0">
                <a:solidFill>
                  <a:srgbClr val="E8EEF6"/>
                </a:solidFill>
              </a:rPr>
              <a:t>How can engineers tell whether an assembly is aligned before building it?</a:t>
            </a:r>
            <a:endParaRPr lang="en-US" sz="1700" dirty="0"/>
          </a:p>
        </p:txBody>
      </p:sp>
      <p:sp>
        <p:nvSpPr>
          <p:cNvPr id="12" name="Text 8"/>
          <p:cNvSpPr/>
          <p:nvPr/>
        </p:nvSpPr>
        <p:spPr>
          <a:xfrm>
            <a:off x="640080" y="6263640"/>
            <a:ext cx="4663440" cy="23774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050" dirty="0">
                <a:solidFill>
                  <a:srgbClr val="CBD6E2"/>
                </a:solidFill>
              </a:rPr>
              <a:t>CAD Assemblies, Prototyping &amp; Technical Drawings</a:t>
            </a:r>
            <a:endParaRPr lang="en-US" sz="1050" dirty="0"/>
          </a:p>
        </p:txBody>
      </p:sp>
      <p:pic>
        <p:nvPicPr>
          <p:cNvPr id="13" name="Picture 12" descr="logo_white_transparen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0896" y="118872"/>
            <a:ext cx="1133856" cy="338464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1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03504"/>
          </a:xfrm>
          <a:prstGeom prst="rect">
            <a:avLst/>
          </a:prstGeom>
          <a:solidFill>
            <a:srgbClr val="0A204C"/>
          </a:solidFill>
          <a:ln w="12700">
            <a:solidFill>
              <a:srgbClr val="0A204C"/>
            </a:solidFill>
            <a:prstDash val="solid"/>
          </a:ln>
        </p:spPr>
        <p:txBody>
          <a:bodyPr/>
          <a:p/>
        </p:txBody>
      </p:sp>
      <p:sp>
        <p:nvSpPr>
          <p:cNvPr id="5" name="Text 2"/>
          <p:cNvSpPr/>
          <p:nvPr/>
        </p:nvSpPr>
        <p:spPr>
          <a:xfrm>
            <a:off x="2788920" y="146304"/>
            <a:ext cx="13716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200" b="1" dirty="0">
                <a:solidFill>
                  <a:srgbClr val="D7A940"/>
                </a:solidFill>
              </a:rPr>
              <a:t>Lesson 3.4</a:t>
            </a:r>
            <a:endParaRPr lang="en-US" sz="1200" dirty="0"/>
          </a:p>
        </p:txBody>
      </p:sp>
      <p:sp>
        <p:nvSpPr>
          <p:cNvPr id="6" name="Text 3"/>
          <p:cNvSpPr/>
          <p:nvPr/>
        </p:nvSpPr>
        <p:spPr>
          <a:xfrm>
            <a:off x="4315968" y="118872"/>
            <a:ext cx="64008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600" b="1" dirty="0">
                <a:solidFill>
                  <a:srgbClr val="FFFFFF"/>
                </a:solidFill>
              </a:rPr>
              <a:t>Assembly Alignment and Fit Checks</a:t>
            </a:r>
            <a:endParaRPr lang="en-US" sz="1600" dirty="0"/>
          </a:p>
        </p:txBody>
      </p:sp>
      <p:sp>
        <p:nvSpPr>
          <p:cNvPr id="7" name="Text 4"/>
          <p:cNvSpPr/>
          <p:nvPr/>
        </p:nvSpPr>
        <p:spPr>
          <a:xfrm>
            <a:off x="7452360" y="6510528"/>
            <a:ext cx="393192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750" dirty="0">
                <a:solidFill>
                  <a:srgbClr val="5B6770"/>
                </a:solidFill>
              </a:rPr>
              <a:t>LockwoodSTEM  |  Introduction to Engineering Design</a:t>
            </a:r>
            <a:endParaRPr lang="en-US" sz="750" dirty="0"/>
          </a:p>
        </p:txBody>
      </p:sp>
      <p:sp>
        <p:nvSpPr>
          <p:cNvPr id="8" name="Text 5"/>
          <p:cNvSpPr/>
          <p:nvPr/>
        </p:nvSpPr>
        <p:spPr>
          <a:xfrm>
            <a:off x="502920" y="841248"/>
            <a:ext cx="576072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2300" b="1" dirty="0">
                <a:solidFill>
                  <a:srgbClr val="0A204C"/>
                </a:solidFill>
              </a:rPr>
              <a:t>Assembly Alignment and Fit Checks</a:t>
            </a:r>
            <a:endParaRPr lang="en-US" sz="2300" dirty="0"/>
          </a:p>
        </p:txBody>
      </p:sp>
      <p:sp>
        <p:nvSpPr>
          <p:cNvPr id="9" name="Text 6"/>
          <p:cNvSpPr/>
          <p:nvPr/>
        </p:nvSpPr>
        <p:spPr>
          <a:xfrm>
            <a:off x="502920" y="1234440"/>
            <a:ext cx="5806440" cy="54864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700" i="1" dirty="0">
                <a:solidFill>
                  <a:srgbClr val="5B6770"/>
                </a:solidFill>
              </a:rPr>
              <a:t>How can engineers tell whether an assembly is aligned before building it?</a:t>
            </a:r>
            <a:endParaRPr lang="en-US" sz="1700" dirty="0"/>
          </a:p>
        </p:txBody>
      </p:sp>
      <p:sp>
        <p:nvSpPr>
          <p:cNvPr id="10" name="Shape 7"/>
          <p:cNvSpPr/>
          <p:nvPr/>
        </p:nvSpPr>
        <p:spPr>
          <a:xfrm>
            <a:off x="6611112" y="941832"/>
            <a:ext cx="4837176" cy="5266944"/>
          </a:xfrm>
          <a:prstGeom prst="roundRect">
            <a:avLst>
              <a:gd name="adj" fmla="val 1512"/>
            </a:avLst>
          </a:prstGeom>
          <a:solidFill>
            <a:srgbClr val="FFFFFF"/>
          </a:solidFill>
          <a:ln w="12700">
            <a:solidFill>
              <a:srgbClr val="D9E6F2"/>
            </a:solidFill>
            <a:prstDash val="solid"/>
          </a:ln>
        </p:spPr>
        <p:txBody>
          <a:bodyPr/>
          <a:p/>
        </p:txBody>
      </p:sp>
      <p:pic>
        <p:nvPicPr>
          <p:cNvPr id="11" name="Image 1" descr="/mnt/data/unit3_crops/a_clean_technical_infographic_diagram_on_a_white_panel.jp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9400" y="960120"/>
            <a:ext cx="4800600" cy="4818888"/>
          </a:xfrm>
          <a:prstGeom prst="rect">
            <a:avLst/>
          </a:prstGeom>
        </p:spPr>
      </p:pic>
      <p:sp>
        <p:nvSpPr>
          <p:cNvPr id="12" name="Shape 8"/>
          <p:cNvSpPr/>
          <p:nvPr/>
        </p:nvSpPr>
        <p:spPr>
          <a:xfrm>
            <a:off x="6629400" y="5779008"/>
            <a:ext cx="4800600" cy="411480"/>
          </a:xfrm>
          <a:prstGeom prst="rect">
            <a:avLst/>
          </a:prstGeom>
          <a:solidFill>
            <a:srgbClr val="0A204C">
              <a:alpha val="95000"/>
            </a:srgbClr>
          </a:solidFill>
          <a:ln w="12700">
            <a:solidFill>
              <a:srgbClr val="0A204C">
                <a:alpha val="0"/>
              </a:srgbClr>
            </a:solidFill>
            <a:prstDash val="solid"/>
          </a:ln>
        </p:spPr>
        <p:txBody>
          <a:bodyPr/>
          <a:p/>
        </p:txBody>
      </p:sp>
      <p:sp>
        <p:nvSpPr>
          <p:cNvPr id="13" name="Text 9"/>
          <p:cNvSpPr/>
          <p:nvPr/>
        </p:nvSpPr>
        <p:spPr>
          <a:xfrm>
            <a:off x="6739128" y="5879592"/>
            <a:ext cx="4581144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950" b="1" dirty="0">
                <a:solidFill>
                  <a:srgbClr val="FFFFFF"/>
                </a:solidFill>
              </a:rPr>
              <a:t>Aerospace assembly work depends on fit, alignment, documentation, and testing evidence.</a:t>
            </a:r>
            <a:endParaRPr lang="en-US" sz="950" dirty="0"/>
          </a:p>
        </p:txBody>
      </p:sp>
      <p:sp>
        <p:nvSpPr>
          <p:cNvPr id="14" name="Shape 10"/>
          <p:cNvSpPr/>
          <p:nvPr/>
        </p:nvSpPr>
        <p:spPr>
          <a:xfrm>
            <a:off x="548640" y="2057400"/>
            <a:ext cx="5577840" cy="1097280"/>
          </a:xfrm>
          <a:prstGeom prst="roundRect">
            <a:avLst>
              <a:gd name="adj" fmla="val 5833"/>
            </a:avLst>
          </a:prstGeom>
          <a:solidFill>
            <a:srgbClr val="EEF3F7"/>
          </a:solidFill>
          <a:ln w="12700">
            <a:solidFill>
              <a:srgbClr val="D9E6F2">
                <a:alpha val="95000"/>
              </a:srgbClr>
            </a:solidFill>
            <a:prstDash val="solid"/>
          </a:ln>
        </p:spPr>
        <p:txBody>
          <a:bodyPr/>
          <a:p/>
        </p:txBody>
      </p:sp>
      <p:sp>
        <p:nvSpPr>
          <p:cNvPr id="15" name="Text 11"/>
          <p:cNvSpPr/>
          <p:nvPr/>
        </p:nvSpPr>
        <p:spPr>
          <a:xfrm>
            <a:off x="713232" y="2203704"/>
            <a:ext cx="5248656" cy="237744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ctr">
            <a:normAutofit/>
          </a:bodyPr>
          <a:lstStyle/>
          <a:p>
            <a:pPr indent="0" marL="0">
              <a:buNone/>
            </a:pPr>
            <a:r>
              <a:rPr lang="en-US" sz="1100" b="1" dirty="0">
                <a:solidFill>
                  <a:srgbClr val="F47B20"/>
                </a:solidFill>
              </a:rPr>
              <a:t>LESSON GOAL</a:t>
            </a:r>
            <a:endParaRPr lang="en-US" sz="1100" dirty="0"/>
          </a:p>
        </p:txBody>
      </p:sp>
      <p:sp>
        <p:nvSpPr>
          <p:cNvPr id="16" name="Text 12"/>
          <p:cNvSpPr/>
          <p:nvPr/>
        </p:nvSpPr>
        <p:spPr>
          <a:xfrm>
            <a:off x="713232" y="2532888"/>
            <a:ext cx="5248656" cy="53035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t">
            <a:normAutofit/>
          </a:bodyPr>
          <a:lstStyle/>
          <a:p>
            <a:pPr indent="0" marL="0">
              <a:buNone/>
            </a:pPr>
            <a:r>
              <a:rPr lang="en-US" sz="1450" dirty="0">
                <a:solidFill>
                  <a:srgbClr val="1E2A36"/>
                </a:solidFill>
              </a:rPr>
              <a:t>Students check whether rocket components are centered, aligned, and free of obvious interference.</a:t>
            </a:r>
            <a:endParaRPr lang="en-US" sz="1450" dirty="0"/>
          </a:p>
        </p:txBody>
      </p:sp>
      <p:sp>
        <p:nvSpPr>
          <p:cNvPr id="17" name="Shape 13"/>
          <p:cNvSpPr/>
          <p:nvPr/>
        </p:nvSpPr>
        <p:spPr>
          <a:xfrm>
            <a:off x="548640" y="3364992"/>
            <a:ext cx="5577840" cy="1097280"/>
          </a:xfrm>
          <a:prstGeom prst="roundRect">
            <a:avLst>
              <a:gd name="adj" fmla="val 5833"/>
            </a:avLst>
          </a:prstGeom>
          <a:solidFill>
            <a:srgbClr val="EEF3F7"/>
          </a:solidFill>
          <a:ln w="12700">
            <a:solidFill>
              <a:srgbClr val="D9E6F2">
                <a:alpha val="95000"/>
              </a:srgbClr>
            </a:solidFill>
            <a:prstDash val="solid"/>
          </a:ln>
        </p:spPr>
        <p:txBody>
          <a:bodyPr/>
          <a:p/>
        </p:txBody>
      </p:sp>
      <p:sp>
        <p:nvSpPr>
          <p:cNvPr id="18" name="Text 14"/>
          <p:cNvSpPr/>
          <p:nvPr/>
        </p:nvSpPr>
        <p:spPr>
          <a:xfrm>
            <a:off x="713232" y="3511296"/>
            <a:ext cx="5248656" cy="237744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ctr">
            <a:normAutofit/>
          </a:bodyPr>
          <a:lstStyle/>
          <a:p>
            <a:pPr indent="0" marL="0">
              <a:buNone/>
            </a:pPr>
            <a:r>
              <a:rPr lang="en-US" sz="1100" b="1" dirty="0">
                <a:solidFill>
                  <a:srgbClr val="D7A940"/>
                </a:solidFill>
              </a:rPr>
              <a:t>STUDENT OBJECTIVE</a:t>
            </a:r>
            <a:endParaRPr lang="en-US" sz="1100" dirty="0"/>
          </a:p>
        </p:txBody>
      </p:sp>
      <p:sp>
        <p:nvSpPr>
          <p:cNvPr id="19" name="Text 15"/>
          <p:cNvSpPr/>
          <p:nvPr/>
        </p:nvSpPr>
        <p:spPr>
          <a:xfrm>
            <a:off x="713232" y="3840480"/>
            <a:ext cx="5248656" cy="53035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t">
            <a:normAutofit/>
          </a:bodyPr>
          <a:lstStyle/>
          <a:p>
            <a:pPr indent="0" marL="0">
              <a:buNone/>
            </a:pPr>
            <a:r>
              <a:rPr lang="en-US" sz="1450" dirty="0">
                <a:solidFill>
                  <a:srgbClr val="1E2A36"/>
                </a:solidFill>
              </a:rPr>
              <a:t>I can inspect a CAD rocket assembly for alignment, gaps, overlaps, and fit problems.</a:t>
            </a:r>
            <a:endParaRPr lang="en-US" sz="1450" dirty="0"/>
          </a:p>
        </p:txBody>
      </p:sp>
      <p:sp>
        <p:nvSpPr>
          <p:cNvPr id="20" name="Shape 16"/>
          <p:cNvSpPr/>
          <p:nvPr/>
        </p:nvSpPr>
        <p:spPr>
          <a:xfrm>
            <a:off x="548640" y="4663440"/>
            <a:ext cx="5577840" cy="1097280"/>
          </a:xfrm>
          <a:prstGeom prst="roundRect">
            <a:avLst>
              <a:gd name="adj" fmla="val 5833"/>
            </a:avLst>
          </a:prstGeom>
          <a:solidFill>
            <a:srgbClr val="EEF3F7"/>
          </a:solidFill>
          <a:ln w="12700">
            <a:solidFill>
              <a:srgbClr val="D9E6F2">
                <a:alpha val="95000"/>
              </a:srgbClr>
            </a:solidFill>
            <a:prstDash val="solid"/>
          </a:ln>
        </p:spPr>
        <p:txBody>
          <a:bodyPr/>
          <a:p/>
        </p:txBody>
      </p:sp>
      <p:sp>
        <p:nvSpPr>
          <p:cNvPr id="21" name="Text 17"/>
          <p:cNvSpPr/>
          <p:nvPr/>
        </p:nvSpPr>
        <p:spPr>
          <a:xfrm>
            <a:off x="713232" y="4809744"/>
            <a:ext cx="5248656" cy="237744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ctr">
            <a:normAutofit/>
          </a:bodyPr>
          <a:lstStyle/>
          <a:p>
            <a:pPr indent="0" marL="0">
              <a:buNone/>
            </a:pPr>
            <a:r>
              <a:rPr lang="en-US" sz="1100" b="1" dirty="0">
                <a:solidFill>
                  <a:srgbClr val="4F8A5B"/>
                </a:solidFill>
              </a:rPr>
              <a:t>END PRODUCT</a:t>
            </a:r>
            <a:endParaRPr lang="en-US" sz="1100" dirty="0"/>
          </a:p>
        </p:txBody>
      </p:sp>
      <p:sp>
        <p:nvSpPr>
          <p:cNvPr id="22" name="Text 18"/>
          <p:cNvSpPr/>
          <p:nvPr/>
        </p:nvSpPr>
        <p:spPr>
          <a:xfrm>
            <a:off x="713232" y="5138928"/>
            <a:ext cx="5248656" cy="53035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t">
            <a:normAutofit/>
          </a:bodyPr>
          <a:lstStyle/>
          <a:p>
            <a:pPr indent="0" marL="0">
              <a:buNone/>
            </a:pPr>
            <a:r>
              <a:rPr lang="en-US" sz="1450" dirty="0">
                <a:solidFill>
                  <a:srgbClr val="1E2A36"/>
                </a:solidFill>
              </a:rPr>
              <a:t>An inspected rocket assembly with documented fit and alignment issues to revise.</a:t>
            </a:r>
            <a:endParaRPr lang="en-US" sz="1450" dirty="0"/>
          </a:p>
        </p:txBody>
      </p:sp>
      <p:pic>
        <p:nvPicPr>
          <p:cNvPr id="23" name="Picture 22" descr="logo_white_transparen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0896" y="118872"/>
            <a:ext cx="1133856" cy="338464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2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03504"/>
          </a:xfrm>
          <a:prstGeom prst="rect">
            <a:avLst/>
          </a:prstGeom>
          <a:solidFill>
            <a:srgbClr val="0A204C"/>
          </a:solidFill>
          <a:ln w="12700">
            <a:solidFill>
              <a:srgbClr val="0A204C"/>
            </a:solidFill>
            <a:prstDash val="solid"/>
          </a:ln>
        </p:spPr>
        <p:txBody>
          <a:bodyPr/>
          <a:p/>
        </p:txBody>
      </p:sp>
      <p:sp>
        <p:nvSpPr>
          <p:cNvPr id="5" name="Text 2"/>
          <p:cNvSpPr/>
          <p:nvPr/>
        </p:nvSpPr>
        <p:spPr>
          <a:xfrm>
            <a:off x="2788920" y="146304"/>
            <a:ext cx="13716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200" b="1" dirty="0">
                <a:solidFill>
                  <a:srgbClr val="D7A940"/>
                </a:solidFill>
              </a:rPr>
              <a:t>Lesson 3.4</a:t>
            </a:r>
            <a:endParaRPr lang="en-US" sz="1200" dirty="0"/>
          </a:p>
        </p:txBody>
      </p:sp>
      <p:sp>
        <p:nvSpPr>
          <p:cNvPr id="6" name="Text 3"/>
          <p:cNvSpPr/>
          <p:nvPr/>
        </p:nvSpPr>
        <p:spPr>
          <a:xfrm>
            <a:off x="4315968" y="118872"/>
            <a:ext cx="64008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600" b="1" dirty="0">
                <a:solidFill>
                  <a:srgbClr val="FFFFFF"/>
                </a:solidFill>
              </a:rPr>
              <a:t>Assembly Alignment and Fit Checks</a:t>
            </a:r>
            <a:endParaRPr lang="en-US" sz="1600" dirty="0"/>
          </a:p>
        </p:txBody>
      </p:sp>
      <p:sp>
        <p:nvSpPr>
          <p:cNvPr id="7" name="Text 4"/>
          <p:cNvSpPr/>
          <p:nvPr/>
        </p:nvSpPr>
        <p:spPr>
          <a:xfrm>
            <a:off x="7452360" y="6510528"/>
            <a:ext cx="393192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750" dirty="0">
                <a:solidFill>
                  <a:srgbClr val="5B6770"/>
                </a:solidFill>
              </a:rPr>
              <a:t>LockwoodSTEM  |  Introduction to Engineering Design</a:t>
            </a:r>
            <a:endParaRPr lang="en-US" sz="750" dirty="0"/>
          </a:p>
        </p:txBody>
      </p:sp>
      <p:sp>
        <p:nvSpPr>
          <p:cNvPr id="8" name="Text 5"/>
          <p:cNvSpPr/>
          <p:nvPr/>
        </p:nvSpPr>
        <p:spPr>
          <a:xfrm>
            <a:off x="502920" y="841248"/>
            <a:ext cx="731520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2300" b="1" dirty="0">
                <a:solidFill>
                  <a:srgbClr val="0A204C"/>
                </a:solidFill>
              </a:rPr>
              <a:t>What you need to understand</a:t>
            </a:r>
            <a:endParaRPr lang="en-US" sz="2300" dirty="0"/>
          </a:p>
        </p:txBody>
      </p:sp>
      <p:sp>
        <p:nvSpPr>
          <p:cNvPr id="9" name="Text 6"/>
          <p:cNvSpPr/>
          <p:nvPr/>
        </p:nvSpPr>
        <p:spPr>
          <a:xfrm>
            <a:off x="502920" y="1207008"/>
            <a:ext cx="786384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550" dirty="0">
                <a:solidFill>
                  <a:srgbClr val="5B6770"/>
                </a:solidFill>
              </a:rPr>
              <a:t>These ideas guide the decisions you make during the lesson.</a:t>
            </a:r>
            <a:endParaRPr lang="en-US" sz="1550" dirty="0"/>
          </a:p>
        </p:txBody>
      </p:sp>
      <p:sp>
        <p:nvSpPr>
          <p:cNvPr id="10" name="Shape 7"/>
          <p:cNvSpPr/>
          <p:nvPr/>
        </p:nvSpPr>
        <p:spPr>
          <a:xfrm>
            <a:off x="502920" y="1737360"/>
            <a:ext cx="5577840" cy="4343400"/>
          </a:xfrm>
          <a:prstGeom prst="roundRect">
            <a:avLst>
              <a:gd name="adj" fmla="val 1684"/>
            </a:avLst>
          </a:prstGeom>
          <a:solidFill>
            <a:srgbClr val="EEF3F7"/>
          </a:solidFill>
          <a:ln w="12700">
            <a:solidFill>
              <a:srgbClr val="D9E6F2"/>
            </a:solidFill>
            <a:prstDash val="solid"/>
          </a:ln>
        </p:spPr>
        <p:txBody>
          <a:bodyPr/>
          <a:p/>
        </p:txBody>
      </p:sp>
      <p:sp>
        <p:nvSpPr>
          <p:cNvPr id="11" name="Text 8"/>
          <p:cNvSpPr/>
          <p:nvPr/>
        </p:nvSpPr>
        <p:spPr>
          <a:xfrm>
            <a:off x="749808" y="1975104"/>
            <a:ext cx="2011680" cy="256032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ctr">
            <a:normAutofit/>
          </a:bodyPr>
          <a:lstStyle/>
          <a:p>
            <a:pPr indent="0" marL="0">
              <a:buNone/>
            </a:pPr>
            <a:r>
              <a:rPr lang="en-US" sz="1100" b="1" dirty="0">
                <a:solidFill>
                  <a:srgbClr val="F47B20"/>
                </a:solidFill>
              </a:rPr>
              <a:t>BIG IDEAS</a:t>
            </a:r>
            <a:endParaRPr lang="en-US" sz="1100" dirty="0"/>
          </a:p>
        </p:txBody>
      </p:sp>
      <p:sp>
        <p:nvSpPr>
          <p:cNvPr id="12" name="Text 9"/>
          <p:cNvSpPr/>
          <p:nvPr/>
        </p:nvSpPr>
        <p:spPr>
          <a:xfrm>
            <a:off x="749808" y="2395728"/>
            <a:ext cx="5074920" cy="2926080"/>
          </a:xfrm>
          <a:prstGeom prst="rect">
            <a:avLst/>
          </a:prstGeom>
          <a:noFill/>
          <a:ln/>
        </p:spPr>
        <p:txBody>
          <a:bodyPr wrap="square" lIns="762" tIns="762" rIns="762" bIns="762" rtlCol="0" anchor="t">
            <a:normAutofit/>
          </a:bodyPr>
          <a:lstStyle/>
          <a:p>
            <a:pPr indent="0" marL="0">
              <a:buNone/>
            </a:pPr>
            <a:r>
              <a:rPr lang="en-US" sz="1600" dirty="0">
                <a:solidFill>
                  <a:srgbClr val="1E2A3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Fit checks look for gaps, overlaps, interference, and alignment issues.</a:t>
            </a:r>
            <a:pPr indent="0" marL="0">
              <a:buNone/>
            </a:pPr>
            <a:endParaRPr lang="en-US" sz="1600" dirty="0"/>
          </a:p>
          <a:p>
            <a:pPr indent="0" marL="0">
              <a:buNone/>
            </a:pPr>
            <a:r>
              <a:rPr lang="en-US" sz="1600" dirty="0">
                <a:solidFill>
                  <a:srgbClr val="1E2A3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Multiple views are needed because a problem may not be visible from one angle.</a:t>
            </a:r>
            <a:endParaRPr lang="en-US" sz="1600" dirty="0"/>
          </a:p>
          <a:p>
            <a:pPr indent="0" marL="0">
              <a:buNone/>
            </a:pPr>
            <a:endParaRPr lang="en-US" sz="1600" dirty="0"/>
          </a:p>
          <a:p>
            <a:pPr indent="0" marL="0">
              <a:buNone/>
            </a:pPr>
            <a:r>
              <a:rPr lang="en-US" sz="1600" dirty="0">
                <a:solidFill>
                  <a:srgbClr val="1E2A3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Fit decisions should connect to Unit 2 tolerance data whenever possible.</a:t>
            </a:r>
            <a:endParaRPr lang="en-US" sz="1600" dirty="0"/>
          </a:p>
        </p:txBody>
      </p:sp>
      <p:sp>
        <p:nvSpPr>
          <p:cNvPr id="13" name="Shape 10"/>
          <p:cNvSpPr/>
          <p:nvPr/>
        </p:nvSpPr>
        <p:spPr>
          <a:xfrm>
            <a:off x="6492240" y="1737360"/>
            <a:ext cx="4983480" cy="4343400"/>
          </a:xfrm>
          <a:prstGeom prst="roundRect">
            <a:avLst>
              <a:gd name="adj" fmla="val 1684"/>
            </a:avLst>
          </a:prstGeom>
          <a:solidFill>
            <a:srgbClr val="FFFFFF"/>
          </a:solidFill>
          <a:ln w="12700">
            <a:solidFill>
              <a:srgbClr val="D9E6F2"/>
            </a:solidFill>
            <a:prstDash val="solid"/>
          </a:ln>
        </p:spPr>
        <p:txBody>
          <a:bodyPr/>
          <a:p/>
        </p:txBody>
      </p:sp>
      <p:pic>
        <p:nvPicPr>
          <p:cNvPr id="14" name="Image 1" descr="/mnt/data/unit3_crops/a_clean_technical_infographic_diagram_on_a_white_mini.jp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0840" y="2011680"/>
            <a:ext cx="4526280" cy="3611880"/>
          </a:xfrm>
          <a:prstGeom prst="rect">
            <a:avLst/>
          </a:prstGeom>
        </p:spPr>
      </p:pic>
      <p:sp>
        <p:nvSpPr>
          <p:cNvPr id="15" name="Text 11"/>
          <p:cNvSpPr/>
          <p:nvPr/>
        </p:nvSpPr>
        <p:spPr>
          <a:xfrm>
            <a:off x="6830568" y="5212080"/>
            <a:ext cx="4306824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100" b="1" dirty="0">
                <a:solidFill>
                  <a:srgbClr val="0A204C"/>
                </a:solidFill>
              </a:rPr>
              <a:t>Inspect alignment, fit, symmetry, and component organization before fabrication.</a:t>
            </a:r>
            <a:endParaRPr lang="en-US" sz="1100" dirty="0"/>
          </a:p>
        </p:txBody>
      </p:sp>
      <p:pic>
        <p:nvPicPr>
          <p:cNvPr id="16" name="Picture 15" descr="logo_white_transparen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0896" y="118872"/>
            <a:ext cx="1133856" cy="338464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3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03504"/>
          </a:xfrm>
          <a:prstGeom prst="rect">
            <a:avLst/>
          </a:prstGeom>
          <a:solidFill>
            <a:srgbClr val="0A204C"/>
          </a:solidFill>
          <a:ln w="12700">
            <a:solidFill>
              <a:srgbClr val="0A204C"/>
            </a:solidFill>
            <a:prstDash val="solid"/>
          </a:ln>
        </p:spPr>
        <p:txBody>
          <a:bodyPr/>
          <a:p/>
        </p:txBody>
      </p:sp>
      <p:sp>
        <p:nvSpPr>
          <p:cNvPr id="5" name="Text 2"/>
          <p:cNvSpPr/>
          <p:nvPr/>
        </p:nvSpPr>
        <p:spPr>
          <a:xfrm>
            <a:off x="2788920" y="146304"/>
            <a:ext cx="13716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200" b="1" dirty="0">
                <a:solidFill>
                  <a:srgbClr val="D7A940"/>
                </a:solidFill>
              </a:rPr>
              <a:t>Lesson 3.4</a:t>
            </a:r>
            <a:endParaRPr lang="en-US" sz="1200" dirty="0"/>
          </a:p>
        </p:txBody>
      </p:sp>
      <p:sp>
        <p:nvSpPr>
          <p:cNvPr id="6" name="Text 3"/>
          <p:cNvSpPr/>
          <p:nvPr/>
        </p:nvSpPr>
        <p:spPr>
          <a:xfrm>
            <a:off x="4315968" y="118872"/>
            <a:ext cx="64008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600" b="1" dirty="0">
                <a:solidFill>
                  <a:srgbClr val="FFFFFF"/>
                </a:solidFill>
              </a:rPr>
              <a:t>Assembly Alignment and Fit Checks</a:t>
            </a:r>
            <a:endParaRPr lang="en-US" sz="1600" dirty="0"/>
          </a:p>
        </p:txBody>
      </p:sp>
      <p:sp>
        <p:nvSpPr>
          <p:cNvPr id="7" name="Text 4"/>
          <p:cNvSpPr/>
          <p:nvPr/>
        </p:nvSpPr>
        <p:spPr>
          <a:xfrm>
            <a:off x="7452360" y="6510528"/>
            <a:ext cx="393192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750" dirty="0">
                <a:solidFill>
                  <a:srgbClr val="5B6770"/>
                </a:solidFill>
              </a:rPr>
              <a:t>LockwoodSTEM  |  Introduction to Engineering Design</a:t>
            </a:r>
            <a:endParaRPr lang="en-US" sz="750" dirty="0"/>
          </a:p>
        </p:txBody>
      </p:sp>
      <p:sp>
        <p:nvSpPr>
          <p:cNvPr id="8" name="Text 5"/>
          <p:cNvSpPr/>
          <p:nvPr/>
        </p:nvSpPr>
        <p:spPr>
          <a:xfrm>
            <a:off x="502920" y="841248"/>
            <a:ext cx="731520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2300" b="1" dirty="0">
                <a:solidFill>
                  <a:srgbClr val="0A204C"/>
                </a:solidFill>
              </a:rPr>
              <a:t>What you will do</a:t>
            </a:r>
            <a:endParaRPr lang="en-US" sz="2300" dirty="0"/>
          </a:p>
        </p:txBody>
      </p:sp>
      <p:sp>
        <p:nvSpPr>
          <p:cNvPr id="9" name="Text 6"/>
          <p:cNvSpPr/>
          <p:nvPr/>
        </p:nvSpPr>
        <p:spPr>
          <a:xfrm>
            <a:off x="502920" y="1207008"/>
            <a:ext cx="795528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550" dirty="0">
                <a:solidFill>
                  <a:srgbClr val="5B6770"/>
                </a:solidFill>
              </a:rPr>
              <a:t>Use this workflow to produce lesson evidence for your final design package.</a:t>
            </a:r>
            <a:endParaRPr lang="en-US" sz="1550" dirty="0"/>
          </a:p>
        </p:txBody>
      </p:sp>
      <p:sp>
        <p:nvSpPr>
          <p:cNvPr id="10" name="Shape 7"/>
          <p:cNvSpPr/>
          <p:nvPr/>
        </p:nvSpPr>
        <p:spPr>
          <a:xfrm>
            <a:off x="594360" y="1691640"/>
            <a:ext cx="5166360" cy="960120"/>
          </a:xfrm>
          <a:prstGeom prst="roundRect">
            <a:avLst>
              <a:gd name="adj" fmla="val 4762"/>
            </a:avLst>
          </a:prstGeom>
          <a:solidFill>
            <a:srgbClr val="EEF3F7"/>
          </a:solidFill>
          <a:ln w="12700">
            <a:solidFill>
              <a:srgbClr val="D9E6F2"/>
            </a:solidFill>
            <a:prstDash val="solid"/>
          </a:ln>
        </p:spPr>
        <p:txBody>
          <a:bodyPr/>
          <a:p/>
        </p:txBody>
      </p:sp>
      <p:sp>
        <p:nvSpPr>
          <p:cNvPr id="11" name="Text 8"/>
          <p:cNvSpPr/>
          <p:nvPr/>
        </p:nvSpPr>
        <p:spPr>
          <a:xfrm>
            <a:off x="758952" y="1929384"/>
            <a:ext cx="411480" cy="411480"/>
          </a:xfrm>
          <a:prstGeom prst="rect">
            <a:avLst/>
          </a:prstGeom>
          <a:solidFill>
            <a:srgbClr val="F47B20"/>
          </a:solidFill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500" b="1" dirty="0">
                <a:solidFill>
                  <a:srgbClr val="FFFFFF"/>
                </a:solidFill>
              </a:rPr>
              <a:t>1</a:t>
            </a:r>
            <a:endParaRPr lang="en-US" sz="1500" dirty="0"/>
          </a:p>
        </p:txBody>
      </p:sp>
      <p:sp>
        <p:nvSpPr>
          <p:cNvPr id="12" name="Text 9"/>
          <p:cNvSpPr/>
          <p:nvPr/>
        </p:nvSpPr>
        <p:spPr>
          <a:xfrm>
            <a:off x="1307592" y="1856232"/>
            <a:ext cx="4251960" cy="59436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350" dirty="0">
                <a:solidFill>
                  <a:srgbClr val="1E2A36"/>
                </a:solidFill>
              </a:rPr>
              <a:t>Check center axis alignment for the body, nose cone, coupler, and nozzle.</a:t>
            </a:r>
            <a:endParaRPr lang="en-US" sz="1350" dirty="0"/>
          </a:p>
        </p:txBody>
      </p:sp>
      <p:sp>
        <p:nvSpPr>
          <p:cNvPr id="13" name="Shape 10"/>
          <p:cNvSpPr/>
          <p:nvPr/>
        </p:nvSpPr>
        <p:spPr>
          <a:xfrm>
            <a:off x="6172200" y="1691640"/>
            <a:ext cx="5166360" cy="960120"/>
          </a:xfrm>
          <a:prstGeom prst="roundRect">
            <a:avLst>
              <a:gd name="adj" fmla="val 4762"/>
            </a:avLst>
          </a:prstGeom>
          <a:solidFill>
            <a:srgbClr val="FFFFFF"/>
          </a:solidFill>
          <a:ln w="12700">
            <a:solidFill>
              <a:srgbClr val="D9E6F2"/>
            </a:solidFill>
            <a:prstDash val="solid"/>
          </a:ln>
        </p:spPr>
        <p:txBody>
          <a:bodyPr/>
          <a:p/>
        </p:txBody>
      </p:sp>
      <p:sp>
        <p:nvSpPr>
          <p:cNvPr id="14" name="Text 11"/>
          <p:cNvSpPr/>
          <p:nvPr/>
        </p:nvSpPr>
        <p:spPr>
          <a:xfrm>
            <a:off x="6336792" y="1929384"/>
            <a:ext cx="411480" cy="411480"/>
          </a:xfrm>
          <a:prstGeom prst="rect">
            <a:avLst/>
          </a:prstGeom>
          <a:solidFill>
            <a:srgbClr val="F47B20"/>
          </a:solidFill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500" b="1" dirty="0">
                <a:solidFill>
                  <a:srgbClr val="FFFFFF"/>
                </a:solidFill>
              </a:rPr>
              <a:t>2</a:t>
            </a:r>
            <a:endParaRPr lang="en-US" sz="1500" dirty="0"/>
          </a:p>
        </p:txBody>
      </p:sp>
      <p:sp>
        <p:nvSpPr>
          <p:cNvPr id="15" name="Text 12"/>
          <p:cNvSpPr/>
          <p:nvPr/>
        </p:nvSpPr>
        <p:spPr>
          <a:xfrm>
            <a:off x="6885432" y="1856232"/>
            <a:ext cx="4251960" cy="59436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350" dirty="0">
                <a:solidFill>
                  <a:srgbClr val="1E2A36"/>
                </a:solidFill>
              </a:rPr>
              <a:t>Inspect fin placement and connection points.</a:t>
            </a:r>
            <a:endParaRPr lang="en-US" sz="1350" dirty="0"/>
          </a:p>
        </p:txBody>
      </p:sp>
      <p:sp>
        <p:nvSpPr>
          <p:cNvPr id="16" name="Shape 13"/>
          <p:cNvSpPr/>
          <p:nvPr/>
        </p:nvSpPr>
        <p:spPr>
          <a:xfrm>
            <a:off x="594360" y="2990088"/>
            <a:ext cx="5166360" cy="960120"/>
          </a:xfrm>
          <a:prstGeom prst="roundRect">
            <a:avLst>
              <a:gd name="adj" fmla="val 4762"/>
            </a:avLst>
          </a:prstGeom>
          <a:solidFill>
            <a:srgbClr val="EEF3F7"/>
          </a:solidFill>
          <a:ln w="12700">
            <a:solidFill>
              <a:srgbClr val="D9E6F2"/>
            </a:solidFill>
            <a:prstDash val="solid"/>
          </a:ln>
        </p:spPr>
        <p:txBody>
          <a:bodyPr/>
          <a:p/>
        </p:txBody>
      </p:sp>
      <p:sp>
        <p:nvSpPr>
          <p:cNvPr id="17" name="Text 14"/>
          <p:cNvSpPr/>
          <p:nvPr/>
        </p:nvSpPr>
        <p:spPr>
          <a:xfrm>
            <a:off x="758952" y="3227832"/>
            <a:ext cx="411480" cy="411480"/>
          </a:xfrm>
          <a:prstGeom prst="rect">
            <a:avLst/>
          </a:prstGeom>
          <a:solidFill>
            <a:srgbClr val="F47B20"/>
          </a:solidFill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500" b="1" dirty="0">
                <a:solidFill>
                  <a:srgbClr val="FFFFFF"/>
                </a:solidFill>
              </a:rPr>
              <a:t>3</a:t>
            </a:r>
            <a:endParaRPr lang="en-US" sz="1500" dirty="0"/>
          </a:p>
        </p:txBody>
      </p:sp>
      <p:sp>
        <p:nvSpPr>
          <p:cNvPr id="18" name="Text 15"/>
          <p:cNvSpPr/>
          <p:nvPr/>
        </p:nvSpPr>
        <p:spPr>
          <a:xfrm>
            <a:off x="1307592" y="3154680"/>
            <a:ext cx="4251960" cy="59436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350" dirty="0">
                <a:solidFill>
                  <a:srgbClr val="1E2A36"/>
                </a:solidFill>
              </a:rPr>
              <a:t>Look for floating parts, unwanted overlaps, or blocked sliding paths.</a:t>
            </a:r>
            <a:endParaRPr lang="en-US" sz="1350" dirty="0"/>
          </a:p>
        </p:txBody>
      </p:sp>
      <p:sp>
        <p:nvSpPr>
          <p:cNvPr id="19" name="Shape 16"/>
          <p:cNvSpPr/>
          <p:nvPr/>
        </p:nvSpPr>
        <p:spPr>
          <a:xfrm>
            <a:off x="6172200" y="2990088"/>
            <a:ext cx="5166360" cy="960120"/>
          </a:xfrm>
          <a:prstGeom prst="roundRect">
            <a:avLst>
              <a:gd name="adj" fmla="val 4762"/>
            </a:avLst>
          </a:prstGeom>
          <a:solidFill>
            <a:srgbClr val="FFFFFF"/>
          </a:solidFill>
          <a:ln w="12700">
            <a:solidFill>
              <a:srgbClr val="D9E6F2"/>
            </a:solidFill>
            <a:prstDash val="solid"/>
          </a:ln>
        </p:spPr>
        <p:txBody>
          <a:bodyPr/>
          <a:p/>
        </p:txBody>
      </p:sp>
      <p:sp>
        <p:nvSpPr>
          <p:cNvPr id="20" name="Text 17"/>
          <p:cNvSpPr/>
          <p:nvPr/>
        </p:nvSpPr>
        <p:spPr>
          <a:xfrm>
            <a:off x="6336792" y="3227832"/>
            <a:ext cx="411480" cy="411480"/>
          </a:xfrm>
          <a:prstGeom prst="rect">
            <a:avLst/>
          </a:prstGeom>
          <a:solidFill>
            <a:srgbClr val="F47B20"/>
          </a:solidFill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500" b="1" dirty="0">
                <a:solidFill>
                  <a:srgbClr val="FFFFFF"/>
                </a:solidFill>
              </a:rPr>
              <a:t>4</a:t>
            </a:r>
            <a:endParaRPr lang="en-US" sz="1500" dirty="0"/>
          </a:p>
        </p:txBody>
      </p:sp>
      <p:sp>
        <p:nvSpPr>
          <p:cNvPr id="21" name="Text 18"/>
          <p:cNvSpPr/>
          <p:nvPr/>
        </p:nvSpPr>
        <p:spPr>
          <a:xfrm>
            <a:off x="6885432" y="3154680"/>
            <a:ext cx="4251960" cy="59436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350" dirty="0">
                <a:solidFill>
                  <a:srgbClr val="1E2A36"/>
                </a:solidFill>
              </a:rPr>
              <a:t>Complete an assembly fit check table.</a:t>
            </a:r>
            <a:endParaRPr lang="en-US" sz="1350" dirty="0"/>
          </a:p>
        </p:txBody>
      </p:sp>
      <p:sp>
        <p:nvSpPr>
          <p:cNvPr id="22" name="Shape 19"/>
          <p:cNvSpPr/>
          <p:nvPr/>
        </p:nvSpPr>
        <p:spPr>
          <a:xfrm>
            <a:off x="594360" y="4288536"/>
            <a:ext cx="5166360" cy="960120"/>
          </a:xfrm>
          <a:prstGeom prst="roundRect">
            <a:avLst>
              <a:gd name="adj" fmla="val 4762"/>
            </a:avLst>
          </a:prstGeom>
          <a:solidFill>
            <a:srgbClr val="EEF3F7"/>
          </a:solidFill>
          <a:ln w="12700">
            <a:solidFill>
              <a:srgbClr val="D9E6F2"/>
            </a:solidFill>
            <a:prstDash val="solid"/>
          </a:ln>
        </p:spPr>
        <p:txBody>
          <a:bodyPr/>
          <a:p/>
        </p:txBody>
      </p:sp>
      <p:sp>
        <p:nvSpPr>
          <p:cNvPr id="23" name="Text 20"/>
          <p:cNvSpPr/>
          <p:nvPr/>
        </p:nvSpPr>
        <p:spPr>
          <a:xfrm>
            <a:off x="758952" y="4526280"/>
            <a:ext cx="411480" cy="411480"/>
          </a:xfrm>
          <a:prstGeom prst="rect">
            <a:avLst/>
          </a:prstGeom>
          <a:solidFill>
            <a:srgbClr val="F47B20"/>
          </a:solidFill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500" b="1" dirty="0">
                <a:solidFill>
                  <a:srgbClr val="FFFFFF"/>
                </a:solidFill>
              </a:rPr>
              <a:t>5</a:t>
            </a:r>
            <a:endParaRPr lang="en-US" sz="1500" dirty="0"/>
          </a:p>
        </p:txBody>
      </p:sp>
      <p:sp>
        <p:nvSpPr>
          <p:cNvPr id="24" name="Text 21"/>
          <p:cNvSpPr/>
          <p:nvPr/>
        </p:nvSpPr>
        <p:spPr>
          <a:xfrm>
            <a:off x="1307592" y="4453128"/>
            <a:ext cx="4251960" cy="59436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350" dirty="0">
                <a:solidFill>
                  <a:srgbClr val="1E2A36"/>
                </a:solidFill>
              </a:rPr>
              <a:t>Identify at least one revision to make.</a:t>
            </a:r>
            <a:endParaRPr lang="en-US" sz="1350" dirty="0"/>
          </a:p>
        </p:txBody>
      </p:sp>
      <p:sp>
        <p:nvSpPr>
          <p:cNvPr id="25" name="Text 22"/>
          <p:cNvSpPr/>
          <p:nvPr/>
        </p:nvSpPr>
        <p:spPr>
          <a:xfrm>
            <a:off x="594360" y="6016752"/>
            <a:ext cx="1078992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600" b="1" dirty="0">
                <a:solidFill>
                  <a:srgbClr val="F47B20"/>
                </a:solidFill>
              </a:rPr>
              <a:t>Save screenshots, photos, measurements, or notes before you move on.</a:t>
            </a:r>
            <a:endParaRPr lang="en-US" sz="1600" dirty="0"/>
          </a:p>
        </p:txBody>
      </p:sp>
      <p:pic>
        <p:nvPicPr>
          <p:cNvPr id="26" name="Picture 25" descr="logo_white_transparent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896" y="118872"/>
            <a:ext cx="1133856" cy="338464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4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03504"/>
          </a:xfrm>
          <a:prstGeom prst="rect">
            <a:avLst/>
          </a:prstGeom>
          <a:solidFill>
            <a:srgbClr val="0A204C"/>
          </a:solidFill>
          <a:ln w="12700">
            <a:solidFill>
              <a:srgbClr val="0A204C"/>
            </a:solidFill>
            <a:prstDash val="solid"/>
          </a:ln>
        </p:spPr>
        <p:txBody>
          <a:bodyPr/>
          <a:p/>
        </p:txBody>
      </p:sp>
      <p:sp>
        <p:nvSpPr>
          <p:cNvPr id="5" name="Text 2"/>
          <p:cNvSpPr/>
          <p:nvPr/>
        </p:nvSpPr>
        <p:spPr>
          <a:xfrm>
            <a:off x="2788920" y="146304"/>
            <a:ext cx="13716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200" b="1" dirty="0">
                <a:solidFill>
                  <a:srgbClr val="D7A940"/>
                </a:solidFill>
              </a:rPr>
              <a:t>Lesson 3.4</a:t>
            </a:r>
            <a:endParaRPr lang="en-US" sz="1200" dirty="0"/>
          </a:p>
        </p:txBody>
      </p:sp>
      <p:sp>
        <p:nvSpPr>
          <p:cNvPr id="6" name="Text 3"/>
          <p:cNvSpPr/>
          <p:nvPr/>
        </p:nvSpPr>
        <p:spPr>
          <a:xfrm>
            <a:off x="4315968" y="118872"/>
            <a:ext cx="64008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600" b="1" dirty="0">
                <a:solidFill>
                  <a:srgbClr val="FFFFFF"/>
                </a:solidFill>
              </a:rPr>
              <a:t>Assembly Alignment and Fit Checks</a:t>
            </a:r>
            <a:endParaRPr lang="en-US" sz="1600" dirty="0"/>
          </a:p>
        </p:txBody>
      </p:sp>
      <p:sp>
        <p:nvSpPr>
          <p:cNvPr id="7" name="Text 4"/>
          <p:cNvSpPr/>
          <p:nvPr/>
        </p:nvSpPr>
        <p:spPr>
          <a:xfrm>
            <a:off x="7452360" y="6510528"/>
            <a:ext cx="393192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750" dirty="0">
                <a:solidFill>
                  <a:srgbClr val="5B6770"/>
                </a:solidFill>
              </a:rPr>
              <a:t>LockwoodSTEM  |  Introduction to Engineering Design</a:t>
            </a:r>
            <a:endParaRPr lang="en-US" sz="750" dirty="0"/>
          </a:p>
        </p:txBody>
      </p:sp>
      <p:sp>
        <p:nvSpPr>
          <p:cNvPr id="8" name="Text 5"/>
          <p:cNvSpPr/>
          <p:nvPr/>
        </p:nvSpPr>
        <p:spPr>
          <a:xfrm>
            <a:off x="502920" y="841248"/>
            <a:ext cx="731520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2300" b="1" dirty="0">
                <a:solidFill>
                  <a:srgbClr val="0A204C"/>
                </a:solidFill>
              </a:rPr>
              <a:t>Evidence checklist</a:t>
            </a:r>
            <a:endParaRPr lang="en-US" sz="2300" dirty="0"/>
          </a:p>
        </p:txBody>
      </p:sp>
      <p:sp>
        <p:nvSpPr>
          <p:cNvPr id="9" name="Text 6"/>
          <p:cNvSpPr/>
          <p:nvPr/>
        </p:nvSpPr>
        <p:spPr>
          <a:xfrm>
            <a:off x="502920" y="1207008"/>
            <a:ext cx="86868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550" dirty="0">
                <a:solidFill>
                  <a:srgbClr val="5B6770"/>
                </a:solidFill>
              </a:rPr>
              <a:t>Use this slide to check whether your lesson evidence is ready for the final package.</a:t>
            </a:r>
            <a:endParaRPr lang="en-US" sz="1550" dirty="0"/>
          </a:p>
        </p:txBody>
      </p:sp>
      <p:sp>
        <p:nvSpPr>
          <p:cNvPr id="10" name="Shape 7"/>
          <p:cNvSpPr/>
          <p:nvPr/>
        </p:nvSpPr>
        <p:spPr>
          <a:xfrm>
            <a:off x="502920" y="1691640"/>
            <a:ext cx="5577840" cy="4480560"/>
          </a:xfrm>
          <a:prstGeom prst="roundRect">
            <a:avLst>
              <a:gd name="adj" fmla="val 1633"/>
            </a:avLst>
          </a:prstGeom>
          <a:solidFill>
            <a:srgbClr val="EEF3F7"/>
          </a:solidFill>
          <a:ln w="12700">
            <a:solidFill>
              <a:srgbClr val="D9E6F2"/>
            </a:solidFill>
            <a:prstDash val="solid"/>
          </a:ln>
        </p:spPr>
        <p:txBody>
          <a:bodyPr/>
          <a:p/>
        </p:txBody>
      </p:sp>
      <p:sp>
        <p:nvSpPr>
          <p:cNvPr id="11" name="Text 8"/>
          <p:cNvSpPr/>
          <p:nvPr/>
        </p:nvSpPr>
        <p:spPr>
          <a:xfrm>
            <a:off x="749808" y="1947672"/>
            <a:ext cx="2743200" cy="256032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ctr">
            <a:normAutofit/>
          </a:bodyPr>
          <a:lstStyle/>
          <a:p>
            <a:pPr indent="0" marL="0">
              <a:buNone/>
            </a:pPr>
            <a:r>
              <a:rPr lang="en-US" sz="1100" b="1" dirty="0">
                <a:solidFill>
                  <a:srgbClr val="F47B20"/>
                </a:solidFill>
              </a:rPr>
              <a:t>REQUIRED EVIDENCE</a:t>
            </a:r>
            <a:endParaRPr lang="en-US" sz="1100" dirty="0"/>
          </a:p>
        </p:txBody>
      </p:sp>
      <p:sp>
        <p:nvSpPr>
          <p:cNvPr id="12" name="Text 9"/>
          <p:cNvSpPr/>
          <p:nvPr/>
        </p:nvSpPr>
        <p:spPr>
          <a:xfrm>
            <a:off x="749808" y="2340864"/>
            <a:ext cx="5074920" cy="3337560"/>
          </a:xfrm>
          <a:prstGeom prst="rect">
            <a:avLst/>
          </a:prstGeom>
          <a:noFill/>
          <a:ln/>
        </p:spPr>
        <p:txBody>
          <a:bodyPr wrap="square" lIns="508" tIns="508" rIns="508" bIns="508" rtlCol="0" anchor="t">
            <a:normAutofit/>
          </a:bodyPr>
          <a:lstStyle/>
          <a:p>
            <a:pPr indent="0" marL="0">
              <a:buNone/>
            </a:pPr>
            <a:r>
              <a:rPr lang="en-US" sz="1450" dirty="0">
                <a:solidFill>
                  <a:srgbClr val="1E2A36"/>
                </a:solidFill>
              </a:rPr>
              <a:t>□ Fit check table</a:t>
            </a:r>
            <a:endParaRPr lang="en-US" sz="1450" dirty="0"/>
          </a:p>
          <a:p>
            <a:pPr indent="0" marL="0">
              <a:buNone/>
            </a:pPr>
            <a:r>
              <a:rPr lang="en-US" sz="1450" dirty="0">
                <a:solidFill>
                  <a:srgbClr val="1E2A36"/>
                </a:solidFill>
              </a:rPr>
              <a:t>□ Screenshots showing alignment checks</a:t>
            </a:r>
            <a:endParaRPr lang="en-US" sz="1450" dirty="0"/>
          </a:p>
          <a:p>
            <a:pPr indent="0" marL="0">
              <a:buNone/>
            </a:pPr>
            <a:r>
              <a:rPr lang="en-US" sz="1450" dirty="0">
                <a:solidFill>
                  <a:srgbClr val="1E2A36"/>
                </a:solidFill>
              </a:rPr>
              <a:t>□ Notes on gaps, overlaps, or interference</a:t>
            </a:r>
            <a:endParaRPr lang="en-US" sz="1450" dirty="0"/>
          </a:p>
          <a:p>
            <a:pPr indent="0" marL="0">
              <a:buNone/>
            </a:pPr>
            <a:r>
              <a:rPr lang="en-US" sz="1450" dirty="0">
                <a:solidFill>
                  <a:srgbClr val="1E2A36"/>
                </a:solidFill>
              </a:rPr>
              <a:t>□ One tolerance-related decision</a:t>
            </a:r>
            <a:endParaRPr lang="en-US" sz="1450" dirty="0"/>
          </a:p>
          <a:p>
            <a:pPr indent="0" marL="0">
              <a:buNone/>
            </a:pPr>
            <a:r>
              <a:rPr lang="en-US" sz="1450" dirty="0">
                <a:solidFill>
                  <a:srgbClr val="1E2A36"/>
                </a:solidFill>
              </a:rPr>
              <a:t>□ Revision notes for the next work period</a:t>
            </a:r>
            <a:endParaRPr lang="en-US" sz="1450" dirty="0"/>
          </a:p>
        </p:txBody>
      </p:sp>
      <p:sp>
        <p:nvSpPr>
          <p:cNvPr id="13" name="Shape 10"/>
          <p:cNvSpPr/>
          <p:nvPr/>
        </p:nvSpPr>
        <p:spPr>
          <a:xfrm>
            <a:off x="6492240" y="1691640"/>
            <a:ext cx="4983480" cy="4480560"/>
          </a:xfrm>
          <a:prstGeom prst="roundRect">
            <a:avLst>
              <a:gd name="adj" fmla="val 1633"/>
            </a:avLst>
          </a:prstGeom>
          <a:solidFill>
            <a:srgbClr val="FFFFFF"/>
          </a:solidFill>
          <a:ln w="12700">
            <a:solidFill>
              <a:srgbClr val="D9E6F2"/>
            </a:solidFill>
            <a:prstDash val="solid"/>
          </a:ln>
        </p:spPr>
        <p:txBody>
          <a:bodyPr/>
          <a:p/>
        </p:txBody>
      </p:sp>
      <p:sp>
        <p:nvSpPr>
          <p:cNvPr id="14" name="Text 11"/>
          <p:cNvSpPr/>
          <p:nvPr/>
        </p:nvSpPr>
        <p:spPr>
          <a:xfrm>
            <a:off x="6748272" y="1947672"/>
            <a:ext cx="2743200" cy="256032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ctr">
            <a:normAutofit/>
          </a:bodyPr>
          <a:lstStyle/>
          <a:p>
            <a:pPr indent="0" marL="0">
              <a:buNone/>
            </a:pPr>
            <a:r>
              <a:rPr lang="en-US" sz="1100" b="1" dirty="0">
                <a:solidFill>
                  <a:srgbClr val="D7A940"/>
                </a:solidFill>
              </a:rPr>
              <a:t>BEFORE MOVING ON</a:t>
            </a:r>
            <a:endParaRPr lang="en-US" sz="1100" dirty="0"/>
          </a:p>
        </p:txBody>
      </p:sp>
      <p:sp>
        <p:nvSpPr>
          <p:cNvPr id="15" name="Text 12"/>
          <p:cNvSpPr/>
          <p:nvPr/>
        </p:nvSpPr>
        <p:spPr>
          <a:xfrm>
            <a:off x="6748272" y="2331720"/>
            <a:ext cx="438912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700" b="1" dirty="0">
                <a:solidFill>
                  <a:srgbClr val="0A204C"/>
                </a:solidFill>
              </a:rPr>
              <a:t>Your work should be:</a:t>
            </a:r>
            <a:endParaRPr lang="en-US" sz="1700" dirty="0"/>
          </a:p>
        </p:txBody>
      </p:sp>
      <p:sp>
        <p:nvSpPr>
          <p:cNvPr id="16" name="Text 13"/>
          <p:cNvSpPr/>
          <p:nvPr/>
        </p:nvSpPr>
        <p:spPr>
          <a:xfrm>
            <a:off x="6748272" y="2697480"/>
            <a:ext cx="4343400" cy="2057400"/>
          </a:xfrm>
          <a:prstGeom prst="rect">
            <a:avLst/>
          </a:prstGeom>
          <a:noFill/>
          <a:ln/>
        </p:spPr>
        <p:txBody>
          <a:bodyPr wrap="square" lIns="762" tIns="762" rIns="762" bIns="762" rtlCol="0" anchor="t">
            <a:normAutofit/>
          </a:bodyPr>
          <a:lstStyle/>
          <a:p>
            <a:pPr indent="0" marL="0">
              <a:buNone/>
            </a:pPr>
            <a:r>
              <a:rPr lang="en-US" sz="1550" dirty="0">
                <a:solidFill>
                  <a:srgbClr val="1E2A3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saved in the correct file or folder</a:t>
            </a:r>
            <a:pPr indent="0" marL="0">
              <a:buNone/>
            </a:pPr>
            <a:endParaRPr lang="en-US" sz="1550" dirty="0"/>
          </a:p>
          <a:p>
            <a:pPr indent="0" marL="0">
              <a:buNone/>
            </a:pPr>
            <a:r>
              <a:rPr lang="en-US" sz="1550" dirty="0">
                <a:solidFill>
                  <a:srgbClr val="1E2A3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named clearly enough to find later</a:t>
            </a:r>
            <a:endParaRPr lang="en-US" sz="1550" dirty="0"/>
          </a:p>
          <a:p>
            <a:pPr indent="0" marL="0">
              <a:buNone/>
            </a:pPr>
            <a:endParaRPr lang="en-US" sz="1550" dirty="0"/>
          </a:p>
          <a:p>
            <a:pPr indent="0" marL="0">
              <a:buNone/>
            </a:pPr>
            <a:r>
              <a:rPr lang="en-US" sz="1550" dirty="0">
                <a:solidFill>
                  <a:srgbClr val="1E2A3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connected to a design decision</a:t>
            </a:r>
            <a:endParaRPr lang="en-US" sz="1550" dirty="0"/>
          </a:p>
          <a:p>
            <a:pPr indent="0" marL="0">
              <a:buNone/>
            </a:pPr>
            <a:endParaRPr lang="en-US" sz="1550" dirty="0"/>
          </a:p>
          <a:p>
            <a:pPr indent="0" marL="0">
              <a:buNone/>
            </a:pPr>
            <a:r>
              <a:rPr lang="en-US" sz="1550" dirty="0">
                <a:solidFill>
                  <a:srgbClr val="1E2A3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useful for final drawings or presentation</a:t>
            </a:r>
            <a:endParaRPr lang="en-US" sz="1550" dirty="0"/>
          </a:p>
          <a:p>
            <a:pPr indent="0" marL="0">
              <a:buNone/>
            </a:pPr>
            <a:endParaRPr lang="en-US" sz="1550" dirty="0"/>
          </a:p>
          <a:p>
            <a:pPr indent="0" marL="0">
              <a:buNone/>
            </a:pPr>
            <a:r>
              <a:rPr lang="en-US" sz="1550" dirty="0">
                <a:solidFill>
                  <a:srgbClr val="1E2A3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ready for another person to understand</a:t>
            </a:r>
            <a:endParaRPr lang="en-US" sz="1550" dirty="0"/>
          </a:p>
        </p:txBody>
      </p:sp>
      <p:sp>
        <p:nvSpPr>
          <p:cNvPr id="17" name="Shape 14"/>
          <p:cNvSpPr/>
          <p:nvPr/>
        </p:nvSpPr>
        <p:spPr>
          <a:xfrm>
            <a:off x="6720840" y="5074920"/>
            <a:ext cx="4434840" cy="0"/>
          </a:xfrm>
          <a:prstGeom prst="line">
            <a:avLst/>
          </a:prstGeom>
          <a:noFill/>
          <a:ln w="12700">
            <a:solidFill>
              <a:srgbClr val="D9E6F2"/>
            </a:solidFill>
            <a:prstDash val="solid"/>
          </a:ln>
        </p:spPr>
        <p:txBody>
          <a:bodyPr/>
          <a:p/>
        </p:txBody>
      </p:sp>
      <p:sp>
        <p:nvSpPr>
          <p:cNvPr id="18" name="Text 15"/>
          <p:cNvSpPr/>
          <p:nvPr/>
        </p:nvSpPr>
        <p:spPr>
          <a:xfrm>
            <a:off x="6748272" y="5257800"/>
            <a:ext cx="4343400" cy="56692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450" b="1" dirty="0">
                <a:solidFill>
                  <a:srgbClr val="F47B20"/>
                </a:solidFill>
              </a:rPr>
              <a:t>An inspected rocket assembly with documented fit and alignment issues to revise.</a:t>
            </a:r>
            <a:endParaRPr lang="en-US" sz="1450" dirty="0"/>
          </a:p>
        </p:txBody>
      </p:sp>
      <p:pic>
        <p:nvPicPr>
          <p:cNvPr id="19" name="Picture 18" descr="logo_white_transparent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896" y="118872"/>
            <a:ext cx="1133856" cy="338464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5">
    <p:bg>
      <p:bgPr>
        <a:solidFill>
          <a:srgbClr val="0A204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unit3_crops/a_clean_well_lit_engineering_workbench_desktop_sc_title.jp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989320" y="0"/>
            <a:ext cx="6202375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5989320" cy="6858000"/>
          </a:xfrm>
          <a:prstGeom prst="rect">
            <a:avLst/>
          </a:prstGeom>
          <a:solidFill>
            <a:srgbClr val="0A204C"/>
          </a:solidFill>
          <a:ln w="12700">
            <a:solidFill>
              <a:srgbClr val="0A204C"/>
            </a:solidFill>
            <a:prstDash val="solid"/>
          </a:ln>
        </p:spPr>
        <p:txBody>
          <a:bodyPr/>
          <a:p/>
        </p:txBody>
      </p:sp>
      <p:sp>
        <p:nvSpPr>
          <p:cNvPr id="4" name="Shape 1"/>
          <p:cNvSpPr/>
          <p:nvPr/>
        </p:nvSpPr>
        <p:spPr>
          <a:xfrm>
            <a:off x="5989320" y="0"/>
            <a:ext cx="109728" cy="6858000"/>
          </a:xfrm>
          <a:prstGeom prst="rect">
            <a:avLst/>
          </a:prstGeom>
          <a:solidFill>
            <a:srgbClr val="F47B20"/>
          </a:solidFill>
          <a:ln w="12700">
            <a:solidFill>
              <a:srgbClr val="F47B20"/>
            </a:solidFill>
            <a:prstDash val="solid"/>
          </a:ln>
        </p:spPr>
        <p:txBody>
          <a:bodyPr/>
          <a:p/>
        </p:txBody>
      </p:sp>
      <p:sp>
        <p:nvSpPr>
          <p:cNvPr id="7" name="Text 3"/>
          <p:cNvSpPr/>
          <p:nvPr/>
        </p:nvSpPr>
        <p:spPr>
          <a:xfrm>
            <a:off x="640080" y="1234440"/>
            <a:ext cx="4206240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600" b="1" dirty="0">
                <a:solidFill>
                  <a:srgbClr val="D7A940"/>
                </a:solidFill>
              </a:rPr>
              <a:t>LOCKWOODSTEM IED • UNIT 3</a:t>
            </a:r>
            <a:endParaRPr lang="en-US" sz="1600" dirty="0"/>
          </a:p>
        </p:txBody>
      </p:sp>
      <p:sp>
        <p:nvSpPr>
          <p:cNvPr id="8" name="Text 4"/>
          <p:cNvSpPr/>
          <p:nvPr/>
        </p:nvSpPr>
        <p:spPr>
          <a:xfrm>
            <a:off x="640080" y="1737360"/>
            <a:ext cx="2743200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2600" b="1" dirty="0">
                <a:solidFill>
                  <a:srgbClr val="F47B20"/>
                </a:solidFill>
              </a:rPr>
              <a:t>Lesson 3.5</a:t>
            </a:r>
            <a:endParaRPr lang="en-US" sz="2600" dirty="0"/>
          </a:p>
        </p:txBody>
      </p:sp>
      <p:sp>
        <p:nvSpPr>
          <p:cNvPr id="9" name="Text 5"/>
          <p:cNvSpPr/>
          <p:nvPr/>
        </p:nvSpPr>
        <p:spPr>
          <a:xfrm>
            <a:off x="640080" y="2267712"/>
            <a:ext cx="4983480" cy="91440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3000" b="1" dirty="0">
                <a:solidFill>
                  <a:srgbClr val="FFFFFF"/>
                </a:solidFill>
              </a:rPr>
              <a:t>Joints and Assembly Relationships</a:t>
            </a:r>
            <a:endParaRPr lang="en-US" sz="3000" dirty="0"/>
          </a:p>
        </p:txBody>
      </p:sp>
      <p:sp>
        <p:nvSpPr>
          <p:cNvPr id="10" name="Shape 6"/>
          <p:cNvSpPr/>
          <p:nvPr/>
        </p:nvSpPr>
        <p:spPr>
          <a:xfrm>
            <a:off x="640080" y="3456432"/>
            <a:ext cx="4389120" cy="0"/>
          </a:xfrm>
          <a:prstGeom prst="line">
            <a:avLst/>
          </a:prstGeom>
          <a:noFill/>
          <a:ln w="25400">
            <a:solidFill>
              <a:srgbClr val="F47B20"/>
            </a:solidFill>
            <a:prstDash val="solid"/>
          </a:ln>
        </p:spPr>
        <p:txBody>
          <a:bodyPr/>
          <a:p/>
        </p:txBody>
      </p:sp>
      <p:sp>
        <p:nvSpPr>
          <p:cNvPr id="11" name="Text 7"/>
          <p:cNvSpPr/>
          <p:nvPr/>
        </p:nvSpPr>
        <p:spPr>
          <a:xfrm>
            <a:off x="640080" y="3703320"/>
            <a:ext cx="5074920" cy="91440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700" i="1" dirty="0">
                <a:solidFill>
                  <a:srgbClr val="E8EEF6"/>
                </a:solidFill>
              </a:rPr>
              <a:t>How do joints and assembly relationships help a CAD model behave like a real assembly?</a:t>
            </a:r>
            <a:endParaRPr lang="en-US" sz="1700" dirty="0"/>
          </a:p>
        </p:txBody>
      </p:sp>
      <p:sp>
        <p:nvSpPr>
          <p:cNvPr id="12" name="Text 8"/>
          <p:cNvSpPr/>
          <p:nvPr/>
        </p:nvSpPr>
        <p:spPr>
          <a:xfrm>
            <a:off x="640080" y="6263640"/>
            <a:ext cx="4663440" cy="23774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050" dirty="0">
                <a:solidFill>
                  <a:srgbClr val="CBD6E2"/>
                </a:solidFill>
              </a:rPr>
              <a:t>CAD Assemblies, Prototyping &amp; Technical Drawings</a:t>
            </a:r>
            <a:endParaRPr lang="en-US" sz="1050" dirty="0"/>
          </a:p>
        </p:txBody>
      </p:sp>
      <p:pic>
        <p:nvPicPr>
          <p:cNvPr id="13" name="Picture 12" descr="logo_white_transparen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0896" y="118872"/>
            <a:ext cx="1133856" cy="338464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6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03504"/>
          </a:xfrm>
          <a:prstGeom prst="rect">
            <a:avLst/>
          </a:prstGeom>
          <a:solidFill>
            <a:srgbClr val="0A204C"/>
          </a:solidFill>
          <a:ln w="12700">
            <a:solidFill>
              <a:srgbClr val="0A204C"/>
            </a:solidFill>
            <a:prstDash val="solid"/>
          </a:ln>
        </p:spPr>
        <p:txBody>
          <a:bodyPr/>
          <a:p/>
        </p:txBody>
      </p:sp>
      <p:sp>
        <p:nvSpPr>
          <p:cNvPr id="5" name="Text 2"/>
          <p:cNvSpPr/>
          <p:nvPr/>
        </p:nvSpPr>
        <p:spPr>
          <a:xfrm>
            <a:off x="2788920" y="146304"/>
            <a:ext cx="13716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200" b="1" dirty="0">
                <a:solidFill>
                  <a:srgbClr val="D7A940"/>
                </a:solidFill>
              </a:rPr>
              <a:t>Lesson 3.5</a:t>
            </a:r>
            <a:endParaRPr lang="en-US" sz="1200" dirty="0"/>
          </a:p>
        </p:txBody>
      </p:sp>
      <p:sp>
        <p:nvSpPr>
          <p:cNvPr id="6" name="Text 3"/>
          <p:cNvSpPr/>
          <p:nvPr/>
        </p:nvSpPr>
        <p:spPr>
          <a:xfrm>
            <a:off x="4315968" y="118872"/>
            <a:ext cx="64008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600" b="1" dirty="0">
                <a:solidFill>
                  <a:srgbClr val="FFFFFF"/>
                </a:solidFill>
              </a:rPr>
              <a:t>Joints and Assembly Relationships</a:t>
            </a:r>
            <a:endParaRPr lang="en-US" sz="1600" dirty="0"/>
          </a:p>
        </p:txBody>
      </p:sp>
      <p:sp>
        <p:nvSpPr>
          <p:cNvPr id="7" name="Text 4"/>
          <p:cNvSpPr/>
          <p:nvPr/>
        </p:nvSpPr>
        <p:spPr>
          <a:xfrm>
            <a:off x="7452360" y="6510528"/>
            <a:ext cx="393192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750" dirty="0">
                <a:solidFill>
                  <a:srgbClr val="5B6770"/>
                </a:solidFill>
              </a:rPr>
              <a:t>LockwoodSTEM  |  Introduction to Engineering Design</a:t>
            </a:r>
            <a:endParaRPr lang="en-US" sz="750" dirty="0"/>
          </a:p>
        </p:txBody>
      </p:sp>
      <p:sp>
        <p:nvSpPr>
          <p:cNvPr id="8" name="Text 5"/>
          <p:cNvSpPr/>
          <p:nvPr/>
        </p:nvSpPr>
        <p:spPr>
          <a:xfrm>
            <a:off x="502920" y="841248"/>
            <a:ext cx="576072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2300" b="1" dirty="0">
                <a:solidFill>
                  <a:srgbClr val="0A204C"/>
                </a:solidFill>
              </a:rPr>
              <a:t>Joints and Assembly Relationships</a:t>
            </a:r>
            <a:endParaRPr lang="en-US" sz="2300" dirty="0"/>
          </a:p>
        </p:txBody>
      </p:sp>
      <p:sp>
        <p:nvSpPr>
          <p:cNvPr id="9" name="Text 6"/>
          <p:cNvSpPr/>
          <p:nvPr/>
        </p:nvSpPr>
        <p:spPr>
          <a:xfrm>
            <a:off x="502920" y="1234440"/>
            <a:ext cx="5806440" cy="54864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700" i="1" dirty="0">
                <a:solidFill>
                  <a:srgbClr val="5B6770"/>
                </a:solidFill>
              </a:rPr>
              <a:t>How do joints and assembly relationships help a CAD model behave like a real assembly?</a:t>
            </a:r>
            <a:endParaRPr lang="en-US" sz="1700" dirty="0"/>
          </a:p>
        </p:txBody>
      </p:sp>
      <p:sp>
        <p:nvSpPr>
          <p:cNvPr id="10" name="Shape 7"/>
          <p:cNvSpPr/>
          <p:nvPr/>
        </p:nvSpPr>
        <p:spPr>
          <a:xfrm>
            <a:off x="6611112" y="941832"/>
            <a:ext cx="4837176" cy="5266944"/>
          </a:xfrm>
          <a:prstGeom prst="roundRect">
            <a:avLst>
              <a:gd name="adj" fmla="val 1512"/>
            </a:avLst>
          </a:prstGeom>
          <a:solidFill>
            <a:srgbClr val="FFFFFF"/>
          </a:solidFill>
          <a:ln w="12700">
            <a:solidFill>
              <a:srgbClr val="D9E6F2"/>
            </a:solidFill>
            <a:prstDash val="solid"/>
          </a:ln>
        </p:spPr>
        <p:txBody>
          <a:bodyPr/>
          <a:p/>
        </p:txBody>
      </p:sp>
      <p:pic>
        <p:nvPicPr>
          <p:cNvPr id="11" name="Image 1" descr="/mnt/data/unit3_crops/a_clean_well_lit_engineering_workbench_desktop_sc_panel.jp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9400" y="960120"/>
            <a:ext cx="4800600" cy="4818888"/>
          </a:xfrm>
          <a:prstGeom prst="rect">
            <a:avLst/>
          </a:prstGeom>
        </p:spPr>
      </p:pic>
      <p:sp>
        <p:nvSpPr>
          <p:cNvPr id="12" name="Shape 8"/>
          <p:cNvSpPr/>
          <p:nvPr/>
        </p:nvSpPr>
        <p:spPr>
          <a:xfrm>
            <a:off x="6629400" y="5779008"/>
            <a:ext cx="4800600" cy="411480"/>
          </a:xfrm>
          <a:prstGeom prst="rect">
            <a:avLst/>
          </a:prstGeom>
          <a:solidFill>
            <a:srgbClr val="0A204C">
              <a:alpha val="95000"/>
            </a:srgbClr>
          </a:solidFill>
          <a:ln w="12700">
            <a:solidFill>
              <a:srgbClr val="0A204C">
                <a:alpha val="0"/>
              </a:srgbClr>
            </a:solidFill>
            <a:prstDash val="solid"/>
          </a:ln>
        </p:spPr>
        <p:txBody>
          <a:bodyPr/>
          <a:p/>
        </p:txBody>
      </p:sp>
      <p:sp>
        <p:nvSpPr>
          <p:cNvPr id="13" name="Text 9"/>
          <p:cNvSpPr/>
          <p:nvPr/>
        </p:nvSpPr>
        <p:spPr>
          <a:xfrm>
            <a:off x="6739128" y="5879592"/>
            <a:ext cx="4581144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950" b="1" dirty="0">
                <a:solidFill>
                  <a:srgbClr val="FFFFFF"/>
                </a:solidFill>
              </a:rPr>
              <a:t>Aerospace assembly work depends on fit, alignment, documentation, and testing evidence.</a:t>
            </a:r>
            <a:endParaRPr lang="en-US" sz="950" dirty="0"/>
          </a:p>
        </p:txBody>
      </p:sp>
      <p:sp>
        <p:nvSpPr>
          <p:cNvPr id="14" name="Shape 10"/>
          <p:cNvSpPr/>
          <p:nvPr/>
        </p:nvSpPr>
        <p:spPr>
          <a:xfrm>
            <a:off x="548640" y="2057400"/>
            <a:ext cx="5577840" cy="1097280"/>
          </a:xfrm>
          <a:prstGeom prst="roundRect">
            <a:avLst>
              <a:gd name="adj" fmla="val 5833"/>
            </a:avLst>
          </a:prstGeom>
          <a:solidFill>
            <a:srgbClr val="EEF3F7"/>
          </a:solidFill>
          <a:ln w="12700">
            <a:solidFill>
              <a:srgbClr val="D9E6F2">
                <a:alpha val="95000"/>
              </a:srgbClr>
            </a:solidFill>
            <a:prstDash val="solid"/>
          </a:ln>
        </p:spPr>
        <p:txBody>
          <a:bodyPr/>
          <a:p/>
        </p:txBody>
      </p:sp>
      <p:sp>
        <p:nvSpPr>
          <p:cNvPr id="15" name="Text 11"/>
          <p:cNvSpPr/>
          <p:nvPr/>
        </p:nvSpPr>
        <p:spPr>
          <a:xfrm>
            <a:off x="713232" y="2203704"/>
            <a:ext cx="5248656" cy="237744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ctr">
            <a:normAutofit/>
          </a:bodyPr>
          <a:lstStyle/>
          <a:p>
            <a:pPr indent="0" marL="0">
              <a:buNone/>
            </a:pPr>
            <a:r>
              <a:rPr lang="en-US" sz="1100" b="1" dirty="0">
                <a:solidFill>
                  <a:srgbClr val="F47B20"/>
                </a:solidFill>
              </a:rPr>
              <a:t>LESSON GOAL</a:t>
            </a:r>
            <a:endParaRPr lang="en-US" sz="1100" dirty="0"/>
          </a:p>
        </p:txBody>
      </p:sp>
      <p:sp>
        <p:nvSpPr>
          <p:cNvPr id="16" name="Text 12"/>
          <p:cNvSpPr/>
          <p:nvPr/>
        </p:nvSpPr>
        <p:spPr>
          <a:xfrm>
            <a:off x="713232" y="2532888"/>
            <a:ext cx="5248656" cy="53035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t">
            <a:normAutofit/>
          </a:bodyPr>
          <a:lstStyle/>
          <a:p>
            <a:pPr indent="0" marL="0">
              <a:buNone/>
            </a:pPr>
            <a:r>
              <a:rPr lang="en-US" sz="1450" dirty="0">
                <a:solidFill>
                  <a:srgbClr val="1E2A36"/>
                </a:solidFill>
              </a:rPr>
              <a:t>Students use basic CAD assembly relationships to control how rocket parts connect or move.</a:t>
            </a:r>
            <a:endParaRPr lang="en-US" sz="1450" dirty="0"/>
          </a:p>
        </p:txBody>
      </p:sp>
      <p:sp>
        <p:nvSpPr>
          <p:cNvPr id="17" name="Shape 13"/>
          <p:cNvSpPr/>
          <p:nvPr/>
        </p:nvSpPr>
        <p:spPr>
          <a:xfrm>
            <a:off x="548640" y="3364992"/>
            <a:ext cx="5577840" cy="1097280"/>
          </a:xfrm>
          <a:prstGeom prst="roundRect">
            <a:avLst>
              <a:gd name="adj" fmla="val 5833"/>
            </a:avLst>
          </a:prstGeom>
          <a:solidFill>
            <a:srgbClr val="EEF3F7"/>
          </a:solidFill>
          <a:ln w="12700">
            <a:solidFill>
              <a:srgbClr val="D9E6F2">
                <a:alpha val="95000"/>
              </a:srgbClr>
            </a:solidFill>
            <a:prstDash val="solid"/>
          </a:ln>
        </p:spPr>
        <p:txBody>
          <a:bodyPr/>
          <a:p/>
        </p:txBody>
      </p:sp>
      <p:sp>
        <p:nvSpPr>
          <p:cNvPr id="18" name="Text 14"/>
          <p:cNvSpPr/>
          <p:nvPr/>
        </p:nvSpPr>
        <p:spPr>
          <a:xfrm>
            <a:off x="713232" y="3511296"/>
            <a:ext cx="5248656" cy="237744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ctr">
            <a:normAutofit/>
          </a:bodyPr>
          <a:lstStyle/>
          <a:p>
            <a:pPr indent="0" marL="0">
              <a:buNone/>
            </a:pPr>
            <a:r>
              <a:rPr lang="en-US" sz="1100" b="1" dirty="0">
                <a:solidFill>
                  <a:srgbClr val="D7A940"/>
                </a:solidFill>
              </a:rPr>
              <a:t>STUDENT OBJECTIVE</a:t>
            </a:r>
            <a:endParaRPr lang="en-US" sz="1100" dirty="0"/>
          </a:p>
        </p:txBody>
      </p:sp>
      <p:sp>
        <p:nvSpPr>
          <p:cNvPr id="19" name="Text 15"/>
          <p:cNvSpPr/>
          <p:nvPr/>
        </p:nvSpPr>
        <p:spPr>
          <a:xfrm>
            <a:off x="713232" y="3840480"/>
            <a:ext cx="5248656" cy="53035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t">
            <a:normAutofit/>
          </a:bodyPr>
          <a:lstStyle/>
          <a:p>
            <a:pPr indent="0" marL="0">
              <a:buNone/>
            </a:pPr>
            <a:r>
              <a:rPr lang="en-US" sz="1450" dirty="0">
                <a:solidFill>
                  <a:srgbClr val="1E2A36"/>
                </a:solidFill>
              </a:rPr>
              <a:t>I can apply assembly relationships to show which rocket parts are fixed, aligned, or movable.</a:t>
            </a:r>
            <a:endParaRPr lang="en-US" sz="1450" dirty="0"/>
          </a:p>
        </p:txBody>
      </p:sp>
      <p:sp>
        <p:nvSpPr>
          <p:cNvPr id="20" name="Shape 16"/>
          <p:cNvSpPr/>
          <p:nvPr/>
        </p:nvSpPr>
        <p:spPr>
          <a:xfrm>
            <a:off x="548640" y="4663440"/>
            <a:ext cx="5577840" cy="1097280"/>
          </a:xfrm>
          <a:prstGeom prst="roundRect">
            <a:avLst>
              <a:gd name="adj" fmla="val 5833"/>
            </a:avLst>
          </a:prstGeom>
          <a:solidFill>
            <a:srgbClr val="EEF3F7"/>
          </a:solidFill>
          <a:ln w="12700">
            <a:solidFill>
              <a:srgbClr val="D9E6F2">
                <a:alpha val="95000"/>
              </a:srgbClr>
            </a:solidFill>
            <a:prstDash val="solid"/>
          </a:ln>
        </p:spPr>
        <p:txBody>
          <a:bodyPr/>
          <a:p/>
        </p:txBody>
      </p:sp>
      <p:sp>
        <p:nvSpPr>
          <p:cNvPr id="21" name="Text 17"/>
          <p:cNvSpPr/>
          <p:nvPr/>
        </p:nvSpPr>
        <p:spPr>
          <a:xfrm>
            <a:off x="713232" y="4809744"/>
            <a:ext cx="5248656" cy="237744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ctr">
            <a:normAutofit/>
          </a:bodyPr>
          <a:lstStyle/>
          <a:p>
            <a:pPr indent="0" marL="0">
              <a:buNone/>
            </a:pPr>
            <a:r>
              <a:rPr lang="en-US" sz="1100" b="1" dirty="0">
                <a:solidFill>
                  <a:srgbClr val="4F8A5B"/>
                </a:solidFill>
              </a:rPr>
              <a:t>END PRODUCT</a:t>
            </a:r>
            <a:endParaRPr lang="en-US" sz="1100" dirty="0"/>
          </a:p>
        </p:txBody>
      </p:sp>
      <p:sp>
        <p:nvSpPr>
          <p:cNvPr id="22" name="Text 18"/>
          <p:cNvSpPr/>
          <p:nvPr/>
        </p:nvSpPr>
        <p:spPr>
          <a:xfrm>
            <a:off x="713232" y="5138928"/>
            <a:ext cx="5248656" cy="53035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t">
            <a:normAutofit/>
          </a:bodyPr>
          <a:lstStyle/>
          <a:p>
            <a:pPr indent="0" marL="0">
              <a:buNone/>
            </a:pPr>
            <a:r>
              <a:rPr lang="en-US" sz="1450" dirty="0">
                <a:solidFill>
                  <a:srgbClr val="1E2A36"/>
                </a:solidFill>
              </a:rPr>
              <a:t>A rocket assembly with basic relationships that support fit, alignment, or function.</a:t>
            </a:r>
            <a:endParaRPr lang="en-US" sz="1450" dirty="0"/>
          </a:p>
        </p:txBody>
      </p:sp>
      <p:pic>
        <p:nvPicPr>
          <p:cNvPr id="23" name="Picture 22" descr="logo_white_transparen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0896" y="118872"/>
            <a:ext cx="1133856" cy="338464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7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03504"/>
          </a:xfrm>
          <a:prstGeom prst="rect">
            <a:avLst/>
          </a:prstGeom>
          <a:solidFill>
            <a:srgbClr val="0A204C"/>
          </a:solidFill>
          <a:ln w="12700">
            <a:solidFill>
              <a:srgbClr val="0A204C"/>
            </a:solidFill>
            <a:prstDash val="solid"/>
          </a:ln>
        </p:spPr>
        <p:txBody>
          <a:bodyPr/>
          <a:p/>
        </p:txBody>
      </p:sp>
      <p:sp>
        <p:nvSpPr>
          <p:cNvPr id="5" name="Text 2"/>
          <p:cNvSpPr/>
          <p:nvPr/>
        </p:nvSpPr>
        <p:spPr>
          <a:xfrm>
            <a:off x="2788920" y="146304"/>
            <a:ext cx="13716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200" b="1" dirty="0">
                <a:solidFill>
                  <a:srgbClr val="D7A940"/>
                </a:solidFill>
              </a:rPr>
              <a:t>Lesson 3.5</a:t>
            </a:r>
            <a:endParaRPr lang="en-US" sz="1200" dirty="0"/>
          </a:p>
        </p:txBody>
      </p:sp>
      <p:sp>
        <p:nvSpPr>
          <p:cNvPr id="6" name="Text 3"/>
          <p:cNvSpPr/>
          <p:nvPr/>
        </p:nvSpPr>
        <p:spPr>
          <a:xfrm>
            <a:off x="4315968" y="118872"/>
            <a:ext cx="64008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600" b="1" dirty="0">
                <a:solidFill>
                  <a:srgbClr val="FFFFFF"/>
                </a:solidFill>
              </a:rPr>
              <a:t>Joints and Assembly Relationships</a:t>
            </a:r>
            <a:endParaRPr lang="en-US" sz="1600" dirty="0"/>
          </a:p>
        </p:txBody>
      </p:sp>
      <p:sp>
        <p:nvSpPr>
          <p:cNvPr id="7" name="Text 4"/>
          <p:cNvSpPr/>
          <p:nvPr/>
        </p:nvSpPr>
        <p:spPr>
          <a:xfrm>
            <a:off x="7452360" y="6510528"/>
            <a:ext cx="393192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750" dirty="0">
                <a:solidFill>
                  <a:srgbClr val="5B6770"/>
                </a:solidFill>
              </a:rPr>
              <a:t>LockwoodSTEM  |  Introduction to Engineering Design</a:t>
            </a:r>
            <a:endParaRPr lang="en-US" sz="750" dirty="0"/>
          </a:p>
        </p:txBody>
      </p:sp>
      <p:sp>
        <p:nvSpPr>
          <p:cNvPr id="8" name="Text 5"/>
          <p:cNvSpPr/>
          <p:nvPr/>
        </p:nvSpPr>
        <p:spPr>
          <a:xfrm>
            <a:off x="502920" y="841248"/>
            <a:ext cx="731520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2300" b="1" dirty="0">
                <a:solidFill>
                  <a:srgbClr val="0A204C"/>
                </a:solidFill>
              </a:rPr>
              <a:t>What you need to understand</a:t>
            </a:r>
            <a:endParaRPr lang="en-US" sz="2300" dirty="0"/>
          </a:p>
        </p:txBody>
      </p:sp>
      <p:sp>
        <p:nvSpPr>
          <p:cNvPr id="9" name="Text 6"/>
          <p:cNvSpPr/>
          <p:nvPr/>
        </p:nvSpPr>
        <p:spPr>
          <a:xfrm>
            <a:off x="502920" y="1207008"/>
            <a:ext cx="786384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550" dirty="0">
                <a:solidFill>
                  <a:srgbClr val="5B6770"/>
                </a:solidFill>
              </a:rPr>
              <a:t>These ideas guide the decisions you make during the lesson.</a:t>
            </a:r>
            <a:endParaRPr lang="en-US" sz="1550" dirty="0"/>
          </a:p>
        </p:txBody>
      </p:sp>
      <p:sp>
        <p:nvSpPr>
          <p:cNvPr id="10" name="Shape 7"/>
          <p:cNvSpPr/>
          <p:nvPr/>
        </p:nvSpPr>
        <p:spPr>
          <a:xfrm>
            <a:off x="502920" y="1737360"/>
            <a:ext cx="5577840" cy="4343400"/>
          </a:xfrm>
          <a:prstGeom prst="roundRect">
            <a:avLst>
              <a:gd name="adj" fmla="val 1684"/>
            </a:avLst>
          </a:prstGeom>
          <a:solidFill>
            <a:srgbClr val="EEF3F7"/>
          </a:solidFill>
          <a:ln w="12700">
            <a:solidFill>
              <a:srgbClr val="D9E6F2"/>
            </a:solidFill>
            <a:prstDash val="solid"/>
          </a:ln>
        </p:spPr>
        <p:txBody>
          <a:bodyPr/>
          <a:p/>
        </p:txBody>
      </p:sp>
      <p:sp>
        <p:nvSpPr>
          <p:cNvPr id="11" name="Text 8"/>
          <p:cNvSpPr/>
          <p:nvPr/>
        </p:nvSpPr>
        <p:spPr>
          <a:xfrm>
            <a:off x="749808" y="1975104"/>
            <a:ext cx="2011680" cy="256032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ctr">
            <a:normAutofit/>
          </a:bodyPr>
          <a:lstStyle/>
          <a:p>
            <a:pPr indent="0" marL="0">
              <a:buNone/>
            </a:pPr>
            <a:r>
              <a:rPr lang="en-US" sz="1100" b="1" dirty="0">
                <a:solidFill>
                  <a:srgbClr val="F47B20"/>
                </a:solidFill>
              </a:rPr>
              <a:t>BIG IDEAS</a:t>
            </a:r>
            <a:endParaRPr lang="en-US" sz="1100" dirty="0"/>
          </a:p>
        </p:txBody>
      </p:sp>
      <p:sp>
        <p:nvSpPr>
          <p:cNvPr id="12" name="Text 9"/>
          <p:cNvSpPr/>
          <p:nvPr/>
        </p:nvSpPr>
        <p:spPr>
          <a:xfrm>
            <a:off x="749808" y="2395728"/>
            <a:ext cx="5074920" cy="2926080"/>
          </a:xfrm>
          <a:prstGeom prst="rect">
            <a:avLst/>
          </a:prstGeom>
          <a:noFill/>
          <a:ln/>
        </p:spPr>
        <p:txBody>
          <a:bodyPr wrap="square" lIns="762" tIns="762" rIns="762" bIns="762" rtlCol="0" anchor="t">
            <a:normAutofit/>
          </a:bodyPr>
          <a:lstStyle/>
          <a:p>
            <a:pPr indent="0" marL="0">
              <a:buNone/>
            </a:pPr>
            <a:r>
              <a:rPr lang="en-US" sz="1600" dirty="0">
                <a:solidFill>
                  <a:srgbClr val="1E2A3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Some parts are fixed while others may slide, rotate, or be removed.</a:t>
            </a:r>
            <a:pPr indent="0" marL="0">
              <a:buNone/>
            </a:pPr>
            <a:endParaRPr lang="en-US" sz="1600" dirty="0"/>
          </a:p>
          <a:p>
            <a:pPr indent="0" marL="0">
              <a:buNone/>
            </a:pPr>
            <a:r>
              <a:rPr lang="en-US" sz="1600" dirty="0">
                <a:solidFill>
                  <a:srgbClr val="1E2A3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Joints and relationships communicate function, not just location.</a:t>
            </a:r>
            <a:endParaRPr lang="en-US" sz="1600" dirty="0"/>
          </a:p>
          <a:p>
            <a:pPr indent="0" marL="0">
              <a:buNone/>
            </a:pPr>
            <a:endParaRPr lang="en-US" sz="1600" dirty="0"/>
          </a:p>
          <a:p>
            <a:pPr indent="0" marL="0">
              <a:buNone/>
            </a:pPr>
            <a:r>
              <a:rPr lang="en-US" sz="1600" dirty="0">
                <a:solidFill>
                  <a:srgbClr val="1E2A3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A main reference component can be grounded so the rest of the assembly is built around it.</a:t>
            </a:r>
            <a:endParaRPr lang="en-US" sz="1600" dirty="0"/>
          </a:p>
        </p:txBody>
      </p:sp>
      <p:sp>
        <p:nvSpPr>
          <p:cNvPr id="13" name="Shape 10"/>
          <p:cNvSpPr/>
          <p:nvPr/>
        </p:nvSpPr>
        <p:spPr>
          <a:xfrm>
            <a:off x="6492240" y="1737360"/>
            <a:ext cx="4983480" cy="4343400"/>
          </a:xfrm>
          <a:prstGeom prst="roundRect">
            <a:avLst>
              <a:gd name="adj" fmla="val 1684"/>
            </a:avLst>
          </a:prstGeom>
          <a:solidFill>
            <a:srgbClr val="FFFFFF"/>
          </a:solidFill>
          <a:ln w="12700">
            <a:solidFill>
              <a:srgbClr val="D9E6F2"/>
            </a:solidFill>
            <a:prstDash val="solid"/>
          </a:ln>
        </p:spPr>
        <p:txBody>
          <a:bodyPr/>
          <a:p/>
        </p:txBody>
      </p:sp>
      <p:pic>
        <p:nvPicPr>
          <p:cNvPr id="14" name="Image 1" descr="/mnt/data/unit3_crops/a_clean_technical_infographic_diagram_on_a_white_mini.jp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0840" y="2011680"/>
            <a:ext cx="4526280" cy="3611880"/>
          </a:xfrm>
          <a:prstGeom prst="rect">
            <a:avLst/>
          </a:prstGeom>
        </p:spPr>
      </p:pic>
      <p:sp>
        <p:nvSpPr>
          <p:cNvPr id="15" name="Text 11"/>
          <p:cNvSpPr/>
          <p:nvPr/>
        </p:nvSpPr>
        <p:spPr>
          <a:xfrm>
            <a:off x="6830568" y="5212080"/>
            <a:ext cx="4306824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100" b="1" dirty="0">
                <a:solidFill>
                  <a:srgbClr val="0A204C"/>
                </a:solidFill>
              </a:rPr>
              <a:t>Inspect alignment, fit, symmetry, and component organization before fabrication.</a:t>
            </a:r>
            <a:endParaRPr lang="en-US" sz="1100" dirty="0"/>
          </a:p>
        </p:txBody>
      </p:sp>
      <p:pic>
        <p:nvPicPr>
          <p:cNvPr id="16" name="Picture 15" descr="logo_white_transparen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0896" y="118872"/>
            <a:ext cx="1133856" cy="338464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8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03504"/>
          </a:xfrm>
          <a:prstGeom prst="rect">
            <a:avLst/>
          </a:prstGeom>
          <a:solidFill>
            <a:srgbClr val="0A204C"/>
          </a:solidFill>
          <a:ln w="12700">
            <a:solidFill>
              <a:srgbClr val="0A204C"/>
            </a:solidFill>
            <a:prstDash val="solid"/>
          </a:ln>
        </p:spPr>
        <p:txBody>
          <a:bodyPr/>
          <a:p/>
        </p:txBody>
      </p:sp>
      <p:sp>
        <p:nvSpPr>
          <p:cNvPr id="5" name="Text 2"/>
          <p:cNvSpPr/>
          <p:nvPr/>
        </p:nvSpPr>
        <p:spPr>
          <a:xfrm>
            <a:off x="2788920" y="146304"/>
            <a:ext cx="13716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200" b="1" dirty="0">
                <a:solidFill>
                  <a:srgbClr val="D7A940"/>
                </a:solidFill>
              </a:rPr>
              <a:t>Lesson 3.5</a:t>
            </a:r>
            <a:endParaRPr lang="en-US" sz="1200" dirty="0"/>
          </a:p>
        </p:txBody>
      </p:sp>
      <p:sp>
        <p:nvSpPr>
          <p:cNvPr id="6" name="Text 3"/>
          <p:cNvSpPr/>
          <p:nvPr/>
        </p:nvSpPr>
        <p:spPr>
          <a:xfrm>
            <a:off x="4315968" y="118872"/>
            <a:ext cx="64008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600" b="1" dirty="0">
                <a:solidFill>
                  <a:srgbClr val="FFFFFF"/>
                </a:solidFill>
              </a:rPr>
              <a:t>Joints and Assembly Relationships</a:t>
            </a:r>
            <a:endParaRPr lang="en-US" sz="1600" dirty="0"/>
          </a:p>
        </p:txBody>
      </p:sp>
      <p:sp>
        <p:nvSpPr>
          <p:cNvPr id="7" name="Text 4"/>
          <p:cNvSpPr/>
          <p:nvPr/>
        </p:nvSpPr>
        <p:spPr>
          <a:xfrm>
            <a:off x="7452360" y="6510528"/>
            <a:ext cx="393192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750" dirty="0">
                <a:solidFill>
                  <a:srgbClr val="5B6770"/>
                </a:solidFill>
              </a:rPr>
              <a:t>LockwoodSTEM  |  Introduction to Engineering Design</a:t>
            </a:r>
            <a:endParaRPr lang="en-US" sz="750" dirty="0"/>
          </a:p>
        </p:txBody>
      </p:sp>
      <p:sp>
        <p:nvSpPr>
          <p:cNvPr id="8" name="Text 5"/>
          <p:cNvSpPr/>
          <p:nvPr/>
        </p:nvSpPr>
        <p:spPr>
          <a:xfrm>
            <a:off x="502920" y="841248"/>
            <a:ext cx="731520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2300" b="1" dirty="0">
                <a:solidFill>
                  <a:srgbClr val="0A204C"/>
                </a:solidFill>
              </a:rPr>
              <a:t>What you will do</a:t>
            </a:r>
            <a:endParaRPr lang="en-US" sz="2300" dirty="0"/>
          </a:p>
        </p:txBody>
      </p:sp>
      <p:sp>
        <p:nvSpPr>
          <p:cNvPr id="9" name="Text 6"/>
          <p:cNvSpPr/>
          <p:nvPr/>
        </p:nvSpPr>
        <p:spPr>
          <a:xfrm>
            <a:off x="502920" y="1207008"/>
            <a:ext cx="795528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550" dirty="0">
                <a:solidFill>
                  <a:srgbClr val="5B6770"/>
                </a:solidFill>
              </a:rPr>
              <a:t>Use this workflow to produce lesson evidence for your final design package.</a:t>
            </a:r>
            <a:endParaRPr lang="en-US" sz="1550" dirty="0"/>
          </a:p>
        </p:txBody>
      </p:sp>
      <p:sp>
        <p:nvSpPr>
          <p:cNvPr id="10" name="Shape 7"/>
          <p:cNvSpPr/>
          <p:nvPr/>
        </p:nvSpPr>
        <p:spPr>
          <a:xfrm>
            <a:off x="594360" y="1691640"/>
            <a:ext cx="5166360" cy="960120"/>
          </a:xfrm>
          <a:prstGeom prst="roundRect">
            <a:avLst>
              <a:gd name="adj" fmla="val 4762"/>
            </a:avLst>
          </a:prstGeom>
          <a:solidFill>
            <a:srgbClr val="EEF3F7"/>
          </a:solidFill>
          <a:ln w="12700">
            <a:solidFill>
              <a:srgbClr val="D9E6F2"/>
            </a:solidFill>
            <a:prstDash val="solid"/>
          </a:ln>
        </p:spPr>
        <p:txBody>
          <a:bodyPr/>
          <a:p/>
        </p:txBody>
      </p:sp>
      <p:sp>
        <p:nvSpPr>
          <p:cNvPr id="11" name="Text 8"/>
          <p:cNvSpPr/>
          <p:nvPr/>
        </p:nvSpPr>
        <p:spPr>
          <a:xfrm>
            <a:off x="758952" y="1929384"/>
            <a:ext cx="411480" cy="411480"/>
          </a:xfrm>
          <a:prstGeom prst="rect">
            <a:avLst/>
          </a:prstGeom>
          <a:solidFill>
            <a:srgbClr val="F47B20"/>
          </a:solidFill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500" b="1" dirty="0">
                <a:solidFill>
                  <a:srgbClr val="FFFFFF"/>
                </a:solidFill>
              </a:rPr>
              <a:t>1</a:t>
            </a:r>
            <a:endParaRPr lang="en-US" sz="1500" dirty="0"/>
          </a:p>
        </p:txBody>
      </p:sp>
      <p:sp>
        <p:nvSpPr>
          <p:cNvPr id="12" name="Text 9"/>
          <p:cNvSpPr/>
          <p:nvPr/>
        </p:nvSpPr>
        <p:spPr>
          <a:xfrm>
            <a:off x="1307592" y="1856232"/>
            <a:ext cx="4251960" cy="59436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350" dirty="0">
                <a:solidFill>
                  <a:srgbClr val="1E2A36"/>
                </a:solidFill>
              </a:rPr>
              <a:t>Identify fixed parts and removable or movable parts.</a:t>
            </a:r>
            <a:endParaRPr lang="en-US" sz="1350" dirty="0"/>
          </a:p>
        </p:txBody>
      </p:sp>
      <p:sp>
        <p:nvSpPr>
          <p:cNvPr id="13" name="Shape 10"/>
          <p:cNvSpPr/>
          <p:nvPr/>
        </p:nvSpPr>
        <p:spPr>
          <a:xfrm>
            <a:off x="6172200" y="1691640"/>
            <a:ext cx="5166360" cy="960120"/>
          </a:xfrm>
          <a:prstGeom prst="roundRect">
            <a:avLst>
              <a:gd name="adj" fmla="val 4762"/>
            </a:avLst>
          </a:prstGeom>
          <a:solidFill>
            <a:srgbClr val="FFFFFF"/>
          </a:solidFill>
          <a:ln w="12700">
            <a:solidFill>
              <a:srgbClr val="D9E6F2"/>
            </a:solidFill>
            <a:prstDash val="solid"/>
          </a:ln>
        </p:spPr>
        <p:txBody>
          <a:bodyPr/>
          <a:p/>
        </p:txBody>
      </p:sp>
      <p:sp>
        <p:nvSpPr>
          <p:cNvPr id="14" name="Text 11"/>
          <p:cNvSpPr/>
          <p:nvPr/>
        </p:nvSpPr>
        <p:spPr>
          <a:xfrm>
            <a:off x="6336792" y="1929384"/>
            <a:ext cx="411480" cy="411480"/>
          </a:xfrm>
          <a:prstGeom prst="rect">
            <a:avLst/>
          </a:prstGeom>
          <a:solidFill>
            <a:srgbClr val="F47B20"/>
          </a:solidFill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500" b="1" dirty="0">
                <a:solidFill>
                  <a:srgbClr val="FFFFFF"/>
                </a:solidFill>
              </a:rPr>
              <a:t>2</a:t>
            </a:r>
            <a:endParaRPr lang="en-US" sz="1500" dirty="0"/>
          </a:p>
        </p:txBody>
      </p:sp>
      <p:sp>
        <p:nvSpPr>
          <p:cNvPr id="15" name="Text 12"/>
          <p:cNvSpPr/>
          <p:nvPr/>
        </p:nvSpPr>
        <p:spPr>
          <a:xfrm>
            <a:off x="6885432" y="1856232"/>
            <a:ext cx="4251960" cy="59436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350" dirty="0">
                <a:solidFill>
                  <a:srgbClr val="1E2A36"/>
                </a:solidFill>
              </a:rPr>
              <a:t>Ground or fix the main rocket body as the assembly reference.</a:t>
            </a:r>
            <a:endParaRPr lang="en-US" sz="1350" dirty="0"/>
          </a:p>
        </p:txBody>
      </p:sp>
      <p:sp>
        <p:nvSpPr>
          <p:cNvPr id="16" name="Shape 13"/>
          <p:cNvSpPr/>
          <p:nvPr/>
        </p:nvSpPr>
        <p:spPr>
          <a:xfrm>
            <a:off x="594360" y="2990088"/>
            <a:ext cx="5166360" cy="960120"/>
          </a:xfrm>
          <a:prstGeom prst="roundRect">
            <a:avLst>
              <a:gd name="adj" fmla="val 4762"/>
            </a:avLst>
          </a:prstGeom>
          <a:solidFill>
            <a:srgbClr val="EEF3F7"/>
          </a:solidFill>
          <a:ln w="12700">
            <a:solidFill>
              <a:srgbClr val="D9E6F2"/>
            </a:solidFill>
            <a:prstDash val="solid"/>
          </a:ln>
        </p:spPr>
        <p:txBody>
          <a:bodyPr/>
          <a:p/>
        </p:txBody>
      </p:sp>
      <p:sp>
        <p:nvSpPr>
          <p:cNvPr id="17" name="Text 14"/>
          <p:cNvSpPr/>
          <p:nvPr/>
        </p:nvSpPr>
        <p:spPr>
          <a:xfrm>
            <a:off x="758952" y="3227832"/>
            <a:ext cx="411480" cy="411480"/>
          </a:xfrm>
          <a:prstGeom prst="rect">
            <a:avLst/>
          </a:prstGeom>
          <a:solidFill>
            <a:srgbClr val="F47B20"/>
          </a:solidFill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500" b="1" dirty="0">
                <a:solidFill>
                  <a:srgbClr val="FFFFFF"/>
                </a:solidFill>
              </a:rPr>
              <a:t>3</a:t>
            </a:r>
            <a:endParaRPr lang="en-US" sz="1500" dirty="0"/>
          </a:p>
        </p:txBody>
      </p:sp>
      <p:sp>
        <p:nvSpPr>
          <p:cNvPr id="18" name="Text 15"/>
          <p:cNvSpPr/>
          <p:nvPr/>
        </p:nvSpPr>
        <p:spPr>
          <a:xfrm>
            <a:off x="1307592" y="3154680"/>
            <a:ext cx="4251960" cy="59436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350" dirty="0">
                <a:solidFill>
                  <a:srgbClr val="1E2A36"/>
                </a:solidFill>
              </a:rPr>
              <a:t>Apply appropriate rigid, slider, or alignment relationships where useful.</a:t>
            </a:r>
            <a:endParaRPr lang="en-US" sz="1350" dirty="0"/>
          </a:p>
        </p:txBody>
      </p:sp>
      <p:sp>
        <p:nvSpPr>
          <p:cNvPr id="19" name="Shape 16"/>
          <p:cNvSpPr/>
          <p:nvPr/>
        </p:nvSpPr>
        <p:spPr>
          <a:xfrm>
            <a:off x="6172200" y="2990088"/>
            <a:ext cx="5166360" cy="960120"/>
          </a:xfrm>
          <a:prstGeom prst="roundRect">
            <a:avLst>
              <a:gd name="adj" fmla="val 4762"/>
            </a:avLst>
          </a:prstGeom>
          <a:solidFill>
            <a:srgbClr val="FFFFFF"/>
          </a:solidFill>
          <a:ln w="12700">
            <a:solidFill>
              <a:srgbClr val="D9E6F2"/>
            </a:solidFill>
            <a:prstDash val="solid"/>
          </a:ln>
        </p:spPr>
        <p:txBody>
          <a:bodyPr/>
          <a:p/>
        </p:txBody>
      </p:sp>
      <p:sp>
        <p:nvSpPr>
          <p:cNvPr id="20" name="Text 17"/>
          <p:cNvSpPr/>
          <p:nvPr/>
        </p:nvSpPr>
        <p:spPr>
          <a:xfrm>
            <a:off x="6336792" y="3227832"/>
            <a:ext cx="411480" cy="411480"/>
          </a:xfrm>
          <a:prstGeom prst="rect">
            <a:avLst/>
          </a:prstGeom>
          <a:solidFill>
            <a:srgbClr val="F47B20"/>
          </a:solidFill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500" b="1" dirty="0">
                <a:solidFill>
                  <a:srgbClr val="FFFFFF"/>
                </a:solidFill>
              </a:rPr>
              <a:t>4</a:t>
            </a:r>
            <a:endParaRPr lang="en-US" sz="1500" dirty="0"/>
          </a:p>
        </p:txBody>
      </p:sp>
      <p:sp>
        <p:nvSpPr>
          <p:cNvPr id="21" name="Text 18"/>
          <p:cNvSpPr/>
          <p:nvPr/>
        </p:nvSpPr>
        <p:spPr>
          <a:xfrm>
            <a:off x="6885432" y="3154680"/>
            <a:ext cx="4251960" cy="59436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350" dirty="0">
                <a:solidFill>
                  <a:srgbClr val="1E2A36"/>
                </a:solidFill>
              </a:rPr>
              <a:t>Create a joint planning table.</a:t>
            </a:r>
            <a:endParaRPr lang="en-US" sz="1350" dirty="0"/>
          </a:p>
        </p:txBody>
      </p:sp>
      <p:sp>
        <p:nvSpPr>
          <p:cNvPr id="22" name="Shape 19"/>
          <p:cNvSpPr/>
          <p:nvPr/>
        </p:nvSpPr>
        <p:spPr>
          <a:xfrm>
            <a:off x="594360" y="4288536"/>
            <a:ext cx="5166360" cy="960120"/>
          </a:xfrm>
          <a:prstGeom prst="roundRect">
            <a:avLst>
              <a:gd name="adj" fmla="val 4762"/>
            </a:avLst>
          </a:prstGeom>
          <a:solidFill>
            <a:srgbClr val="EEF3F7"/>
          </a:solidFill>
          <a:ln w="12700">
            <a:solidFill>
              <a:srgbClr val="D9E6F2"/>
            </a:solidFill>
            <a:prstDash val="solid"/>
          </a:ln>
        </p:spPr>
        <p:txBody>
          <a:bodyPr/>
          <a:p/>
        </p:txBody>
      </p:sp>
      <p:sp>
        <p:nvSpPr>
          <p:cNvPr id="23" name="Text 20"/>
          <p:cNvSpPr/>
          <p:nvPr/>
        </p:nvSpPr>
        <p:spPr>
          <a:xfrm>
            <a:off x="758952" y="4526280"/>
            <a:ext cx="411480" cy="411480"/>
          </a:xfrm>
          <a:prstGeom prst="rect">
            <a:avLst/>
          </a:prstGeom>
          <a:solidFill>
            <a:srgbClr val="F47B20"/>
          </a:solidFill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500" b="1" dirty="0">
                <a:solidFill>
                  <a:srgbClr val="FFFFFF"/>
                </a:solidFill>
              </a:rPr>
              <a:t>5</a:t>
            </a:r>
            <a:endParaRPr lang="en-US" sz="1500" dirty="0"/>
          </a:p>
        </p:txBody>
      </p:sp>
      <p:sp>
        <p:nvSpPr>
          <p:cNvPr id="24" name="Text 21"/>
          <p:cNvSpPr/>
          <p:nvPr/>
        </p:nvSpPr>
        <p:spPr>
          <a:xfrm>
            <a:off x="1307592" y="4453128"/>
            <a:ext cx="4251960" cy="59436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350" dirty="0">
                <a:solidFill>
                  <a:srgbClr val="1E2A36"/>
                </a:solidFill>
              </a:rPr>
              <a:t>Test whether relationships support the intended assembly function.</a:t>
            </a:r>
            <a:endParaRPr lang="en-US" sz="1350" dirty="0"/>
          </a:p>
        </p:txBody>
      </p:sp>
      <p:sp>
        <p:nvSpPr>
          <p:cNvPr id="25" name="Text 22"/>
          <p:cNvSpPr/>
          <p:nvPr/>
        </p:nvSpPr>
        <p:spPr>
          <a:xfrm>
            <a:off x="594360" y="6016752"/>
            <a:ext cx="1078992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600" b="1" dirty="0">
                <a:solidFill>
                  <a:srgbClr val="F47B20"/>
                </a:solidFill>
              </a:rPr>
              <a:t>Save screenshots, photos, measurements, or notes before you move on.</a:t>
            </a:r>
            <a:endParaRPr lang="en-US" sz="1600" dirty="0"/>
          </a:p>
        </p:txBody>
      </p:sp>
      <p:pic>
        <p:nvPicPr>
          <p:cNvPr id="26" name="Picture 25" descr="logo_white_transparent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896" y="118872"/>
            <a:ext cx="1133856" cy="338464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9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03504"/>
          </a:xfrm>
          <a:prstGeom prst="rect">
            <a:avLst/>
          </a:prstGeom>
          <a:solidFill>
            <a:srgbClr val="0A204C"/>
          </a:solidFill>
          <a:ln w="12700">
            <a:solidFill>
              <a:srgbClr val="0A204C"/>
            </a:solidFill>
            <a:prstDash val="solid"/>
          </a:ln>
        </p:spPr>
        <p:txBody>
          <a:bodyPr/>
          <a:p/>
        </p:txBody>
      </p:sp>
      <p:sp>
        <p:nvSpPr>
          <p:cNvPr id="5" name="Text 2"/>
          <p:cNvSpPr/>
          <p:nvPr/>
        </p:nvSpPr>
        <p:spPr>
          <a:xfrm>
            <a:off x="2788920" y="146304"/>
            <a:ext cx="13716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200" b="1" dirty="0">
                <a:solidFill>
                  <a:srgbClr val="D7A940"/>
                </a:solidFill>
              </a:rPr>
              <a:t>Lesson 3.5</a:t>
            </a:r>
            <a:endParaRPr lang="en-US" sz="1200" dirty="0"/>
          </a:p>
        </p:txBody>
      </p:sp>
      <p:sp>
        <p:nvSpPr>
          <p:cNvPr id="6" name="Text 3"/>
          <p:cNvSpPr/>
          <p:nvPr/>
        </p:nvSpPr>
        <p:spPr>
          <a:xfrm>
            <a:off x="4315968" y="118872"/>
            <a:ext cx="64008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600" b="1" dirty="0">
                <a:solidFill>
                  <a:srgbClr val="FFFFFF"/>
                </a:solidFill>
              </a:rPr>
              <a:t>Joints and Assembly Relationships</a:t>
            </a:r>
            <a:endParaRPr lang="en-US" sz="1600" dirty="0"/>
          </a:p>
        </p:txBody>
      </p:sp>
      <p:sp>
        <p:nvSpPr>
          <p:cNvPr id="7" name="Text 4"/>
          <p:cNvSpPr/>
          <p:nvPr/>
        </p:nvSpPr>
        <p:spPr>
          <a:xfrm>
            <a:off x="7452360" y="6510528"/>
            <a:ext cx="393192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750" dirty="0">
                <a:solidFill>
                  <a:srgbClr val="5B6770"/>
                </a:solidFill>
              </a:rPr>
              <a:t>LockwoodSTEM  |  Introduction to Engineering Design</a:t>
            </a:r>
            <a:endParaRPr lang="en-US" sz="750" dirty="0"/>
          </a:p>
        </p:txBody>
      </p:sp>
      <p:sp>
        <p:nvSpPr>
          <p:cNvPr id="8" name="Text 5"/>
          <p:cNvSpPr/>
          <p:nvPr/>
        </p:nvSpPr>
        <p:spPr>
          <a:xfrm>
            <a:off x="502920" y="841248"/>
            <a:ext cx="731520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2300" b="1" dirty="0">
                <a:solidFill>
                  <a:srgbClr val="0A204C"/>
                </a:solidFill>
              </a:rPr>
              <a:t>Evidence checklist</a:t>
            </a:r>
            <a:endParaRPr lang="en-US" sz="2300" dirty="0"/>
          </a:p>
        </p:txBody>
      </p:sp>
      <p:sp>
        <p:nvSpPr>
          <p:cNvPr id="9" name="Text 6"/>
          <p:cNvSpPr/>
          <p:nvPr/>
        </p:nvSpPr>
        <p:spPr>
          <a:xfrm>
            <a:off x="502920" y="1207008"/>
            <a:ext cx="86868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550" dirty="0">
                <a:solidFill>
                  <a:srgbClr val="5B6770"/>
                </a:solidFill>
              </a:rPr>
              <a:t>Use this slide to check whether your lesson evidence is ready for the final package.</a:t>
            </a:r>
            <a:endParaRPr lang="en-US" sz="1550" dirty="0"/>
          </a:p>
        </p:txBody>
      </p:sp>
      <p:sp>
        <p:nvSpPr>
          <p:cNvPr id="10" name="Shape 7"/>
          <p:cNvSpPr/>
          <p:nvPr/>
        </p:nvSpPr>
        <p:spPr>
          <a:xfrm>
            <a:off x="502920" y="1691640"/>
            <a:ext cx="5577840" cy="4480560"/>
          </a:xfrm>
          <a:prstGeom prst="roundRect">
            <a:avLst>
              <a:gd name="adj" fmla="val 1633"/>
            </a:avLst>
          </a:prstGeom>
          <a:solidFill>
            <a:srgbClr val="EEF3F7"/>
          </a:solidFill>
          <a:ln w="12700">
            <a:solidFill>
              <a:srgbClr val="D9E6F2"/>
            </a:solidFill>
            <a:prstDash val="solid"/>
          </a:ln>
        </p:spPr>
        <p:txBody>
          <a:bodyPr/>
          <a:p/>
        </p:txBody>
      </p:sp>
      <p:sp>
        <p:nvSpPr>
          <p:cNvPr id="11" name="Text 8"/>
          <p:cNvSpPr/>
          <p:nvPr/>
        </p:nvSpPr>
        <p:spPr>
          <a:xfrm>
            <a:off x="749808" y="1947672"/>
            <a:ext cx="2743200" cy="256032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ctr">
            <a:normAutofit/>
          </a:bodyPr>
          <a:lstStyle/>
          <a:p>
            <a:pPr indent="0" marL="0">
              <a:buNone/>
            </a:pPr>
            <a:r>
              <a:rPr lang="en-US" sz="1100" b="1" dirty="0">
                <a:solidFill>
                  <a:srgbClr val="F47B20"/>
                </a:solidFill>
              </a:rPr>
              <a:t>REQUIRED EVIDENCE</a:t>
            </a:r>
            <a:endParaRPr lang="en-US" sz="1100" dirty="0"/>
          </a:p>
        </p:txBody>
      </p:sp>
      <p:sp>
        <p:nvSpPr>
          <p:cNvPr id="12" name="Text 9"/>
          <p:cNvSpPr/>
          <p:nvPr/>
        </p:nvSpPr>
        <p:spPr>
          <a:xfrm>
            <a:off x="749808" y="2340864"/>
            <a:ext cx="5074920" cy="3337560"/>
          </a:xfrm>
          <a:prstGeom prst="rect">
            <a:avLst/>
          </a:prstGeom>
          <a:noFill/>
          <a:ln/>
        </p:spPr>
        <p:txBody>
          <a:bodyPr wrap="square" lIns="508" tIns="508" rIns="508" bIns="508" rtlCol="0" anchor="t">
            <a:normAutofit/>
          </a:bodyPr>
          <a:lstStyle/>
          <a:p>
            <a:pPr indent="0" marL="0">
              <a:buNone/>
            </a:pPr>
            <a:r>
              <a:rPr lang="en-US" sz="1450" dirty="0">
                <a:solidFill>
                  <a:srgbClr val="1E2A36"/>
                </a:solidFill>
              </a:rPr>
              <a:t>□ Fixed vs. movable parts list</a:t>
            </a:r>
            <a:endParaRPr lang="en-US" sz="1450" dirty="0"/>
          </a:p>
          <a:p>
            <a:pPr indent="0" marL="0">
              <a:buNone/>
            </a:pPr>
            <a:r>
              <a:rPr lang="en-US" sz="1450" dirty="0">
                <a:solidFill>
                  <a:srgbClr val="1E2A36"/>
                </a:solidFill>
              </a:rPr>
              <a:t>□ Joint planning table</a:t>
            </a:r>
            <a:endParaRPr lang="en-US" sz="1450" dirty="0"/>
          </a:p>
          <a:p>
            <a:pPr indent="0" marL="0">
              <a:buNone/>
            </a:pPr>
            <a:r>
              <a:rPr lang="en-US" sz="1450" dirty="0">
                <a:solidFill>
                  <a:srgbClr val="1E2A36"/>
                </a:solidFill>
              </a:rPr>
              <a:t>□ Screenshot of at least one relationship or positioned connection</a:t>
            </a:r>
            <a:endParaRPr lang="en-US" sz="1450" dirty="0"/>
          </a:p>
          <a:p>
            <a:pPr indent="0" marL="0">
              <a:buNone/>
            </a:pPr>
            <a:r>
              <a:rPr lang="en-US" sz="1450" dirty="0">
                <a:solidFill>
                  <a:srgbClr val="1E2A36"/>
                </a:solidFill>
              </a:rPr>
              <a:t>□ Notes explaining one functional relationship</a:t>
            </a:r>
            <a:endParaRPr lang="en-US" sz="1450" dirty="0"/>
          </a:p>
          <a:p>
            <a:pPr indent="0" marL="0">
              <a:buNone/>
            </a:pPr>
            <a:r>
              <a:rPr lang="en-US" sz="1450" dirty="0">
                <a:solidFill>
                  <a:srgbClr val="1E2A36"/>
                </a:solidFill>
              </a:rPr>
              <a:t>□ One revision needed if a relationship does not work</a:t>
            </a:r>
            <a:endParaRPr lang="en-US" sz="1450" dirty="0"/>
          </a:p>
        </p:txBody>
      </p:sp>
      <p:sp>
        <p:nvSpPr>
          <p:cNvPr id="13" name="Shape 10"/>
          <p:cNvSpPr/>
          <p:nvPr/>
        </p:nvSpPr>
        <p:spPr>
          <a:xfrm>
            <a:off x="6492240" y="1691640"/>
            <a:ext cx="4983480" cy="4480560"/>
          </a:xfrm>
          <a:prstGeom prst="roundRect">
            <a:avLst>
              <a:gd name="adj" fmla="val 1633"/>
            </a:avLst>
          </a:prstGeom>
          <a:solidFill>
            <a:srgbClr val="FFFFFF"/>
          </a:solidFill>
          <a:ln w="12700">
            <a:solidFill>
              <a:srgbClr val="D9E6F2"/>
            </a:solidFill>
            <a:prstDash val="solid"/>
          </a:ln>
        </p:spPr>
        <p:txBody>
          <a:bodyPr/>
          <a:p/>
        </p:txBody>
      </p:sp>
      <p:sp>
        <p:nvSpPr>
          <p:cNvPr id="14" name="Text 11"/>
          <p:cNvSpPr/>
          <p:nvPr/>
        </p:nvSpPr>
        <p:spPr>
          <a:xfrm>
            <a:off x="6748272" y="1947672"/>
            <a:ext cx="2743200" cy="256032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ctr">
            <a:normAutofit/>
          </a:bodyPr>
          <a:lstStyle/>
          <a:p>
            <a:pPr indent="0" marL="0">
              <a:buNone/>
            </a:pPr>
            <a:r>
              <a:rPr lang="en-US" sz="1100" b="1" dirty="0">
                <a:solidFill>
                  <a:srgbClr val="D7A940"/>
                </a:solidFill>
              </a:rPr>
              <a:t>BEFORE MOVING ON</a:t>
            </a:r>
            <a:endParaRPr lang="en-US" sz="1100" dirty="0"/>
          </a:p>
        </p:txBody>
      </p:sp>
      <p:sp>
        <p:nvSpPr>
          <p:cNvPr id="15" name="Text 12"/>
          <p:cNvSpPr/>
          <p:nvPr/>
        </p:nvSpPr>
        <p:spPr>
          <a:xfrm>
            <a:off x="6748272" y="2331720"/>
            <a:ext cx="438912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700" b="1" dirty="0">
                <a:solidFill>
                  <a:srgbClr val="0A204C"/>
                </a:solidFill>
              </a:rPr>
              <a:t>Your work should be:</a:t>
            </a:r>
            <a:endParaRPr lang="en-US" sz="1700" dirty="0"/>
          </a:p>
        </p:txBody>
      </p:sp>
      <p:sp>
        <p:nvSpPr>
          <p:cNvPr id="16" name="Text 13"/>
          <p:cNvSpPr/>
          <p:nvPr/>
        </p:nvSpPr>
        <p:spPr>
          <a:xfrm>
            <a:off x="6748272" y="2697480"/>
            <a:ext cx="4343400" cy="2057400"/>
          </a:xfrm>
          <a:prstGeom prst="rect">
            <a:avLst/>
          </a:prstGeom>
          <a:noFill/>
          <a:ln/>
        </p:spPr>
        <p:txBody>
          <a:bodyPr wrap="square" lIns="762" tIns="762" rIns="762" bIns="762" rtlCol="0" anchor="t">
            <a:normAutofit/>
          </a:bodyPr>
          <a:lstStyle/>
          <a:p>
            <a:pPr indent="0" marL="0">
              <a:buNone/>
            </a:pPr>
            <a:r>
              <a:rPr lang="en-US" sz="1550" dirty="0">
                <a:solidFill>
                  <a:srgbClr val="1E2A3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saved in the correct file or folder</a:t>
            </a:r>
            <a:pPr indent="0" marL="0">
              <a:buNone/>
            </a:pPr>
            <a:endParaRPr lang="en-US" sz="1550" dirty="0"/>
          </a:p>
          <a:p>
            <a:pPr indent="0" marL="0">
              <a:buNone/>
            </a:pPr>
            <a:r>
              <a:rPr lang="en-US" sz="1550" dirty="0">
                <a:solidFill>
                  <a:srgbClr val="1E2A3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named clearly enough to find later</a:t>
            </a:r>
            <a:endParaRPr lang="en-US" sz="1550" dirty="0"/>
          </a:p>
          <a:p>
            <a:pPr indent="0" marL="0">
              <a:buNone/>
            </a:pPr>
            <a:endParaRPr lang="en-US" sz="1550" dirty="0"/>
          </a:p>
          <a:p>
            <a:pPr indent="0" marL="0">
              <a:buNone/>
            </a:pPr>
            <a:r>
              <a:rPr lang="en-US" sz="1550" dirty="0">
                <a:solidFill>
                  <a:srgbClr val="1E2A3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connected to a design decision</a:t>
            </a:r>
            <a:endParaRPr lang="en-US" sz="1550" dirty="0"/>
          </a:p>
          <a:p>
            <a:pPr indent="0" marL="0">
              <a:buNone/>
            </a:pPr>
            <a:endParaRPr lang="en-US" sz="1550" dirty="0"/>
          </a:p>
          <a:p>
            <a:pPr indent="0" marL="0">
              <a:buNone/>
            </a:pPr>
            <a:r>
              <a:rPr lang="en-US" sz="1550" dirty="0">
                <a:solidFill>
                  <a:srgbClr val="1E2A3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useful for final drawings or presentation</a:t>
            </a:r>
            <a:endParaRPr lang="en-US" sz="1550" dirty="0"/>
          </a:p>
          <a:p>
            <a:pPr indent="0" marL="0">
              <a:buNone/>
            </a:pPr>
            <a:endParaRPr lang="en-US" sz="1550" dirty="0"/>
          </a:p>
          <a:p>
            <a:pPr indent="0" marL="0">
              <a:buNone/>
            </a:pPr>
            <a:r>
              <a:rPr lang="en-US" sz="1550" dirty="0">
                <a:solidFill>
                  <a:srgbClr val="1E2A3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ready for another person to understand</a:t>
            </a:r>
            <a:endParaRPr lang="en-US" sz="1550" dirty="0"/>
          </a:p>
        </p:txBody>
      </p:sp>
      <p:sp>
        <p:nvSpPr>
          <p:cNvPr id="17" name="Shape 14"/>
          <p:cNvSpPr/>
          <p:nvPr/>
        </p:nvSpPr>
        <p:spPr>
          <a:xfrm>
            <a:off x="6720840" y="5074920"/>
            <a:ext cx="4434840" cy="0"/>
          </a:xfrm>
          <a:prstGeom prst="line">
            <a:avLst/>
          </a:prstGeom>
          <a:noFill/>
          <a:ln w="12700">
            <a:solidFill>
              <a:srgbClr val="D9E6F2"/>
            </a:solidFill>
            <a:prstDash val="solid"/>
          </a:ln>
        </p:spPr>
        <p:txBody>
          <a:bodyPr/>
          <a:p/>
        </p:txBody>
      </p:sp>
      <p:sp>
        <p:nvSpPr>
          <p:cNvPr id="18" name="Text 15"/>
          <p:cNvSpPr/>
          <p:nvPr/>
        </p:nvSpPr>
        <p:spPr>
          <a:xfrm>
            <a:off x="6748272" y="5257800"/>
            <a:ext cx="4343400" cy="56692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450" b="1" dirty="0">
                <a:solidFill>
                  <a:srgbClr val="F47B20"/>
                </a:solidFill>
              </a:rPr>
              <a:t>A rocket assembly with basic relationships that support fit, alignment, or function.</a:t>
            </a:r>
            <a:endParaRPr lang="en-US" sz="1450" dirty="0"/>
          </a:p>
        </p:txBody>
      </p:sp>
      <p:pic>
        <p:nvPicPr>
          <p:cNvPr id="19" name="Picture 18" descr="logo_white_transparent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896" y="118872"/>
            <a:ext cx="1133856" cy="338464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03504"/>
          </a:xfrm>
          <a:prstGeom prst="rect">
            <a:avLst/>
          </a:prstGeom>
          <a:solidFill>
            <a:srgbClr val="0A204C"/>
          </a:solidFill>
          <a:ln w="12700">
            <a:solidFill>
              <a:srgbClr val="0A204C"/>
            </a:solidFill>
            <a:prstDash val="solid"/>
          </a:ln>
        </p:spPr>
        <p:txBody>
          <a:bodyPr/>
          <a:p/>
        </p:txBody>
      </p:sp>
      <p:sp>
        <p:nvSpPr>
          <p:cNvPr id="5" name="Text 2"/>
          <p:cNvSpPr/>
          <p:nvPr/>
        </p:nvSpPr>
        <p:spPr>
          <a:xfrm>
            <a:off x="2788920" y="146304"/>
            <a:ext cx="13716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200" b="1" dirty="0">
                <a:solidFill>
                  <a:srgbClr val="D7A940"/>
                </a:solidFill>
              </a:rPr>
              <a:t>Unit 3</a:t>
            </a:r>
            <a:endParaRPr lang="en-US" sz="1200" dirty="0"/>
          </a:p>
        </p:txBody>
      </p:sp>
      <p:sp>
        <p:nvSpPr>
          <p:cNvPr id="6" name="Text 3"/>
          <p:cNvSpPr/>
          <p:nvPr/>
        </p:nvSpPr>
        <p:spPr>
          <a:xfrm>
            <a:off x="4315968" y="118872"/>
            <a:ext cx="64008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600" b="1" dirty="0">
                <a:solidFill>
                  <a:srgbClr val="FFFFFF"/>
                </a:solidFill>
              </a:rPr>
              <a:t>Unit 3 Deliverables Map</a:t>
            </a:r>
            <a:endParaRPr lang="en-US" sz="1600" dirty="0"/>
          </a:p>
        </p:txBody>
      </p:sp>
      <p:sp>
        <p:nvSpPr>
          <p:cNvPr id="7" name="Text 4"/>
          <p:cNvSpPr/>
          <p:nvPr/>
        </p:nvSpPr>
        <p:spPr>
          <a:xfrm>
            <a:off x="7452360" y="6510528"/>
            <a:ext cx="393192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750" dirty="0">
                <a:solidFill>
                  <a:srgbClr val="5B6770"/>
                </a:solidFill>
              </a:rPr>
              <a:t>LockwoodSTEM  |  Introduction to Engineering Design</a:t>
            </a:r>
            <a:endParaRPr lang="en-US" sz="750" dirty="0"/>
          </a:p>
        </p:txBody>
      </p:sp>
      <p:sp>
        <p:nvSpPr>
          <p:cNvPr id="8" name="Text 5"/>
          <p:cNvSpPr/>
          <p:nvPr/>
        </p:nvSpPr>
        <p:spPr>
          <a:xfrm>
            <a:off x="502920" y="841248"/>
            <a:ext cx="987552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2200" b="1" dirty="0">
                <a:solidFill>
                  <a:srgbClr val="0A204C"/>
                </a:solidFill>
              </a:rPr>
              <a:t>Every lesson produces evidence for the final rocket assembly design package.</a:t>
            </a:r>
            <a:endParaRPr lang="en-US" sz="2200" dirty="0"/>
          </a:p>
        </p:txBody>
      </p:sp>
      <p:sp>
        <p:nvSpPr>
          <p:cNvPr id="9" name="Shape 6"/>
          <p:cNvSpPr/>
          <p:nvPr/>
        </p:nvSpPr>
        <p:spPr>
          <a:xfrm>
            <a:off x="548640" y="1554480"/>
            <a:ext cx="2487168" cy="4251960"/>
          </a:xfrm>
          <a:prstGeom prst="roundRect">
            <a:avLst>
              <a:gd name="adj" fmla="val 2941"/>
            </a:avLst>
          </a:prstGeom>
          <a:solidFill>
            <a:srgbClr val="EEF3F7"/>
          </a:solidFill>
          <a:ln w="12700">
            <a:solidFill>
              <a:srgbClr val="D9E6F2"/>
            </a:solidFill>
            <a:prstDash val="solid"/>
          </a:ln>
        </p:spPr>
        <p:txBody>
          <a:bodyPr/>
          <a:p/>
        </p:txBody>
      </p:sp>
      <p:sp>
        <p:nvSpPr>
          <p:cNvPr id="10" name="Text 7"/>
          <p:cNvSpPr/>
          <p:nvPr/>
        </p:nvSpPr>
        <p:spPr>
          <a:xfrm>
            <a:off x="731520" y="1783080"/>
            <a:ext cx="210312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800" b="1" dirty="0">
                <a:solidFill>
                  <a:srgbClr val="0A204C"/>
                </a:solidFill>
              </a:rPr>
              <a:t>CAD Evidence</a:t>
            </a:r>
            <a:endParaRPr lang="en-US" sz="1800" dirty="0"/>
          </a:p>
        </p:txBody>
      </p:sp>
      <p:sp>
        <p:nvSpPr>
          <p:cNvPr id="11" name="Text 8"/>
          <p:cNvSpPr/>
          <p:nvPr/>
        </p:nvSpPr>
        <p:spPr>
          <a:xfrm>
            <a:off x="731520" y="2240280"/>
            <a:ext cx="2121408" cy="2880360"/>
          </a:xfrm>
          <a:prstGeom prst="rect">
            <a:avLst/>
          </a:prstGeom>
          <a:noFill/>
          <a:ln/>
        </p:spPr>
        <p:txBody>
          <a:bodyPr wrap="square" lIns="762" tIns="762" rIns="762" bIns="762" rtlCol="0" anchor="t">
            <a:normAutofit/>
          </a:bodyPr>
          <a:lstStyle/>
          <a:p>
            <a:pPr indent="0" marL="0">
              <a:buNone/>
            </a:pPr>
            <a:r>
              <a:rPr lang="en-US" sz="1350" dirty="0">
                <a:solidFill>
                  <a:srgbClr val="1E2A3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organized components</a:t>
            </a:r>
            <a:pPr indent="0" marL="0">
              <a:buNone/>
            </a:pPr>
            <a:endParaRPr lang="en-US" sz="1350" dirty="0"/>
          </a:p>
          <a:p>
            <a:pPr indent="0" marL="0">
              <a:buNone/>
            </a:pPr>
            <a:r>
              <a:rPr lang="en-US" sz="1350" dirty="0">
                <a:solidFill>
                  <a:srgbClr val="1E2A3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assembly layout</a:t>
            </a:r>
            <a:endParaRPr lang="en-US" sz="1350" dirty="0"/>
          </a:p>
          <a:p>
            <a:pPr indent="0" marL="0">
              <a:buNone/>
            </a:pPr>
            <a:endParaRPr lang="en-US" sz="1350" dirty="0"/>
          </a:p>
          <a:p>
            <a:pPr indent="0" marL="0">
              <a:buNone/>
            </a:pPr>
            <a:r>
              <a:rPr lang="en-US" sz="1350" dirty="0">
                <a:solidFill>
                  <a:srgbClr val="1E2A3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alignment checks</a:t>
            </a:r>
            <a:endParaRPr lang="en-US" sz="1350" dirty="0"/>
          </a:p>
          <a:p>
            <a:pPr indent="0" marL="0">
              <a:buNone/>
            </a:pPr>
            <a:endParaRPr lang="en-US" sz="1350" dirty="0"/>
          </a:p>
          <a:p>
            <a:pPr indent="0" marL="0">
              <a:buNone/>
            </a:pPr>
            <a:r>
              <a:rPr lang="en-US" sz="1350" dirty="0">
                <a:solidFill>
                  <a:srgbClr val="1E2A3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joints/relationships</a:t>
            </a:r>
            <a:endParaRPr lang="en-US" sz="1350" dirty="0"/>
          </a:p>
          <a:p>
            <a:pPr indent="0" marL="0">
              <a:buNone/>
            </a:pPr>
            <a:endParaRPr lang="en-US" sz="1350" dirty="0"/>
          </a:p>
          <a:p>
            <a:pPr indent="0" marL="0">
              <a:buNone/>
            </a:pPr>
            <a:r>
              <a:rPr lang="en-US" sz="1350" dirty="0">
                <a:solidFill>
                  <a:srgbClr val="1E2A3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exploded view</a:t>
            </a:r>
            <a:endParaRPr lang="en-US" sz="1350" dirty="0"/>
          </a:p>
        </p:txBody>
      </p:sp>
      <p:sp>
        <p:nvSpPr>
          <p:cNvPr id="12" name="Shape 9"/>
          <p:cNvSpPr/>
          <p:nvPr/>
        </p:nvSpPr>
        <p:spPr>
          <a:xfrm>
            <a:off x="3337560" y="1554480"/>
            <a:ext cx="2487168" cy="4251960"/>
          </a:xfrm>
          <a:prstGeom prst="roundRect">
            <a:avLst>
              <a:gd name="adj" fmla="val 2941"/>
            </a:avLst>
          </a:prstGeom>
          <a:solidFill>
            <a:srgbClr val="EEF3F7"/>
          </a:solidFill>
          <a:ln w="12700">
            <a:solidFill>
              <a:srgbClr val="D9E6F2"/>
            </a:solidFill>
            <a:prstDash val="solid"/>
          </a:ln>
        </p:spPr>
        <p:txBody>
          <a:bodyPr/>
          <a:p/>
        </p:txBody>
      </p:sp>
      <p:sp>
        <p:nvSpPr>
          <p:cNvPr id="13" name="Text 10"/>
          <p:cNvSpPr/>
          <p:nvPr/>
        </p:nvSpPr>
        <p:spPr>
          <a:xfrm>
            <a:off x="3520440" y="1783080"/>
            <a:ext cx="210312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800" b="1" dirty="0">
                <a:solidFill>
                  <a:srgbClr val="0A204C"/>
                </a:solidFill>
              </a:rPr>
              <a:t>Prototype Evidence</a:t>
            </a:r>
            <a:endParaRPr lang="en-US" sz="1800" dirty="0"/>
          </a:p>
        </p:txBody>
      </p:sp>
      <p:sp>
        <p:nvSpPr>
          <p:cNvPr id="14" name="Text 11"/>
          <p:cNvSpPr/>
          <p:nvPr/>
        </p:nvSpPr>
        <p:spPr>
          <a:xfrm>
            <a:off x="3520440" y="2240280"/>
            <a:ext cx="2121408" cy="2880360"/>
          </a:xfrm>
          <a:prstGeom prst="rect">
            <a:avLst/>
          </a:prstGeom>
          <a:noFill/>
          <a:ln/>
        </p:spPr>
        <p:txBody>
          <a:bodyPr wrap="square" lIns="762" tIns="762" rIns="762" bIns="762" rtlCol="0" anchor="t">
            <a:normAutofit/>
          </a:bodyPr>
          <a:lstStyle/>
          <a:p>
            <a:pPr indent="0" marL="0">
              <a:buNone/>
            </a:pPr>
            <a:r>
              <a:rPr lang="en-US" sz="1350" dirty="0">
                <a:solidFill>
                  <a:srgbClr val="1E2A3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STL/export checks</a:t>
            </a:r>
            <a:pPr indent="0" marL="0">
              <a:buNone/>
            </a:pPr>
            <a:endParaRPr lang="en-US" sz="1350" dirty="0"/>
          </a:p>
          <a:p>
            <a:pPr indent="0" marL="0">
              <a:buNone/>
            </a:pPr>
            <a:r>
              <a:rPr lang="en-US" sz="1350" dirty="0">
                <a:solidFill>
                  <a:srgbClr val="1E2A3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slicer screenshots</a:t>
            </a:r>
            <a:endParaRPr lang="en-US" sz="1350" dirty="0"/>
          </a:p>
          <a:p>
            <a:pPr indent="0" marL="0">
              <a:buNone/>
            </a:pPr>
            <a:endParaRPr lang="en-US" sz="1350" dirty="0"/>
          </a:p>
          <a:p>
            <a:pPr indent="0" marL="0">
              <a:buNone/>
            </a:pPr>
            <a:r>
              <a:rPr lang="en-US" sz="1350" dirty="0">
                <a:solidFill>
                  <a:srgbClr val="1E2A3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printed parts</a:t>
            </a:r>
            <a:endParaRPr lang="en-US" sz="1350" dirty="0"/>
          </a:p>
          <a:p>
            <a:pPr indent="0" marL="0">
              <a:buNone/>
            </a:pPr>
            <a:endParaRPr lang="en-US" sz="1350" dirty="0"/>
          </a:p>
          <a:p>
            <a:pPr indent="0" marL="0">
              <a:buNone/>
            </a:pPr>
            <a:r>
              <a:rPr lang="en-US" sz="1350" dirty="0">
                <a:solidFill>
                  <a:srgbClr val="1E2A3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fit testing photos</a:t>
            </a:r>
            <a:endParaRPr lang="en-US" sz="1350" dirty="0"/>
          </a:p>
          <a:p>
            <a:pPr indent="0" marL="0">
              <a:buNone/>
            </a:pPr>
            <a:endParaRPr lang="en-US" sz="1350" dirty="0"/>
          </a:p>
          <a:p>
            <a:pPr indent="0" marL="0">
              <a:buNone/>
            </a:pPr>
            <a:r>
              <a:rPr lang="en-US" sz="1350" dirty="0">
                <a:solidFill>
                  <a:srgbClr val="1E2A3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revision notes</a:t>
            </a:r>
            <a:endParaRPr lang="en-US" sz="1350" dirty="0"/>
          </a:p>
        </p:txBody>
      </p:sp>
      <p:sp>
        <p:nvSpPr>
          <p:cNvPr id="15" name="Shape 12"/>
          <p:cNvSpPr/>
          <p:nvPr/>
        </p:nvSpPr>
        <p:spPr>
          <a:xfrm>
            <a:off x="6126480" y="1554480"/>
            <a:ext cx="2487168" cy="4251960"/>
          </a:xfrm>
          <a:prstGeom prst="roundRect">
            <a:avLst>
              <a:gd name="adj" fmla="val 2941"/>
            </a:avLst>
          </a:prstGeom>
          <a:solidFill>
            <a:srgbClr val="EEF3F7"/>
          </a:solidFill>
          <a:ln w="12700">
            <a:solidFill>
              <a:srgbClr val="D9E6F2"/>
            </a:solidFill>
            <a:prstDash val="solid"/>
          </a:ln>
        </p:spPr>
        <p:txBody>
          <a:bodyPr/>
          <a:p/>
        </p:txBody>
      </p:sp>
      <p:sp>
        <p:nvSpPr>
          <p:cNvPr id="16" name="Text 13"/>
          <p:cNvSpPr/>
          <p:nvPr/>
        </p:nvSpPr>
        <p:spPr>
          <a:xfrm>
            <a:off x="6309360" y="1783080"/>
            <a:ext cx="210312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800" b="1" dirty="0">
                <a:solidFill>
                  <a:srgbClr val="0A204C"/>
                </a:solidFill>
              </a:rPr>
              <a:t>Drawing Evidence</a:t>
            </a:r>
            <a:endParaRPr lang="en-US" sz="1800" dirty="0"/>
          </a:p>
        </p:txBody>
      </p:sp>
      <p:sp>
        <p:nvSpPr>
          <p:cNvPr id="17" name="Text 14"/>
          <p:cNvSpPr/>
          <p:nvPr/>
        </p:nvSpPr>
        <p:spPr>
          <a:xfrm>
            <a:off x="6309360" y="2240280"/>
            <a:ext cx="2121408" cy="2880360"/>
          </a:xfrm>
          <a:prstGeom prst="rect">
            <a:avLst/>
          </a:prstGeom>
          <a:noFill/>
          <a:ln/>
        </p:spPr>
        <p:txBody>
          <a:bodyPr wrap="square" lIns="762" tIns="762" rIns="762" bIns="762" rtlCol="0" anchor="t">
            <a:normAutofit/>
          </a:bodyPr>
          <a:lstStyle/>
          <a:p>
            <a:pPr indent="0" marL="0">
              <a:buNone/>
            </a:pPr>
            <a:r>
              <a:rPr lang="en-US" sz="1350" dirty="0">
                <a:solidFill>
                  <a:srgbClr val="1E2A3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part drawing</a:t>
            </a:r>
            <a:pPr indent="0" marL="0">
              <a:buNone/>
            </a:pPr>
            <a:endParaRPr lang="en-US" sz="1350" dirty="0"/>
          </a:p>
          <a:p>
            <a:pPr indent="0" marL="0">
              <a:buNone/>
            </a:pPr>
            <a:r>
              <a:rPr lang="en-US" sz="1350" dirty="0">
                <a:solidFill>
                  <a:srgbClr val="1E2A3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assembly drawing</a:t>
            </a:r>
            <a:endParaRPr lang="en-US" sz="1350" dirty="0"/>
          </a:p>
          <a:p>
            <a:pPr indent="0" marL="0">
              <a:buNone/>
            </a:pPr>
            <a:endParaRPr lang="en-US" sz="1350" dirty="0"/>
          </a:p>
          <a:p>
            <a:pPr indent="0" marL="0">
              <a:buNone/>
            </a:pPr>
            <a:r>
              <a:rPr lang="en-US" sz="1350" dirty="0">
                <a:solidFill>
                  <a:srgbClr val="1E2A3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views/dimensions</a:t>
            </a:r>
            <a:endParaRPr lang="en-US" sz="1350" dirty="0"/>
          </a:p>
          <a:p>
            <a:pPr indent="0" marL="0">
              <a:buNone/>
            </a:pPr>
            <a:endParaRPr lang="en-US" sz="1350" dirty="0"/>
          </a:p>
          <a:p>
            <a:pPr indent="0" marL="0">
              <a:buNone/>
            </a:pPr>
            <a:r>
              <a:rPr lang="en-US" sz="1350" dirty="0">
                <a:solidFill>
                  <a:srgbClr val="1E2A3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balloons/parts list</a:t>
            </a:r>
            <a:endParaRPr lang="en-US" sz="1350" dirty="0"/>
          </a:p>
          <a:p>
            <a:pPr indent="0" marL="0">
              <a:buNone/>
            </a:pPr>
            <a:endParaRPr lang="en-US" sz="1350" dirty="0"/>
          </a:p>
          <a:p>
            <a:pPr indent="0" marL="0">
              <a:buNone/>
            </a:pPr>
            <a:r>
              <a:rPr lang="en-US" sz="1350" dirty="0">
                <a:solidFill>
                  <a:srgbClr val="1E2A3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title block/revisions</a:t>
            </a:r>
            <a:endParaRPr lang="en-US" sz="1350" dirty="0"/>
          </a:p>
        </p:txBody>
      </p:sp>
      <p:sp>
        <p:nvSpPr>
          <p:cNvPr id="18" name="Shape 15"/>
          <p:cNvSpPr/>
          <p:nvPr/>
        </p:nvSpPr>
        <p:spPr>
          <a:xfrm>
            <a:off x="8915400" y="1554480"/>
            <a:ext cx="2487168" cy="4251960"/>
          </a:xfrm>
          <a:prstGeom prst="roundRect">
            <a:avLst>
              <a:gd name="adj" fmla="val 2941"/>
            </a:avLst>
          </a:prstGeom>
          <a:solidFill>
            <a:srgbClr val="EEF3F7"/>
          </a:solidFill>
          <a:ln w="12700">
            <a:solidFill>
              <a:srgbClr val="D9E6F2"/>
            </a:solidFill>
            <a:prstDash val="solid"/>
          </a:ln>
        </p:spPr>
        <p:txBody>
          <a:bodyPr/>
          <a:p/>
        </p:txBody>
      </p:sp>
      <p:sp>
        <p:nvSpPr>
          <p:cNvPr id="19" name="Text 16"/>
          <p:cNvSpPr/>
          <p:nvPr/>
        </p:nvSpPr>
        <p:spPr>
          <a:xfrm>
            <a:off x="9098280" y="1783080"/>
            <a:ext cx="210312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800" b="1" dirty="0">
                <a:solidFill>
                  <a:srgbClr val="0A204C"/>
                </a:solidFill>
              </a:rPr>
              <a:t>Presentation Evidence</a:t>
            </a:r>
            <a:endParaRPr lang="en-US" sz="1800" dirty="0"/>
          </a:p>
        </p:txBody>
      </p:sp>
      <p:sp>
        <p:nvSpPr>
          <p:cNvPr id="20" name="Text 17"/>
          <p:cNvSpPr/>
          <p:nvPr/>
        </p:nvSpPr>
        <p:spPr>
          <a:xfrm>
            <a:off x="9098280" y="2240280"/>
            <a:ext cx="2121408" cy="2880360"/>
          </a:xfrm>
          <a:prstGeom prst="rect">
            <a:avLst/>
          </a:prstGeom>
          <a:noFill/>
          <a:ln/>
        </p:spPr>
        <p:txBody>
          <a:bodyPr wrap="square" lIns="762" tIns="762" rIns="762" bIns="762" rtlCol="0" anchor="t">
            <a:normAutofit/>
          </a:bodyPr>
          <a:lstStyle/>
          <a:p>
            <a:pPr indent="0" marL="0">
              <a:buNone/>
            </a:pPr>
            <a:r>
              <a:rPr lang="en-US" sz="1350" dirty="0">
                <a:solidFill>
                  <a:srgbClr val="1E2A3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final assembly</a:t>
            </a:r>
            <a:pPr indent="0" marL="0">
              <a:buNone/>
            </a:pPr>
            <a:endParaRPr lang="en-US" sz="1350" dirty="0"/>
          </a:p>
          <a:p>
            <a:pPr indent="0" marL="0">
              <a:buNone/>
            </a:pPr>
            <a:r>
              <a:rPr lang="en-US" sz="1350" dirty="0">
                <a:solidFill>
                  <a:srgbClr val="1E2A3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testing story</a:t>
            </a:r>
            <a:endParaRPr lang="en-US" sz="1350" dirty="0"/>
          </a:p>
          <a:p>
            <a:pPr indent="0" marL="0">
              <a:buNone/>
            </a:pPr>
            <a:endParaRPr lang="en-US" sz="1350" dirty="0"/>
          </a:p>
          <a:p>
            <a:pPr indent="0" marL="0">
              <a:buNone/>
            </a:pPr>
            <a:r>
              <a:rPr lang="en-US" sz="1350" dirty="0">
                <a:solidFill>
                  <a:srgbClr val="1E2A3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design changes</a:t>
            </a:r>
            <a:endParaRPr lang="en-US" sz="1350" dirty="0"/>
          </a:p>
          <a:p>
            <a:pPr indent="0" marL="0">
              <a:buNone/>
            </a:pPr>
            <a:endParaRPr lang="en-US" sz="1350" dirty="0"/>
          </a:p>
          <a:p>
            <a:pPr indent="0" marL="0">
              <a:buNone/>
            </a:pPr>
            <a:r>
              <a:rPr lang="en-US" sz="1350" dirty="0">
                <a:solidFill>
                  <a:srgbClr val="1E2A3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technical documentation</a:t>
            </a:r>
            <a:endParaRPr lang="en-US" sz="1350" dirty="0"/>
          </a:p>
          <a:p>
            <a:pPr indent="0" marL="0">
              <a:buNone/>
            </a:pPr>
            <a:endParaRPr lang="en-US" sz="1350" dirty="0"/>
          </a:p>
          <a:p>
            <a:pPr indent="0" marL="0">
              <a:buNone/>
            </a:pPr>
            <a:r>
              <a:rPr lang="en-US" sz="1350" dirty="0">
                <a:solidFill>
                  <a:srgbClr val="1E2A3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next improvement</a:t>
            </a:r>
            <a:endParaRPr lang="en-US" sz="1350" dirty="0"/>
          </a:p>
        </p:txBody>
      </p:sp>
      <p:pic>
        <p:nvPicPr>
          <p:cNvPr id="21" name="Picture 20" descr="logo_white_transparent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896" y="118872"/>
            <a:ext cx="1133856" cy="338464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0">
    <p:bg>
      <p:bgPr>
        <a:solidFill>
          <a:srgbClr val="0A204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unit3_crops/a_clean_technical_infographic_diagram_on_a_white_title.jp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989320" y="0"/>
            <a:ext cx="6202375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5989320" cy="6858000"/>
          </a:xfrm>
          <a:prstGeom prst="rect">
            <a:avLst/>
          </a:prstGeom>
          <a:solidFill>
            <a:srgbClr val="0A204C"/>
          </a:solidFill>
          <a:ln w="12700">
            <a:solidFill>
              <a:srgbClr val="0A204C"/>
            </a:solidFill>
            <a:prstDash val="solid"/>
          </a:ln>
        </p:spPr>
        <p:txBody>
          <a:bodyPr/>
          <a:p/>
        </p:txBody>
      </p:sp>
      <p:sp>
        <p:nvSpPr>
          <p:cNvPr id="4" name="Shape 1"/>
          <p:cNvSpPr/>
          <p:nvPr/>
        </p:nvSpPr>
        <p:spPr>
          <a:xfrm>
            <a:off x="5989320" y="0"/>
            <a:ext cx="109728" cy="6858000"/>
          </a:xfrm>
          <a:prstGeom prst="rect">
            <a:avLst/>
          </a:prstGeom>
          <a:solidFill>
            <a:srgbClr val="F47B20"/>
          </a:solidFill>
          <a:ln w="12700">
            <a:solidFill>
              <a:srgbClr val="F47B20"/>
            </a:solidFill>
            <a:prstDash val="solid"/>
          </a:ln>
        </p:spPr>
        <p:txBody>
          <a:bodyPr/>
          <a:p/>
        </p:txBody>
      </p:sp>
      <p:sp>
        <p:nvSpPr>
          <p:cNvPr id="7" name="Text 3"/>
          <p:cNvSpPr/>
          <p:nvPr/>
        </p:nvSpPr>
        <p:spPr>
          <a:xfrm>
            <a:off x="640080" y="1234440"/>
            <a:ext cx="4206240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600" b="1" dirty="0">
                <a:solidFill>
                  <a:srgbClr val="D7A940"/>
                </a:solidFill>
              </a:rPr>
              <a:t>LOCKWOODSTEM IED • UNIT 3</a:t>
            </a:r>
            <a:endParaRPr lang="en-US" sz="1600" dirty="0"/>
          </a:p>
        </p:txBody>
      </p:sp>
      <p:sp>
        <p:nvSpPr>
          <p:cNvPr id="8" name="Text 4"/>
          <p:cNvSpPr/>
          <p:nvPr/>
        </p:nvSpPr>
        <p:spPr>
          <a:xfrm>
            <a:off x="640080" y="1737360"/>
            <a:ext cx="2743200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2600" b="1" dirty="0">
                <a:solidFill>
                  <a:srgbClr val="F47B20"/>
                </a:solidFill>
              </a:rPr>
              <a:t>Lesson 3.6</a:t>
            </a:r>
            <a:endParaRPr lang="en-US" sz="2600" dirty="0"/>
          </a:p>
        </p:txBody>
      </p:sp>
      <p:sp>
        <p:nvSpPr>
          <p:cNvPr id="9" name="Text 5"/>
          <p:cNvSpPr/>
          <p:nvPr/>
        </p:nvSpPr>
        <p:spPr>
          <a:xfrm>
            <a:off x="640080" y="2267712"/>
            <a:ext cx="4983480" cy="91440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3000" b="1" dirty="0">
                <a:solidFill>
                  <a:srgbClr val="FFFFFF"/>
                </a:solidFill>
              </a:rPr>
              <a:t>Fin Placement and Symmetry</a:t>
            </a:r>
            <a:endParaRPr lang="en-US" sz="3000" dirty="0"/>
          </a:p>
        </p:txBody>
      </p:sp>
      <p:sp>
        <p:nvSpPr>
          <p:cNvPr id="10" name="Shape 6"/>
          <p:cNvSpPr/>
          <p:nvPr/>
        </p:nvSpPr>
        <p:spPr>
          <a:xfrm>
            <a:off x="640080" y="3456432"/>
            <a:ext cx="4389120" cy="0"/>
          </a:xfrm>
          <a:prstGeom prst="line">
            <a:avLst/>
          </a:prstGeom>
          <a:noFill/>
          <a:ln w="25400">
            <a:solidFill>
              <a:srgbClr val="F47B20"/>
            </a:solidFill>
            <a:prstDash val="solid"/>
          </a:ln>
        </p:spPr>
        <p:txBody>
          <a:bodyPr/>
          <a:p/>
        </p:txBody>
      </p:sp>
      <p:sp>
        <p:nvSpPr>
          <p:cNvPr id="11" name="Text 7"/>
          <p:cNvSpPr/>
          <p:nvPr/>
        </p:nvSpPr>
        <p:spPr>
          <a:xfrm>
            <a:off x="640080" y="3703320"/>
            <a:ext cx="5074920" cy="91440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700" i="1" dirty="0">
                <a:solidFill>
                  <a:srgbClr val="E8EEF6"/>
                </a:solidFill>
              </a:rPr>
              <a:t>Why does fin placement need to be accurate and symmetrical?</a:t>
            </a:r>
            <a:endParaRPr lang="en-US" sz="1700" dirty="0"/>
          </a:p>
        </p:txBody>
      </p:sp>
      <p:sp>
        <p:nvSpPr>
          <p:cNvPr id="12" name="Text 8"/>
          <p:cNvSpPr/>
          <p:nvPr/>
        </p:nvSpPr>
        <p:spPr>
          <a:xfrm>
            <a:off x="640080" y="6263640"/>
            <a:ext cx="4663440" cy="23774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050" dirty="0">
                <a:solidFill>
                  <a:srgbClr val="CBD6E2"/>
                </a:solidFill>
              </a:rPr>
              <a:t>CAD Assemblies, Prototyping &amp; Technical Drawings</a:t>
            </a:r>
            <a:endParaRPr lang="en-US" sz="1050" dirty="0"/>
          </a:p>
        </p:txBody>
      </p:sp>
      <p:pic>
        <p:nvPicPr>
          <p:cNvPr id="13" name="Picture 12" descr="logo_white_transparen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0896" y="118872"/>
            <a:ext cx="1133856" cy="338464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1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03504"/>
          </a:xfrm>
          <a:prstGeom prst="rect">
            <a:avLst/>
          </a:prstGeom>
          <a:solidFill>
            <a:srgbClr val="0A204C"/>
          </a:solidFill>
          <a:ln w="12700">
            <a:solidFill>
              <a:srgbClr val="0A204C"/>
            </a:solidFill>
            <a:prstDash val="solid"/>
          </a:ln>
        </p:spPr>
        <p:txBody>
          <a:bodyPr/>
          <a:p/>
        </p:txBody>
      </p:sp>
      <p:sp>
        <p:nvSpPr>
          <p:cNvPr id="5" name="Text 2"/>
          <p:cNvSpPr/>
          <p:nvPr/>
        </p:nvSpPr>
        <p:spPr>
          <a:xfrm>
            <a:off x="2788920" y="146304"/>
            <a:ext cx="13716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200" b="1" dirty="0">
                <a:solidFill>
                  <a:srgbClr val="D7A940"/>
                </a:solidFill>
              </a:rPr>
              <a:t>Lesson 3.6</a:t>
            </a:r>
            <a:endParaRPr lang="en-US" sz="1200" dirty="0"/>
          </a:p>
        </p:txBody>
      </p:sp>
      <p:sp>
        <p:nvSpPr>
          <p:cNvPr id="6" name="Text 3"/>
          <p:cNvSpPr/>
          <p:nvPr/>
        </p:nvSpPr>
        <p:spPr>
          <a:xfrm>
            <a:off x="4315968" y="118872"/>
            <a:ext cx="64008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600" b="1" dirty="0">
                <a:solidFill>
                  <a:srgbClr val="FFFFFF"/>
                </a:solidFill>
              </a:rPr>
              <a:t>Fin Placement and Symmetry</a:t>
            </a:r>
            <a:endParaRPr lang="en-US" sz="1600" dirty="0"/>
          </a:p>
        </p:txBody>
      </p:sp>
      <p:sp>
        <p:nvSpPr>
          <p:cNvPr id="7" name="Text 4"/>
          <p:cNvSpPr/>
          <p:nvPr/>
        </p:nvSpPr>
        <p:spPr>
          <a:xfrm>
            <a:off x="7452360" y="6510528"/>
            <a:ext cx="393192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750" dirty="0">
                <a:solidFill>
                  <a:srgbClr val="5B6770"/>
                </a:solidFill>
              </a:rPr>
              <a:t>LockwoodSTEM  |  Introduction to Engineering Design</a:t>
            </a:r>
            <a:endParaRPr lang="en-US" sz="750" dirty="0"/>
          </a:p>
        </p:txBody>
      </p:sp>
      <p:sp>
        <p:nvSpPr>
          <p:cNvPr id="8" name="Text 5"/>
          <p:cNvSpPr/>
          <p:nvPr/>
        </p:nvSpPr>
        <p:spPr>
          <a:xfrm>
            <a:off x="502920" y="841248"/>
            <a:ext cx="576072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2300" b="1" dirty="0">
                <a:solidFill>
                  <a:srgbClr val="0A204C"/>
                </a:solidFill>
              </a:rPr>
              <a:t>Fin Placement and Symmetry</a:t>
            </a:r>
            <a:endParaRPr lang="en-US" sz="2300" dirty="0"/>
          </a:p>
        </p:txBody>
      </p:sp>
      <p:sp>
        <p:nvSpPr>
          <p:cNvPr id="9" name="Text 6"/>
          <p:cNvSpPr/>
          <p:nvPr/>
        </p:nvSpPr>
        <p:spPr>
          <a:xfrm>
            <a:off x="502920" y="1234440"/>
            <a:ext cx="5806440" cy="54864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700" i="1" dirty="0">
                <a:solidFill>
                  <a:srgbClr val="5B6770"/>
                </a:solidFill>
              </a:rPr>
              <a:t>Why does fin placement need to be accurate and symmetrical?</a:t>
            </a:r>
            <a:endParaRPr lang="en-US" sz="1700" dirty="0"/>
          </a:p>
        </p:txBody>
      </p:sp>
      <p:sp>
        <p:nvSpPr>
          <p:cNvPr id="10" name="Shape 7"/>
          <p:cNvSpPr/>
          <p:nvPr/>
        </p:nvSpPr>
        <p:spPr>
          <a:xfrm>
            <a:off x="6611112" y="941832"/>
            <a:ext cx="4837176" cy="5266944"/>
          </a:xfrm>
          <a:prstGeom prst="roundRect">
            <a:avLst>
              <a:gd name="adj" fmla="val 1512"/>
            </a:avLst>
          </a:prstGeom>
          <a:solidFill>
            <a:srgbClr val="FFFFFF"/>
          </a:solidFill>
          <a:ln w="12700">
            <a:solidFill>
              <a:srgbClr val="D9E6F2"/>
            </a:solidFill>
            <a:prstDash val="solid"/>
          </a:ln>
        </p:spPr>
        <p:txBody>
          <a:bodyPr/>
          <a:p/>
        </p:txBody>
      </p:sp>
      <p:pic>
        <p:nvPicPr>
          <p:cNvPr id="11" name="Image 1" descr="/mnt/data/unit3_crops/a_clean_technical_infographic_diagram_on_a_white_panel.jp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9400" y="960120"/>
            <a:ext cx="4800600" cy="4818888"/>
          </a:xfrm>
          <a:prstGeom prst="rect">
            <a:avLst/>
          </a:prstGeom>
        </p:spPr>
      </p:pic>
      <p:sp>
        <p:nvSpPr>
          <p:cNvPr id="12" name="Shape 8"/>
          <p:cNvSpPr/>
          <p:nvPr/>
        </p:nvSpPr>
        <p:spPr>
          <a:xfrm>
            <a:off x="6629400" y="5779008"/>
            <a:ext cx="4800600" cy="411480"/>
          </a:xfrm>
          <a:prstGeom prst="rect">
            <a:avLst/>
          </a:prstGeom>
          <a:solidFill>
            <a:srgbClr val="0A204C">
              <a:alpha val="95000"/>
            </a:srgbClr>
          </a:solidFill>
          <a:ln w="12700">
            <a:solidFill>
              <a:srgbClr val="0A204C">
                <a:alpha val="0"/>
              </a:srgbClr>
            </a:solidFill>
            <a:prstDash val="solid"/>
          </a:ln>
        </p:spPr>
        <p:txBody>
          <a:bodyPr/>
          <a:p/>
        </p:txBody>
      </p:sp>
      <p:sp>
        <p:nvSpPr>
          <p:cNvPr id="13" name="Text 9"/>
          <p:cNvSpPr/>
          <p:nvPr/>
        </p:nvSpPr>
        <p:spPr>
          <a:xfrm>
            <a:off x="6739128" y="5879592"/>
            <a:ext cx="4581144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950" b="1" dirty="0">
                <a:solidFill>
                  <a:srgbClr val="FFFFFF"/>
                </a:solidFill>
              </a:rPr>
              <a:t>Aerospace assembly work depends on fit, alignment, documentation, and testing evidence.</a:t>
            </a:r>
            <a:endParaRPr lang="en-US" sz="950" dirty="0"/>
          </a:p>
        </p:txBody>
      </p:sp>
      <p:sp>
        <p:nvSpPr>
          <p:cNvPr id="14" name="Shape 10"/>
          <p:cNvSpPr/>
          <p:nvPr/>
        </p:nvSpPr>
        <p:spPr>
          <a:xfrm>
            <a:off x="548640" y="2057400"/>
            <a:ext cx="5577840" cy="1097280"/>
          </a:xfrm>
          <a:prstGeom prst="roundRect">
            <a:avLst>
              <a:gd name="adj" fmla="val 5833"/>
            </a:avLst>
          </a:prstGeom>
          <a:solidFill>
            <a:srgbClr val="EEF3F7"/>
          </a:solidFill>
          <a:ln w="12700">
            <a:solidFill>
              <a:srgbClr val="D9E6F2">
                <a:alpha val="95000"/>
              </a:srgbClr>
            </a:solidFill>
            <a:prstDash val="solid"/>
          </a:ln>
        </p:spPr>
        <p:txBody>
          <a:bodyPr/>
          <a:p/>
        </p:txBody>
      </p:sp>
      <p:sp>
        <p:nvSpPr>
          <p:cNvPr id="15" name="Text 11"/>
          <p:cNvSpPr/>
          <p:nvPr/>
        </p:nvSpPr>
        <p:spPr>
          <a:xfrm>
            <a:off x="713232" y="2203704"/>
            <a:ext cx="5248656" cy="237744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ctr">
            <a:normAutofit/>
          </a:bodyPr>
          <a:lstStyle/>
          <a:p>
            <a:pPr indent="0" marL="0">
              <a:buNone/>
            </a:pPr>
            <a:r>
              <a:rPr lang="en-US" sz="1100" b="1" dirty="0">
                <a:solidFill>
                  <a:srgbClr val="F47B20"/>
                </a:solidFill>
              </a:rPr>
              <a:t>LESSON GOAL</a:t>
            </a:r>
            <a:endParaRPr lang="en-US" sz="1100" dirty="0"/>
          </a:p>
        </p:txBody>
      </p:sp>
      <p:sp>
        <p:nvSpPr>
          <p:cNvPr id="16" name="Text 12"/>
          <p:cNvSpPr/>
          <p:nvPr/>
        </p:nvSpPr>
        <p:spPr>
          <a:xfrm>
            <a:off x="713232" y="2532888"/>
            <a:ext cx="5248656" cy="53035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t">
            <a:normAutofit/>
          </a:bodyPr>
          <a:lstStyle/>
          <a:p>
            <a:pPr indent="0" marL="0">
              <a:buNone/>
            </a:pPr>
            <a:r>
              <a:rPr lang="en-US" sz="1450" dirty="0">
                <a:solidFill>
                  <a:srgbClr val="1E2A36"/>
                </a:solidFill>
              </a:rPr>
              <a:t>Students place fins evenly around the rocket body and verify symmetry and alignment.</a:t>
            </a:r>
            <a:endParaRPr lang="en-US" sz="1450" dirty="0"/>
          </a:p>
        </p:txBody>
      </p:sp>
      <p:sp>
        <p:nvSpPr>
          <p:cNvPr id="17" name="Shape 13"/>
          <p:cNvSpPr/>
          <p:nvPr/>
        </p:nvSpPr>
        <p:spPr>
          <a:xfrm>
            <a:off x="548640" y="3364992"/>
            <a:ext cx="5577840" cy="1097280"/>
          </a:xfrm>
          <a:prstGeom prst="roundRect">
            <a:avLst>
              <a:gd name="adj" fmla="val 5833"/>
            </a:avLst>
          </a:prstGeom>
          <a:solidFill>
            <a:srgbClr val="EEF3F7"/>
          </a:solidFill>
          <a:ln w="12700">
            <a:solidFill>
              <a:srgbClr val="D9E6F2">
                <a:alpha val="95000"/>
              </a:srgbClr>
            </a:solidFill>
            <a:prstDash val="solid"/>
          </a:ln>
        </p:spPr>
        <p:txBody>
          <a:bodyPr/>
          <a:p/>
        </p:txBody>
      </p:sp>
      <p:sp>
        <p:nvSpPr>
          <p:cNvPr id="18" name="Text 14"/>
          <p:cNvSpPr/>
          <p:nvPr/>
        </p:nvSpPr>
        <p:spPr>
          <a:xfrm>
            <a:off x="713232" y="3511296"/>
            <a:ext cx="5248656" cy="237744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ctr">
            <a:normAutofit/>
          </a:bodyPr>
          <a:lstStyle/>
          <a:p>
            <a:pPr indent="0" marL="0">
              <a:buNone/>
            </a:pPr>
            <a:r>
              <a:rPr lang="en-US" sz="1100" b="1" dirty="0">
                <a:solidFill>
                  <a:srgbClr val="D7A940"/>
                </a:solidFill>
              </a:rPr>
              <a:t>STUDENT OBJECTIVE</a:t>
            </a:r>
            <a:endParaRPr lang="en-US" sz="1100" dirty="0"/>
          </a:p>
        </p:txBody>
      </p:sp>
      <p:sp>
        <p:nvSpPr>
          <p:cNvPr id="19" name="Text 15"/>
          <p:cNvSpPr/>
          <p:nvPr/>
        </p:nvSpPr>
        <p:spPr>
          <a:xfrm>
            <a:off x="713232" y="3840480"/>
            <a:ext cx="5248656" cy="53035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t">
            <a:normAutofit/>
          </a:bodyPr>
          <a:lstStyle/>
          <a:p>
            <a:pPr indent="0" marL="0">
              <a:buNone/>
            </a:pPr>
            <a:r>
              <a:rPr lang="en-US" sz="1450" dirty="0">
                <a:solidFill>
                  <a:srgbClr val="1E2A36"/>
                </a:solidFill>
              </a:rPr>
              <a:t>I can position rocket fins evenly and check that they are symmetrical and aligned.</a:t>
            </a:r>
            <a:endParaRPr lang="en-US" sz="1450" dirty="0"/>
          </a:p>
        </p:txBody>
      </p:sp>
      <p:sp>
        <p:nvSpPr>
          <p:cNvPr id="20" name="Shape 16"/>
          <p:cNvSpPr/>
          <p:nvPr/>
        </p:nvSpPr>
        <p:spPr>
          <a:xfrm>
            <a:off x="548640" y="4663440"/>
            <a:ext cx="5577840" cy="1097280"/>
          </a:xfrm>
          <a:prstGeom prst="roundRect">
            <a:avLst>
              <a:gd name="adj" fmla="val 5833"/>
            </a:avLst>
          </a:prstGeom>
          <a:solidFill>
            <a:srgbClr val="EEF3F7"/>
          </a:solidFill>
          <a:ln w="12700">
            <a:solidFill>
              <a:srgbClr val="D9E6F2">
                <a:alpha val="95000"/>
              </a:srgbClr>
            </a:solidFill>
            <a:prstDash val="solid"/>
          </a:ln>
        </p:spPr>
        <p:txBody>
          <a:bodyPr/>
          <a:p/>
        </p:txBody>
      </p:sp>
      <p:sp>
        <p:nvSpPr>
          <p:cNvPr id="21" name="Text 17"/>
          <p:cNvSpPr/>
          <p:nvPr/>
        </p:nvSpPr>
        <p:spPr>
          <a:xfrm>
            <a:off x="713232" y="4809744"/>
            <a:ext cx="5248656" cy="237744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ctr">
            <a:normAutofit/>
          </a:bodyPr>
          <a:lstStyle/>
          <a:p>
            <a:pPr indent="0" marL="0">
              <a:buNone/>
            </a:pPr>
            <a:r>
              <a:rPr lang="en-US" sz="1100" b="1" dirty="0">
                <a:solidFill>
                  <a:srgbClr val="4F8A5B"/>
                </a:solidFill>
              </a:rPr>
              <a:t>END PRODUCT</a:t>
            </a:r>
            <a:endParaRPr lang="en-US" sz="1100" dirty="0"/>
          </a:p>
        </p:txBody>
      </p:sp>
      <p:sp>
        <p:nvSpPr>
          <p:cNvPr id="22" name="Text 18"/>
          <p:cNvSpPr/>
          <p:nvPr/>
        </p:nvSpPr>
        <p:spPr>
          <a:xfrm>
            <a:off x="713232" y="5138928"/>
            <a:ext cx="5248656" cy="53035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t">
            <a:normAutofit/>
          </a:bodyPr>
          <a:lstStyle/>
          <a:p>
            <a:pPr indent="0" marL="0">
              <a:buNone/>
            </a:pPr>
            <a:r>
              <a:rPr lang="en-US" sz="1450" dirty="0">
                <a:solidFill>
                  <a:srgbClr val="1E2A36"/>
                </a:solidFill>
              </a:rPr>
              <a:t>A rocket assembly with evenly spaced fins that are aligned, symmetrical, and documented.</a:t>
            </a:r>
            <a:endParaRPr lang="en-US" sz="1450" dirty="0"/>
          </a:p>
        </p:txBody>
      </p:sp>
      <p:pic>
        <p:nvPicPr>
          <p:cNvPr id="23" name="Picture 22" descr="logo_white_transparen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0896" y="118872"/>
            <a:ext cx="1133856" cy="338464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2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03504"/>
          </a:xfrm>
          <a:prstGeom prst="rect">
            <a:avLst/>
          </a:prstGeom>
          <a:solidFill>
            <a:srgbClr val="0A204C"/>
          </a:solidFill>
          <a:ln w="12700">
            <a:solidFill>
              <a:srgbClr val="0A204C"/>
            </a:solidFill>
            <a:prstDash val="solid"/>
          </a:ln>
        </p:spPr>
        <p:txBody>
          <a:bodyPr/>
          <a:p/>
        </p:txBody>
      </p:sp>
      <p:sp>
        <p:nvSpPr>
          <p:cNvPr id="5" name="Text 2"/>
          <p:cNvSpPr/>
          <p:nvPr/>
        </p:nvSpPr>
        <p:spPr>
          <a:xfrm>
            <a:off x="2788920" y="146304"/>
            <a:ext cx="13716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200" b="1" dirty="0">
                <a:solidFill>
                  <a:srgbClr val="D7A940"/>
                </a:solidFill>
              </a:rPr>
              <a:t>Lesson 3.6</a:t>
            </a:r>
            <a:endParaRPr lang="en-US" sz="1200" dirty="0"/>
          </a:p>
        </p:txBody>
      </p:sp>
      <p:sp>
        <p:nvSpPr>
          <p:cNvPr id="6" name="Text 3"/>
          <p:cNvSpPr/>
          <p:nvPr/>
        </p:nvSpPr>
        <p:spPr>
          <a:xfrm>
            <a:off x="4315968" y="118872"/>
            <a:ext cx="64008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600" b="1" dirty="0">
                <a:solidFill>
                  <a:srgbClr val="FFFFFF"/>
                </a:solidFill>
              </a:rPr>
              <a:t>Fin Placement and Symmetry</a:t>
            </a:r>
            <a:endParaRPr lang="en-US" sz="1600" dirty="0"/>
          </a:p>
        </p:txBody>
      </p:sp>
      <p:sp>
        <p:nvSpPr>
          <p:cNvPr id="7" name="Text 4"/>
          <p:cNvSpPr/>
          <p:nvPr/>
        </p:nvSpPr>
        <p:spPr>
          <a:xfrm>
            <a:off x="7452360" y="6510528"/>
            <a:ext cx="393192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750" dirty="0">
                <a:solidFill>
                  <a:srgbClr val="5B6770"/>
                </a:solidFill>
              </a:rPr>
              <a:t>LockwoodSTEM  |  Introduction to Engineering Design</a:t>
            </a:r>
            <a:endParaRPr lang="en-US" sz="750" dirty="0"/>
          </a:p>
        </p:txBody>
      </p:sp>
      <p:sp>
        <p:nvSpPr>
          <p:cNvPr id="8" name="Text 5"/>
          <p:cNvSpPr/>
          <p:nvPr/>
        </p:nvSpPr>
        <p:spPr>
          <a:xfrm>
            <a:off x="502920" y="841248"/>
            <a:ext cx="731520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2300" b="1" dirty="0">
                <a:solidFill>
                  <a:srgbClr val="0A204C"/>
                </a:solidFill>
              </a:rPr>
              <a:t>What you need to understand</a:t>
            </a:r>
            <a:endParaRPr lang="en-US" sz="2300" dirty="0"/>
          </a:p>
        </p:txBody>
      </p:sp>
      <p:sp>
        <p:nvSpPr>
          <p:cNvPr id="9" name="Text 6"/>
          <p:cNvSpPr/>
          <p:nvPr/>
        </p:nvSpPr>
        <p:spPr>
          <a:xfrm>
            <a:off x="502920" y="1207008"/>
            <a:ext cx="786384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550" dirty="0">
                <a:solidFill>
                  <a:srgbClr val="5B6770"/>
                </a:solidFill>
              </a:rPr>
              <a:t>These ideas guide the decisions you make during the lesson.</a:t>
            </a:r>
            <a:endParaRPr lang="en-US" sz="1550" dirty="0"/>
          </a:p>
        </p:txBody>
      </p:sp>
      <p:sp>
        <p:nvSpPr>
          <p:cNvPr id="10" name="Shape 7"/>
          <p:cNvSpPr/>
          <p:nvPr/>
        </p:nvSpPr>
        <p:spPr>
          <a:xfrm>
            <a:off x="502920" y="1737360"/>
            <a:ext cx="5577840" cy="4343400"/>
          </a:xfrm>
          <a:prstGeom prst="roundRect">
            <a:avLst>
              <a:gd name="adj" fmla="val 1684"/>
            </a:avLst>
          </a:prstGeom>
          <a:solidFill>
            <a:srgbClr val="EEF3F7"/>
          </a:solidFill>
          <a:ln w="12700">
            <a:solidFill>
              <a:srgbClr val="D9E6F2"/>
            </a:solidFill>
            <a:prstDash val="solid"/>
          </a:ln>
        </p:spPr>
        <p:txBody>
          <a:bodyPr/>
          <a:p/>
        </p:txBody>
      </p:sp>
      <p:sp>
        <p:nvSpPr>
          <p:cNvPr id="11" name="Text 8"/>
          <p:cNvSpPr/>
          <p:nvPr/>
        </p:nvSpPr>
        <p:spPr>
          <a:xfrm>
            <a:off x="749808" y="1975104"/>
            <a:ext cx="2011680" cy="256032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ctr">
            <a:normAutofit/>
          </a:bodyPr>
          <a:lstStyle/>
          <a:p>
            <a:pPr indent="0" marL="0">
              <a:buNone/>
            </a:pPr>
            <a:r>
              <a:rPr lang="en-US" sz="1100" b="1" dirty="0">
                <a:solidFill>
                  <a:srgbClr val="F47B20"/>
                </a:solidFill>
              </a:rPr>
              <a:t>BIG IDEAS</a:t>
            </a:r>
            <a:endParaRPr lang="en-US" sz="1100" dirty="0"/>
          </a:p>
        </p:txBody>
      </p:sp>
      <p:sp>
        <p:nvSpPr>
          <p:cNvPr id="12" name="Text 9"/>
          <p:cNvSpPr/>
          <p:nvPr/>
        </p:nvSpPr>
        <p:spPr>
          <a:xfrm>
            <a:off x="749808" y="2395728"/>
            <a:ext cx="5074920" cy="2926080"/>
          </a:xfrm>
          <a:prstGeom prst="rect">
            <a:avLst/>
          </a:prstGeom>
          <a:noFill/>
          <a:ln/>
        </p:spPr>
        <p:txBody>
          <a:bodyPr wrap="square" lIns="762" tIns="762" rIns="762" bIns="762" rtlCol="0" anchor="t">
            <a:normAutofit/>
          </a:bodyPr>
          <a:lstStyle/>
          <a:p>
            <a:pPr indent="0" marL="0">
              <a:buNone/>
            </a:pPr>
            <a:r>
              <a:rPr lang="en-US" sz="1600" dirty="0">
                <a:solidFill>
                  <a:srgbClr val="1E2A3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Fin symmetry affects assembly quality, appearance, stability, and documentation clarity.</a:t>
            </a:r>
            <a:pPr indent="0" marL="0">
              <a:buNone/>
            </a:pPr>
            <a:endParaRPr lang="en-US" sz="1600" dirty="0"/>
          </a:p>
          <a:p>
            <a:pPr indent="0" marL="0">
              <a:buNone/>
            </a:pPr>
            <a:r>
              <a:rPr lang="en-US" sz="1600" dirty="0">
                <a:solidFill>
                  <a:srgbClr val="1E2A3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Three fins are commonly spaced at 120 degrees; four fins are commonly spaced at 90 degrees.</a:t>
            </a:r>
            <a:endParaRPr lang="en-US" sz="1600" dirty="0"/>
          </a:p>
          <a:p>
            <a:pPr indent="0" marL="0">
              <a:buNone/>
            </a:pPr>
            <a:endParaRPr lang="en-US" sz="1600" dirty="0"/>
          </a:p>
          <a:p>
            <a:pPr indent="0" marL="0">
              <a:buNone/>
            </a:pPr>
            <a:r>
              <a:rPr lang="en-US" sz="1600" dirty="0">
                <a:solidFill>
                  <a:srgbClr val="1E2A3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Circular patterns, rotation, and top-view inspection help verify even spacing.</a:t>
            </a:r>
            <a:endParaRPr lang="en-US" sz="1600" dirty="0"/>
          </a:p>
        </p:txBody>
      </p:sp>
      <p:sp>
        <p:nvSpPr>
          <p:cNvPr id="13" name="Shape 10"/>
          <p:cNvSpPr/>
          <p:nvPr/>
        </p:nvSpPr>
        <p:spPr>
          <a:xfrm>
            <a:off x="6492240" y="1737360"/>
            <a:ext cx="4983480" cy="4343400"/>
          </a:xfrm>
          <a:prstGeom prst="roundRect">
            <a:avLst>
              <a:gd name="adj" fmla="val 1684"/>
            </a:avLst>
          </a:prstGeom>
          <a:solidFill>
            <a:srgbClr val="FFFFFF"/>
          </a:solidFill>
          <a:ln w="12700">
            <a:solidFill>
              <a:srgbClr val="D9E6F2"/>
            </a:solidFill>
            <a:prstDash val="solid"/>
          </a:ln>
        </p:spPr>
        <p:txBody>
          <a:bodyPr/>
          <a:p/>
        </p:txBody>
      </p:sp>
      <p:pic>
        <p:nvPicPr>
          <p:cNvPr id="14" name="Image 1" descr="/mnt/data/unit3_crops/a_clean_technical_infographic_diagram_on_a_white_mini.jp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0840" y="2011680"/>
            <a:ext cx="4526280" cy="3611880"/>
          </a:xfrm>
          <a:prstGeom prst="rect">
            <a:avLst/>
          </a:prstGeom>
        </p:spPr>
      </p:pic>
      <p:sp>
        <p:nvSpPr>
          <p:cNvPr id="15" name="Text 11"/>
          <p:cNvSpPr/>
          <p:nvPr/>
        </p:nvSpPr>
        <p:spPr>
          <a:xfrm>
            <a:off x="6830568" y="5212080"/>
            <a:ext cx="4306824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100" b="1" dirty="0">
                <a:solidFill>
                  <a:srgbClr val="0A204C"/>
                </a:solidFill>
              </a:rPr>
              <a:t>Inspect alignment, fit, symmetry, and component organization before fabrication.</a:t>
            </a:r>
            <a:endParaRPr lang="en-US" sz="1100" dirty="0"/>
          </a:p>
        </p:txBody>
      </p:sp>
      <p:pic>
        <p:nvPicPr>
          <p:cNvPr id="16" name="Picture 15" descr="logo_white_transparen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0896" y="118872"/>
            <a:ext cx="1133856" cy="338464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3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03504"/>
          </a:xfrm>
          <a:prstGeom prst="rect">
            <a:avLst/>
          </a:prstGeom>
          <a:solidFill>
            <a:srgbClr val="0A204C"/>
          </a:solidFill>
          <a:ln w="12700">
            <a:solidFill>
              <a:srgbClr val="0A204C"/>
            </a:solidFill>
            <a:prstDash val="solid"/>
          </a:ln>
        </p:spPr>
        <p:txBody>
          <a:bodyPr/>
          <a:p/>
        </p:txBody>
      </p:sp>
      <p:sp>
        <p:nvSpPr>
          <p:cNvPr id="5" name="Text 2"/>
          <p:cNvSpPr/>
          <p:nvPr/>
        </p:nvSpPr>
        <p:spPr>
          <a:xfrm>
            <a:off x="2788920" y="146304"/>
            <a:ext cx="13716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200" b="1" dirty="0">
                <a:solidFill>
                  <a:srgbClr val="D7A940"/>
                </a:solidFill>
              </a:rPr>
              <a:t>Lesson 3.6</a:t>
            </a:r>
            <a:endParaRPr lang="en-US" sz="1200" dirty="0"/>
          </a:p>
        </p:txBody>
      </p:sp>
      <p:sp>
        <p:nvSpPr>
          <p:cNvPr id="6" name="Text 3"/>
          <p:cNvSpPr/>
          <p:nvPr/>
        </p:nvSpPr>
        <p:spPr>
          <a:xfrm>
            <a:off x="4315968" y="118872"/>
            <a:ext cx="64008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600" b="1" dirty="0">
                <a:solidFill>
                  <a:srgbClr val="FFFFFF"/>
                </a:solidFill>
              </a:rPr>
              <a:t>Fin Placement and Symmetry</a:t>
            </a:r>
            <a:endParaRPr lang="en-US" sz="1600" dirty="0"/>
          </a:p>
        </p:txBody>
      </p:sp>
      <p:sp>
        <p:nvSpPr>
          <p:cNvPr id="7" name="Text 4"/>
          <p:cNvSpPr/>
          <p:nvPr/>
        </p:nvSpPr>
        <p:spPr>
          <a:xfrm>
            <a:off x="7452360" y="6510528"/>
            <a:ext cx="393192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750" dirty="0">
                <a:solidFill>
                  <a:srgbClr val="5B6770"/>
                </a:solidFill>
              </a:rPr>
              <a:t>LockwoodSTEM  |  Introduction to Engineering Design</a:t>
            </a:r>
            <a:endParaRPr lang="en-US" sz="750" dirty="0"/>
          </a:p>
        </p:txBody>
      </p:sp>
      <p:sp>
        <p:nvSpPr>
          <p:cNvPr id="8" name="Text 5"/>
          <p:cNvSpPr/>
          <p:nvPr/>
        </p:nvSpPr>
        <p:spPr>
          <a:xfrm>
            <a:off x="502920" y="841248"/>
            <a:ext cx="731520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2300" b="1" dirty="0">
                <a:solidFill>
                  <a:srgbClr val="0A204C"/>
                </a:solidFill>
              </a:rPr>
              <a:t>What you will do</a:t>
            </a:r>
            <a:endParaRPr lang="en-US" sz="2300" dirty="0"/>
          </a:p>
        </p:txBody>
      </p:sp>
      <p:sp>
        <p:nvSpPr>
          <p:cNvPr id="9" name="Text 6"/>
          <p:cNvSpPr/>
          <p:nvPr/>
        </p:nvSpPr>
        <p:spPr>
          <a:xfrm>
            <a:off x="502920" y="1207008"/>
            <a:ext cx="795528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550" dirty="0">
                <a:solidFill>
                  <a:srgbClr val="5B6770"/>
                </a:solidFill>
              </a:rPr>
              <a:t>Use this workflow to produce lesson evidence for your final design package.</a:t>
            </a:r>
            <a:endParaRPr lang="en-US" sz="1550" dirty="0"/>
          </a:p>
        </p:txBody>
      </p:sp>
      <p:sp>
        <p:nvSpPr>
          <p:cNvPr id="10" name="Shape 7"/>
          <p:cNvSpPr/>
          <p:nvPr/>
        </p:nvSpPr>
        <p:spPr>
          <a:xfrm>
            <a:off x="594360" y="1691640"/>
            <a:ext cx="5166360" cy="960120"/>
          </a:xfrm>
          <a:prstGeom prst="roundRect">
            <a:avLst>
              <a:gd name="adj" fmla="val 4762"/>
            </a:avLst>
          </a:prstGeom>
          <a:solidFill>
            <a:srgbClr val="EEF3F7"/>
          </a:solidFill>
          <a:ln w="12700">
            <a:solidFill>
              <a:srgbClr val="D9E6F2"/>
            </a:solidFill>
            <a:prstDash val="solid"/>
          </a:ln>
        </p:spPr>
        <p:txBody>
          <a:bodyPr/>
          <a:p/>
        </p:txBody>
      </p:sp>
      <p:sp>
        <p:nvSpPr>
          <p:cNvPr id="11" name="Text 8"/>
          <p:cNvSpPr/>
          <p:nvPr/>
        </p:nvSpPr>
        <p:spPr>
          <a:xfrm>
            <a:off x="758952" y="1929384"/>
            <a:ext cx="411480" cy="411480"/>
          </a:xfrm>
          <a:prstGeom prst="rect">
            <a:avLst/>
          </a:prstGeom>
          <a:solidFill>
            <a:srgbClr val="F47B20"/>
          </a:solidFill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500" b="1" dirty="0">
                <a:solidFill>
                  <a:srgbClr val="FFFFFF"/>
                </a:solidFill>
              </a:rPr>
              <a:t>1</a:t>
            </a:r>
            <a:endParaRPr lang="en-US" sz="1500" dirty="0"/>
          </a:p>
        </p:txBody>
      </p:sp>
      <p:sp>
        <p:nvSpPr>
          <p:cNvPr id="12" name="Text 9"/>
          <p:cNvSpPr/>
          <p:nvPr/>
        </p:nvSpPr>
        <p:spPr>
          <a:xfrm>
            <a:off x="1307592" y="1856232"/>
            <a:ext cx="4251960" cy="59436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350" dirty="0">
                <a:solidFill>
                  <a:srgbClr val="1E2A36"/>
                </a:solidFill>
              </a:rPr>
              <a:t>Choose a three-fin or four-fin layout.</a:t>
            </a:r>
            <a:endParaRPr lang="en-US" sz="1350" dirty="0"/>
          </a:p>
        </p:txBody>
      </p:sp>
      <p:sp>
        <p:nvSpPr>
          <p:cNvPr id="13" name="Shape 10"/>
          <p:cNvSpPr/>
          <p:nvPr/>
        </p:nvSpPr>
        <p:spPr>
          <a:xfrm>
            <a:off x="6172200" y="1691640"/>
            <a:ext cx="5166360" cy="960120"/>
          </a:xfrm>
          <a:prstGeom prst="roundRect">
            <a:avLst>
              <a:gd name="adj" fmla="val 4762"/>
            </a:avLst>
          </a:prstGeom>
          <a:solidFill>
            <a:srgbClr val="FFFFFF"/>
          </a:solidFill>
          <a:ln w="12700">
            <a:solidFill>
              <a:srgbClr val="D9E6F2"/>
            </a:solidFill>
            <a:prstDash val="solid"/>
          </a:ln>
        </p:spPr>
        <p:txBody>
          <a:bodyPr/>
          <a:p/>
        </p:txBody>
      </p:sp>
      <p:sp>
        <p:nvSpPr>
          <p:cNvPr id="14" name="Text 11"/>
          <p:cNvSpPr/>
          <p:nvPr/>
        </p:nvSpPr>
        <p:spPr>
          <a:xfrm>
            <a:off x="6336792" y="1929384"/>
            <a:ext cx="411480" cy="411480"/>
          </a:xfrm>
          <a:prstGeom prst="rect">
            <a:avLst/>
          </a:prstGeom>
          <a:solidFill>
            <a:srgbClr val="F47B20"/>
          </a:solidFill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500" b="1" dirty="0">
                <a:solidFill>
                  <a:srgbClr val="FFFFFF"/>
                </a:solidFill>
              </a:rPr>
              <a:t>2</a:t>
            </a:r>
            <a:endParaRPr lang="en-US" sz="1500" dirty="0"/>
          </a:p>
        </p:txBody>
      </p:sp>
      <p:sp>
        <p:nvSpPr>
          <p:cNvPr id="15" name="Text 12"/>
          <p:cNvSpPr/>
          <p:nvPr/>
        </p:nvSpPr>
        <p:spPr>
          <a:xfrm>
            <a:off x="6885432" y="1856232"/>
            <a:ext cx="4251960" cy="59436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350" dirty="0">
                <a:solidFill>
                  <a:srgbClr val="1E2A36"/>
                </a:solidFill>
              </a:rPr>
              <a:t>Connect the layout to your Unit 2 fin slot or fit tester if applicable.</a:t>
            </a:r>
            <a:endParaRPr lang="en-US" sz="1350" dirty="0"/>
          </a:p>
        </p:txBody>
      </p:sp>
      <p:sp>
        <p:nvSpPr>
          <p:cNvPr id="16" name="Shape 13"/>
          <p:cNvSpPr/>
          <p:nvPr/>
        </p:nvSpPr>
        <p:spPr>
          <a:xfrm>
            <a:off x="594360" y="2990088"/>
            <a:ext cx="5166360" cy="960120"/>
          </a:xfrm>
          <a:prstGeom prst="roundRect">
            <a:avLst>
              <a:gd name="adj" fmla="val 4762"/>
            </a:avLst>
          </a:prstGeom>
          <a:solidFill>
            <a:srgbClr val="EEF3F7"/>
          </a:solidFill>
          <a:ln w="12700">
            <a:solidFill>
              <a:srgbClr val="D9E6F2"/>
            </a:solidFill>
            <a:prstDash val="solid"/>
          </a:ln>
        </p:spPr>
        <p:txBody>
          <a:bodyPr/>
          <a:p/>
        </p:txBody>
      </p:sp>
      <p:sp>
        <p:nvSpPr>
          <p:cNvPr id="17" name="Text 14"/>
          <p:cNvSpPr/>
          <p:nvPr/>
        </p:nvSpPr>
        <p:spPr>
          <a:xfrm>
            <a:off x="758952" y="3227832"/>
            <a:ext cx="411480" cy="411480"/>
          </a:xfrm>
          <a:prstGeom prst="rect">
            <a:avLst/>
          </a:prstGeom>
          <a:solidFill>
            <a:srgbClr val="F47B20"/>
          </a:solidFill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500" b="1" dirty="0">
                <a:solidFill>
                  <a:srgbClr val="FFFFFF"/>
                </a:solidFill>
              </a:rPr>
              <a:t>3</a:t>
            </a:r>
            <a:endParaRPr lang="en-US" sz="1500" dirty="0"/>
          </a:p>
        </p:txBody>
      </p:sp>
      <p:sp>
        <p:nvSpPr>
          <p:cNvPr id="18" name="Text 15"/>
          <p:cNvSpPr/>
          <p:nvPr/>
        </p:nvSpPr>
        <p:spPr>
          <a:xfrm>
            <a:off x="1307592" y="3154680"/>
            <a:ext cx="4251960" cy="59436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350" dirty="0">
                <a:solidFill>
                  <a:srgbClr val="1E2A36"/>
                </a:solidFill>
              </a:rPr>
              <a:t>Use circular pattern or careful positioning to place fins evenly.</a:t>
            </a:r>
            <a:endParaRPr lang="en-US" sz="1350" dirty="0"/>
          </a:p>
        </p:txBody>
      </p:sp>
      <p:sp>
        <p:nvSpPr>
          <p:cNvPr id="19" name="Shape 16"/>
          <p:cNvSpPr/>
          <p:nvPr/>
        </p:nvSpPr>
        <p:spPr>
          <a:xfrm>
            <a:off x="6172200" y="2990088"/>
            <a:ext cx="5166360" cy="960120"/>
          </a:xfrm>
          <a:prstGeom prst="roundRect">
            <a:avLst>
              <a:gd name="adj" fmla="val 4762"/>
            </a:avLst>
          </a:prstGeom>
          <a:solidFill>
            <a:srgbClr val="FFFFFF"/>
          </a:solidFill>
          <a:ln w="12700">
            <a:solidFill>
              <a:srgbClr val="D9E6F2"/>
            </a:solidFill>
            <a:prstDash val="solid"/>
          </a:ln>
        </p:spPr>
        <p:txBody>
          <a:bodyPr/>
          <a:p/>
        </p:txBody>
      </p:sp>
      <p:sp>
        <p:nvSpPr>
          <p:cNvPr id="20" name="Text 17"/>
          <p:cNvSpPr/>
          <p:nvPr/>
        </p:nvSpPr>
        <p:spPr>
          <a:xfrm>
            <a:off x="6336792" y="3227832"/>
            <a:ext cx="411480" cy="411480"/>
          </a:xfrm>
          <a:prstGeom prst="rect">
            <a:avLst/>
          </a:prstGeom>
          <a:solidFill>
            <a:srgbClr val="F47B20"/>
          </a:solidFill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500" b="1" dirty="0">
                <a:solidFill>
                  <a:srgbClr val="FFFFFF"/>
                </a:solidFill>
              </a:rPr>
              <a:t>4</a:t>
            </a:r>
            <a:endParaRPr lang="en-US" sz="1500" dirty="0"/>
          </a:p>
        </p:txBody>
      </p:sp>
      <p:sp>
        <p:nvSpPr>
          <p:cNvPr id="21" name="Text 18"/>
          <p:cNvSpPr/>
          <p:nvPr/>
        </p:nvSpPr>
        <p:spPr>
          <a:xfrm>
            <a:off x="6885432" y="3154680"/>
            <a:ext cx="4251960" cy="59436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350" dirty="0">
                <a:solidFill>
                  <a:srgbClr val="1E2A36"/>
                </a:solidFill>
              </a:rPr>
              <a:t>Check fin height, orientation, and contact with the body.</a:t>
            </a:r>
            <a:endParaRPr lang="en-US" sz="1350" dirty="0"/>
          </a:p>
        </p:txBody>
      </p:sp>
      <p:sp>
        <p:nvSpPr>
          <p:cNvPr id="22" name="Shape 19"/>
          <p:cNvSpPr/>
          <p:nvPr/>
        </p:nvSpPr>
        <p:spPr>
          <a:xfrm>
            <a:off x="594360" y="4288536"/>
            <a:ext cx="5166360" cy="960120"/>
          </a:xfrm>
          <a:prstGeom prst="roundRect">
            <a:avLst>
              <a:gd name="adj" fmla="val 4762"/>
            </a:avLst>
          </a:prstGeom>
          <a:solidFill>
            <a:srgbClr val="EEF3F7"/>
          </a:solidFill>
          <a:ln w="12700">
            <a:solidFill>
              <a:srgbClr val="D9E6F2"/>
            </a:solidFill>
            <a:prstDash val="solid"/>
          </a:ln>
        </p:spPr>
        <p:txBody>
          <a:bodyPr/>
          <a:p/>
        </p:txBody>
      </p:sp>
      <p:sp>
        <p:nvSpPr>
          <p:cNvPr id="23" name="Text 20"/>
          <p:cNvSpPr/>
          <p:nvPr/>
        </p:nvSpPr>
        <p:spPr>
          <a:xfrm>
            <a:off x="758952" y="4526280"/>
            <a:ext cx="411480" cy="411480"/>
          </a:xfrm>
          <a:prstGeom prst="rect">
            <a:avLst/>
          </a:prstGeom>
          <a:solidFill>
            <a:srgbClr val="F47B20"/>
          </a:solidFill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500" b="1" dirty="0">
                <a:solidFill>
                  <a:srgbClr val="FFFFFF"/>
                </a:solidFill>
              </a:rPr>
              <a:t>5</a:t>
            </a:r>
            <a:endParaRPr lang="en-US" sz="1500" dirty="0"/>
          </a:p>
        </p:txBody>
      </p:sp>
      <p:sp>
        <p:nvSpPr>
          <p:cNvPr id="24" name="Text 21"/>
          <p:cNvSpPr/>
          <p:nvPr/>
        </p:nvSpPr>
        <p:spPr>
          <a:xfrm>
            <a:off x="1307592" y="4453128"/>
            <a:ext cx="4251960" cy="59436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350" dirty="0">
                <a:solidFill>
                  <a:srgbClr val="1E2A36"/>
                </a:solidFill>
              </a:rPr>
              <a:t>Complete a fin symmetry inspection table and revise as needed.</a:t>
            </a:r>
            <a:endParaRPr lang="en-US" sz="1350" dirty="0"/>
          </a:p>
        </p:txBody>
      </p:sp>
      <p:sp>
        <p:nvSpPr>
          <p:cNvPr id="25" name="Text 22"/>
          <p:cNvSpPr/>
          <p:nvPr/>
        </p:nvSpPr>
        <p:spPr>
          <a:xfrm>
            <a:off x="594360" y="6016752"/>
            <a:ext cx="1078992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600" b="1" dirty="0">
                <a:solidFill>
                  <a:srgbClr val="F47B20"/>
                </a:solidFill>
              </a:rPr>
              <a:t>Save screenshots, photos, measurements, or notes before you move on.</a:t>
            </a:r>
            <a:endParaRPr lang="en-US" sz="1600" dirty="0"/>
          </a:p>
        </p:txBody>
      </p:sp>
      <p:pic>
        <p:nvPicPr>
          <p:cNvPr id="26" name="Picture 25" descr="logo_white_transparent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896" y="118872"/>
            <a:ext cx="1133856" cy="338464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4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03504"/>
          </a:xfrm>
          <a:prstGeom prst="rect">
            <a:avLst/>
          </a:prstGeom>
          <a:solidFill>
            <a:srgbClr val="0A204C"/>
          </a:solidFill>
          <a:ln w="12700">
            <a:solidFill>
              <a:srgbClr val="0A204C"/>
            </a:solidFill>
            <a:prstDash val="solid"/>
          </a:ln>
        </p:spPr>
        <p:txBody>
          <a:bodyPr/>
          <a:p/>
        </p:txBody>
      </p:sp>
      <p:sp>
        <p:nvSpPr>
          <p:cNvPr id="5" name="Text 2"/>
          <p:cNvSpPr/>
          <p:nvPr/>
        </p:nvSpPr>
        <p:spPr>
          <a:xfrm>
            <a:off x="2788920" y="146304"/>
            <a:ext cx="13716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200" b="1" dirty="0">
                <a:solidFill>
                  <a:srgbClr val="D7A940"/>
                </a:solidFill>
              </a:rPr>
              <a:t>Lesson 3.6</a:t>
            </a:r>
            <a:endParaRPr lang="en-US" sz="1200" dirty="0"/>
          </a:p>
        </p:txBody>
      </p:sp>
      <p:sp>
        <p:nvSpPr>
          <p:cNvPr id="6" name="Text 3"/>
          <p:cNvSpPr/>
          <p:nvPr/>
        </p:nvSpPr>
        <p:spPr>
          <a:xfrm>
            <a:off x="4315968" y="118872"/>
            <a:ext cx="64008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600" b="1" dirty="0">
                <a:solidFill>
                  <a:srgbClr val="FFFFFF"/>
                </a:solidFill>
              </a:rPr>
              <a:t>Fin Placement and Symmetry</a:t>
            </a:r>
            <a:endParaRPr lang="en-US" sz="1600" dirty="0"/>
          </a:p>
        </p:txBody>
      </p:sp>
      <p:sp>
        <p:nvSpPr>
          <p:cNvPr id="7" name="Text 4"/>
          <p:cNvSpPr/>
          <p:nvPr/>
        </p:nvSpPr>
        <p:spPr>
          <a:xfrm>
            <a:off x="7452360" y="6510528"/>
            <a:ext cx="393192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750" dirty="0">
                <a:solidFill>
                  <a:srgbClr val="5B6770"/>
                </a:solidFill>
              </a:rPr>
              <a:t>LockwoodSTEM  |  Introduction to Engineering Design</a:t>
            </a:r>
            <a:endParaRPr lang="en-US" sz="750" dirty="0"/>
          </a:p>
        </p:txBody>
      </p:sp>
      <p:sp>
        <p:nvSpPr>
          <p:cNvPr id="8" name="Text 5"/>
          <p:cNvSpPr/>
          <p:nvPr/>
        </p:nvSpPr>
        <p:spPr>
          <a:xfrm>
            <a:off x="502920" y="841248"/>
            <a:ext cx="731520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2300" b="1" dirty="0">
                <a:solidFill>
                  <a:srgbClr val="0A204C"/>
                </a:solidFill>
              </a:rPr>
              <a:t>Evidence checklist</a:t>
            </a:r>
            <a:endParaRPr lang="en-US" sz="2300" dirty="0"/>
          </a:p>
        </p:txBody>
      </p:sp>
      <p:sp>
        <p:nvSpPr>
          <p:cNvPr id="9" name="Text 6"/>
          <p:cNvSpPr/>
          <p:nvPr/>
        </p:nvSpPr>
        <p:spPr>
          <a:xfrm>
            <a:off x="502920" y="1207008"/>
            <a:ext cx="86868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550" dirty="0">
                <a:solidFill>
                  <a:srgbClr val="5B6770"/>
                </a:solidFill>
              </a:rPr>
              <a:t>Use this slide to check whether your lesson evidence is ready for the final package.</a:t>
            </a:r>
            <a:endParaRPr lang="en-US" sz="1550" dirty="0"/>
          </a:p>
        </p:txBody>
      </p:sp>
      <p:sp>
        <p:nvSpPr>
          <p:cNvPr id="10" name="Shape 7"/>
          <p:cNvSpPr/>
          <p:nvPr/>
        </p:nvSpPr>
        <p:spPr>
          <a:xfrm>
            <a:off x="502920" y="1691640"/>
            <a:ext cx="5577840" cy="4480560"/>
          </a:xfrm>
          <a:prstGeom prst="roundRect">
            <a:avLst>
              <a:gd name="adj" fmla="val 1633"/>
            </a:avLst>
          </a:prstGeom>
          <a:solidFill>
            <a:srgbClr val="EEF3F7"/>
          </a:solidFill>
          <a:ln w="12700">
            <a:solidFill>
              <a:srgbClr val="D9E6F2"/>
            </a:solidFill>
            <a:prstDash val="solid"/>
          </a:ln>
        </p:spPr>
        <p:txBody>
          <a:bodyPr/>
          <a:p/>
        </p:txBody>
      </p:sp>
      <p:sp>
        <p:nvSpPr>
          <p:cNvPr id="11" name="Text 8"/>
          <p:cNvSpPr/>
          <p:nvPr/>
        </p:nvSpPr>
        <p:spPr>
          <a:xfrm>
            <a:off x="749808" y="1947672"/>
            <a:ext cx="2743200" cy="256032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ctr">
            <a:normAutofit/>
          </a:bodyPr>
          <a:lstStyle/>
          <a:p>
            <a:pPr indent="0" marL="0">
              <a:buNone/>
            </a:pPr>
            <a:r>
              <a:rPr lang="en-US" sz="1100" b="1" dirty="0">
                <a:solidFill>
                  <a:srgbClr val="F47B20"/>
                </a:solidFill>
              </a:rPr>
              <a:t>REQUIRED EVIDENCE</a:t>
            </a:r>
            <a:endParaRPr lang="en-US" sz="1100" dirty="0"/>
          </a:p>
        </p:txBody>
      </p:sp>
      <p:sp>
        <p:nvSpPr>
          <p:cNvPr id="12" name="Text 9"/>
          <p:cNvSpPr/>
          <p:nvPr/>
        </p:nvSpPr>
        <p:spPr>
          <a:xfrm>
            <a:off x="749808" y="2340864"/>
            <a:ext cx="5074920" cy="3337560"/>
          </a:xfrm>
          <a:prstGeom prst="rect">
            <a:avLst/>
          </a:prstGeom>
          <a:noFill/>
          <a:ln/>
        </p:spPr>
        <p:txBody>
          <a:bodyPr wrap="square" lIns="508" tIns="508" rIns="508" bIns="508" rtlCol="0" anchor="t">
            <a:normAutofit/>
          </a:bodyPr>
          <a:lstStyle/>
          <a:p>
            <a:pPr indent="0" marL="0">
              <a:buNone/>
            </a:pPr>
            <a:r>
              <a:rPr lang="en-US" sz="1450" dirty="0">
                <a:solidFill>
                  <a:srgbClr val="1E2A36"/>
                </a:solidFill>
              </a:rPr>
              <a:t>□ Layout choice with 120 degree or 90 degree spacing</a:t>
            </a:r>
            <a:endParaRPr lang="en-US" sz="1450" dirty="0"/>
          </a:p>
          <a:p>
            <a:pPr indent="0" marL="0">
              <a:buNone/>
            </a:pPr>
            <a:r>
              <a:rPr lang="en-US" sz="1450" dirty="0">
                <a:solidFill>
                  <a:srgbClr val="1E2A36"/>
                </a:solidFill>
              </a:rPr>
              <a:t>□ Unit 2 tolerance recommendation if applicable</a:t>
            </a:r>
            <a:endParaRPr lang="en-US" sz="1450" dirty="0"/>
          </a:p>
          <a:p>
            <a:pPr indent="0" marL="0">
              <a:buNone/>
            </a:pPr>
            <a:r>
              <a:rPr lang="en-US" sz="1450" dirty="0">
                <a:solidFill>
                  <a:srgbClr val="1E2A36"/>
                </a:solidFill>
              </a:rPr>
              <a:t>□ Completed symmetry inspection table</a:t>
            </a:r>
            <a:endParaRPr lang="en-US" sz="1450" dirty="0"/>
          </a:p>
          <a:p>
            <a:pPr indent="0" marL="0">
              <a:buNone/>
            </a:pPr>
            <a:r>
              <a:rPr lang="en-US" sz="1450" dirty="0">
                <a:solidFill>
                  <a:srgbClr val="1E2A36"/>
                </a:solidFill>
              </a:rPr>
              <a:t>□ Screenshots of top and side views</a:t>
            </a:r>
            <a:endParaRPr lang="en-US" sz="1450" dirty="0"/>
          </a:p>
          <a:p>
            <a:pPr indent="0" marL="0">
              <a:buNone/>
            </a:pPr>
            <a:r>
              <a:rPr lang="en-US" sz="1450" dirty="0">
                <a:solidFill>
                  <a:srgbClr val="1E2A36"/>
                </a:solidFill>
              </a:rPr>
              <a:t>□ Short note explaining one fin placement revision</a:t>
            </a:r>
            <a:endParaRPr lang="en-US" sz="1450" dirty="0"/>
          </a:p>
        </p:txBody>
      </p:sp>
      <p:sp>
        <p:nvSpPr>
          <p:cNvPr id="13" name="Shape 10"/>
          <p:cNvSpPr/>
          <p:nvPr/>
        </p:nvSpPr>
        <p:spPr>
          <a:xfrm>
            <a:off x="6492240" y="1691640"/>
            <a:ext cx="4983480" cy="4480560"/>
          </a:xfrm>
          <a:prstGeom prst="roundRect">
            <a:avLst>
              <a:gd name="adj" fmla="val 1633"/>
            </a:avLst>
          </a:prstGeom>
          <a:solidFill>
            <a:srgbClr val="FFFFFF"/>
          </a:solidFill>
          <a:ln w="12700">
            <a:solidFill>
              <a:srgbClr val="D9E6F2"/>
            </a:solidFill>
            <a:prstDash val="solid"/>
          </a:ln>
        </p:spPr>
        <p:txBody>
          <a:bodyPr/>
          <a:p/>
        </p:txBody>
      </p:sp>
      <p:sp>
        <p:nvSpPr>
          <p:cNvPr id="14" name="Text 11"/>
          <p:cNvSpPr/>
          <p:nvPr/>
        </p:nvSpPr>
        <p:spPr>
          <a:xfrm>
            <a:off x="6748272" y="1947672"/>
            <a:ext cx="2743200" cy="256032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ctr">
            <a:normAutofit/>
          </a:bodyPr>
          <a:lstStyle/>
          <a:p>
            <a:pPr indent="0" marL="0">
              <a:buNone/>
            </a:pPr>
            <a:r>
              <a:rPr lang="en-US" sz="1100" b="1" dirty="0">
                <a:solidFill>
                  <a:srgbClr val="D7A940"/>
                </a:solidFill>
              </a:rPr>
              <a:t>BEFORE MOVING ON</a:t>
            </a:r>
            <a:endParaRPr lang="en-US" sz="1100" dirty="0"/>
          </a:p>
        </p:txBody>
      </p:sp>
      <p:sp>
        <p:nvSpPr>
          <p:cNvPr id="15" name="Text 12"/>
          <p:cNvSpPr/>
          <p:nvPr/>
        </p:nvSpPr>
        <p:spPr>
          <a:xfrm>
            <a:off x="6748272" y="2331720"/>
            <a:ext cx="438912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700" b="1" dirty="0">
                <a:solidFill>
                  <a:srgbClr val="0A204C"/>
                </a:solidFill>
              </a:rPr>
              <a:t>Your work should be:</a:t>
            </a:r>
            <a:endParaRPr lang="en-US" sz="1700" dirty="0"/>
          </a:p>
        </p:txBody>
      </p:sp>
      <p:sp>
        <p:nvSpPr>
          <p:cNvPr id="16" name="Text 13"/>
          <p:cNvSpPr/>
          <p:nvPr/>
        </p:nvSpPr>
        <p:spPr>
          <a:xfrm>
            <a:off x="6748272" y="2697480"/>
            <a:ext cx="4343400" cy="2057400"/>
          </a:xfrm>
          <a:prstGeom prst="rect">
            <a:avLst/>
          </a:prstGeom>
          <a:noFill/>
          <a:ln/>
        </p:spPr>
        <p:txBody>
          <a:bodyPr wrap="square" lIns="762" tIns="762" rIns="762" bIns="762" rtlCol="0" anchor="t">
            <a:normAutofit/>
          </a:bodyPr>
          <a:lstStyle/>
          <a:p>
            <a:pPr indent="0" marL="0">
              <a:buNone/>
            </a:pPr>
            <a:r>
              <a:rPr lang="en-US" sz="1550" dirty="0">
                <a:solidFill>
                  <a:srgbClr val="1E2A3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saved in the correct file or folder</a:t>
            </a:r>
            <a:pPr indent="0" marL="0">
              <a:buNone/>
            </a:pPr>
            <a:endParaRPr lang="en-US" sz="1550" dirty="0"/>
          </a:p>
          <a:p>
            <a:pPr indent="0" marL="0">
              <a:buNone/>
            </a:pPr>
            <a:r>
              <a:rPr lang="en-US" sz="1550" dirty="0">
                <a:solidFill>
                  <a:srgbClr val="1E2A3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named clearly enough to find later</a:t>
            </a:r>
            <a:endParaRPr lang="en-US" sz="1550" dirty="0"/>
          </a:p>
          <a:p>
            <a:pPr indent="0" marL="0">
              <a:buNone/>
            </a:pPr>
            <a:endParaRPr lang="en-US" sz="1550" dirty="0"/>
          </a:p>
          <a:p>
            <a:pPr indent="0" marL="0">
              <a:buNone/>
            </a:pPr>
            <a:r>
              <a:rPr lang="en-US" sz="1550" dirty="0">
                <a:solidFill>
                  <a:srgbClr val="1E2A3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connected to a design decision</a:t>
            </a:r>
            <a:endParaRPr lang="en-US" sz="1550" dirty="0"/>
          </a:p>
          <a:p>
            <a:pPr indent="0" marL="0">
              <a:buNone/>
            </a:pPr>
            <a:endParaRPr lang="en-US" sz="1550" dirty="0"/>
          </a:p>
          <a:p>
            <a:pPr indent="0" marL="0">
              <a:buNone/>
            </a:pPr>
            <a:r>
              <a:rPr lang="en-US" sz="1550" dirty="0">
                <a:solidFill>
                  <a:srgbClr val="1E2A3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useful for final drawings or presentation</a:t>
            </a:r>
            <a:endParaRPr lang="en-US" sz="1550" dirty="0"/>
          </a:p>
          <a:p>
            <a:pPr indent="0" marL="0">
              <a:buNone/>
            </a:pPr>
            <a:endParaRPr lang="en-US" sz="1550" dirty="0"/>
          </a:p>
          <a:p>
            <a:pPr indent="0" marL="0">
              <a:buNone/>
            </a:pPr>
            <a:r>
              <a:rPr lang="en-US" sz="1550" dirty="0">
                <a:solidFill>
                  <a:srgbClr val="1E2A3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ready for another person to understand</a:t>
            </a:r>
            <a:endParaRPr lang="en-US" sz="1550" dirty="0"/>
          </a:p>
        </p:txBody>
      </p:sp>
      <p:sp>
        <p:nvSpPr>
          <p:cNvPr id="17" name="Shape 14"/>
          <p:cNvSpPr/>
          <p:nvPr/>
        </p:nvSpPr>
        <p:spPr>
          <a:xfrm>
            <a:off x="6720840" y="5074920"/>
            <a:ext cx="4434840" cy="0"/>
          </a:xfrm>
          <a:prstGeom prst="line">
            <a:avLst/>
          </a:prstGeom>
          <a:noFill/>
          <a:ln w="12700">
            <a:solidFill>
              <a:srgbClr val="D9E6F2"/>
            </a:solidFill>
            <a:prstDash val="solid"/>
          </a:ln>
        </p:spPr>
        <p:txBody>
          <a:bodyPr/>
          <a:p/>
        </p:txBody>
      </p:sp>
      <p:sp>
        <p:nvSpPr>
          <p:cNvPr id="18" name="Text 15"/>
          <p:cNvSpPr/>
          <p:nvPr/>
        </p:nvSpPr>
        <p:spPr>
          <a:xfrm>
            <a:off x="6748272" y="5257800"/>
            <a:ext cx="4343400" cy="56692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450" b="1" dirty="0">
                <a:solidFill>
                  <a:srgbClr val="F47B20"/>
                </a:solidFill>
              </a:rPr>
              <a:t>A rocket assembly with evenly spaced fins that are aligned, symmetrical, and documented.</a:t>
            </a:r>
            <a:endParaRPr lang="en-US" sz="1450" dirty="0"/>
          </a:p>
        </p:txBody>
      </p:sp>
      <p:pic>
        <p:nvPicPr>
          <p:cNvPr id="19" name="Picture 18" descr="logo_white_transparent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896" y="118872"/>
            <a:ext cx="1133856" cy="338464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5">
    <p:bg>
      <p:bgPr>
        <a:solidFill>
          <a:srgbClr val="0A204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unit3_crops/a_clean_well_lit_engineering_workbench_desktop_sc_title.jp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989320" y="0"/>
            <a:ext cx="6202375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5989320" cy="6858000"/>
          </a:xfrm>
          <a:prstGeom prst="rect">
            <a:avLst/>
          </a:prstGeom>
          <a:solidFill>
            <a:srgbClr val="0A204C"/>
          </a:solidFill>
          <a:ln w="12700">
            <a:solidFill>
              <a:srgbClr val="0A204C"/>
            </a:solidFill>
            <a:prstDash val="solid"/>
          </a:ln>
        </p:spPr>
        <p:txBody>
          <a:bodyPr/>
          <a:p/>
        </p:txBody>
      </p:sp>
      <p:sp>
        <p:nvSpPr>
          <p:cNvPr id="4" name="Shape 1"/>
          <p:cNvSpPr/>
          <p:nvPr/>
        </p:nvSpPr>
        <p:spPr>
          <a:xfrm>
            <a:off x="5989320" y="0"/>
            <a:ext cx="109728" cy="6858000"/>
          </a:xfrm>
          <a:prstGeom prst="rect">
            <a:avLst/>
          </a:prstGeom>
          <a:solidFill>
            <a:srgbClr val="F47B20"/>
          </a:solidFill>
          <a:ln w="12700">
            <a:solidFill>
              <a:srgbClr val="F47B20"/>
            </a:solidFill>
            <a:prstDash val="solid"/>
          </a:ln>
        </p:spPr>
        <p:txBody>
          <a:bodyPr/>
          <a:p/>
        </p:txBody>
      </p:sp>
      <p:sp>
        <p:nvSpPr>
          <p:cNvPr id="7" name="Text 3"/>
          <p:cNvSpPr/>
          <p:nvPr/>
        </p:nvSpPr>
        <p:spPr>
          <a:xfrm>
            <a:off x="640080" y="1234440"/>
            <a:ext cx="4206240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600" b="1" dirty="0">
                <a:solidFill>
                  <a:srgbClr val="D7A940"/>
                </a:solidFill>
              </a:rPr>
              <a:t>LOCKWOODSTEM IED • UNIT 3</a:t>
            </a:r>
            <a:endParaRPr lang="en-US" sz="1600" dirty="0"/>
          </a:p>
        </p:txBody>
      </p:sp>
      <p:sp>
        <p:nvSpPr>
          <p:cNvPr id="8" name="Text 4"/>
          <p:cNvSpPr/>
          <p:nvPr/>
        </p:nvSpPr>
        <p:spPr>
          <a:xfrm>
            <a:off x="640080" y="1737360"/>
            <a:ext cx="2743200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2600" b="1" dirty="0">
                <a:solidFill>
                  <a:srgbClr val="F47B20"/>
                </a:solidFill>
              </a:rPr>
              <a:t>Lesson 3.7</a:t>
            </a:r>
            <a:endParaRPr lang="en-US" sz="2600" dirty="0"/>
          </a:p>
        </p:txBody>
      </p:sp>
      <p:sp>
        <p:nvSpPr>
          <p:cNvPr id="9" name="Text 5"/>
          <p:cNvSpPr/>
          <p:nvPr/>
        </p:nvSpPr>
        <p:spPr>
          <a:xfrm>
            <a:off x="640080" y="2267712"/>
            <a:ext cx="4983480" cy="91440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3000" b="1" dirty="0">
                <a:solidFill>
                  <a:srgbClr val="FFFFFF"/>
                </a:solidFill>
              </a:rPr>
              <a:t>Rocket Assembly Revision Workday</a:t>
            </a:r>
            <a:endParaRPr lang="en-US" sz="3000" dirty="0"/>
          </a:p>
        </p:txBody>
      </p:sp>
      <p:sp>
        <p:nvSpPr>
          <p:cNvPr id="10" name="Shape 6"/>
          <p:cNvSpPr/>
          <p:nvPr/>
        </p:nvSpPr>
        <p:spPr>
          <a:xfrm>
            <a:off x="640080" y="3456432"/>
            <a:ext cx="4389120" cy="0"/>
          </a:xfrm>
          <a:prstGeom prst="line">
            <a:avLst/>
          </a:prstGeom>
          <a:noFill/>
          <a:ln w="25400">
            <a:solidFill>
              <a:srgbClr val="F47B20"/>
            </a:solidFill>
            <a:prstDash val="solid"/>
          </a:ln>
        </p:spPr>
        <p:txBody>
          <a:bodyPr/>
          <a:p/>
        </p:txBody>
      </p:sp>
      <p:sp>
        <p:nvSpPr>
          <p:cNvPr id="11" name="Text 7"/>
          <p:cNvSpPr/>
          <p:nvPr/>
        </p:nvSpPr>
        <p:spPr>
          <a:xfrm>
            <a:off x="640080" y="3703320"/>
            <a:ext cx="5074920" cy="91440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700" i="1" dirty="0">
                <a:solidFill>
                  <a:srgbClr val="E8EEF6"/>
                </a:solidFill>
              </a:rPr>
              <a:t>How do engineers use review evidence to improve an assembly before final documentation?</a:t>
            </a:r>
            <a:endParaRPr lang="en-US" sz="1700" dirty="0"/>
          </a:p>
        </p:txBody>
      </p:sp>
      <p:sp>
        <p:nvSpPr>
          <p:cNvPr id="12" name="Text 8"/>
          <p:cNvSpPr/>
          <p:nvPr/>
        </p:nvSpPr>
        <p:spPr>
          <a:xfrm>
            <a:off x="640080" y="6263640"/>
            <a:ext cx="4663440" cy="23774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050" dirty="0">
                <a:solidFill>
                  <a:srgbClr val="CBD6E2"/>
                </a:solidFill>
              </a:rPr>
              <a:t>CAD Assemblies, Prototyping &amp; Technical Drawings</a:t>
            </a:r>
            <a:endParaRPr lang="en-US" sz="1050" dirty="0"/>
          </a:p>
        </p:txBody>
      </p:sp>
      <p:pic>
        <p:nvPicPr>
          <p:cNvPr id="13" name="Picture 12" descr="logo_white_transparen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0896" y="118872"/>
            <a:ext cx="1133856" cy="338464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6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03504"/>
          </a:xfrm>
          <a:prstGeom prst="rect">
            <a:avLst/>
          </a:prstGeom>
          <a:solidFill>
            <a:srgbClr val="0A204C"/>
          </a:solidFill>
          <a:ln w="12700">
            <a:solidFill>
              <a:srgbClr val="0A204C"/>
            </a:solidFill>
            <a:prstDash val="solid"/>
          </a:ln>
        </p:spPr>
        <p:txBody>
          <a:bodyPr/>
          <a:p/>
        </p:txBody>
      </p:sp>
      <p:sp>
        <p:nvSpPr>
          <p:cNvPr id="5" name="Text 2"/>
          <p:cNvSpPr/>
          <p:nvPr/>
        </p:nvSpPr>
        <p:spPr>
          <a:xfrm>
            <a:off x="2788920" y="146304"/>
            <a:ext cx="13716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200" b="1" dirty="0">
                <a:solidFill>
                  <a:srgbClr val="D7A940"/>
                </a:solidFill>
              </a:rPr>
              <a:t>Lesson 3.7</a:t>
            </a:r>
            <a:endParaRPr lang="en-US" sz="1200" dirty="0"/>
          </a:p>
        </p:txBody>
      </p:sp>
      <p:sp>
        <p:nvSpPr>
          <p:cNvPr id="6" name="Text 3"/>
          <p:cNvSpPr/>
          <p:nvPr/>
        </p:nvSpPr>
        <p:spPr>
          <a:xfrm>
            <a:off x="4315968" y="118872"/>
            <a:ext cx="64008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600" b="1" dirty="0">
                <a:solidFill>
                  <a:srgbClr val="FFFFFF"/>
                </a:solidFill>
              </a:rPr>
              <a:t>Rocket Assembly Revision Workday</a:t>
            </a:r>
            <a:endParaRPr lang="en-US" sz="1600" dirty="0"/>
          </a:p>
        </p:txBody>
      </p:sp>
      <p:sp>
        <p:nvSpPr>
          <p:cNvPr id="7" name="Text 4"/>
          <p:cNvSpPr/>
          <p:nvPr/>
        </p:nvSpPr>
        <p:spPr>
          <a:xfrm>
            <a:off x="7452360" y="6510528"/>
            <a:ext cx="393192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750" dirty="0">
                <a:solidFill>
                  <a:srgbClr val="5B6770"/>
                </a:solidFill>
              </a:rPr>
              <a:t>LockwoodSTEM  |  Introduction to Engineering Design</a:t>
            </a:r>
            <a:endParaRPr lang="en-US" sz="750" dirty="0"/>
          </a:p>
        </p:txBody>
      </p:sp>
      <p:sp>
        <p:nvSpPr>
          <p:cNvPr id="8" name="Text 5"/>
          <p:cNvSpPr/>
          <p:nvPr/>
        </p:nvSpPr>
        <p:spPr>
          <a:xfrm>
            <a:off x="502920" y="841248"/>
            <a:ext cx="576072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2300" b="1" dirty="0">
                <a:solidFill>
                  <a:srgbClr val="0A204C"/>
                </a:solidFill>
              </a:rPr>
              <a:t>Rocket Assembly Revision Workday</a:t>
            </a:r>
            <a:endParaRPr lang="en-US" sz="2300" dirty="0"/>
          </a:p>
        </p:txBody>
      </p:sp>
      <p:sp>
        <p:nvSpPr>
          <p:cNvPr id="9" name="Text 6"/>
          <p:cNvSpPr/>
          <p:nvPr/>
        </p:nvSpPr>
        <p:spPr>
          <a:xfrm>
            <a:off x="502920" y="1234440"/>
            <a:ext cx="5806440" cy="54864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700" i="1" dirty="0">
                <a:solidFill>
                  <a:srgbClr val="5B6770"/>
                </a:solidFill>
              </a:rPr>
              <a:t>How do engineers use review evidence to improve an assembly before final documentation?</a:t>
            </a:r>
            <a:endParaRPr lang="en-US" sz="1700" dirty="0"/>
          </a:p>
        </p:txBody>
      </p:sp>
      <p:sp>
        <p:nvSpPr>
          <p:cNvPr id="10" name="Shape 7"/>
          <p:cNvSpPr/>
          <p:nvPr/>
        </p:nvSpPr>
        <p:spPr>
          <a:xfrm>
            <a:off x="6611112" y="941832"/>
            <a:ext cx="4837176" cy="5266944"/>
          </a:xfrm>
          <a:prstGeom prst="roundRect">
            <a:avLst>
              <a:gd name="adj" fmla="val 1512"/>
            </a:avLst>
          </a:prstGeom>
          <a:solidFill>
            <a:srgbClr val="FFFFFF"/>
          </a:solidFill>
          <a:ln w="12700">
            <a:solidFill>
              <a:srgbClr val="D9E6F2"/>
            </a:solidFill>
            <a:prstDash val="solid"/>
          </a:ln>
        </p:spPr>
        <p:txBody>
          <a:bodyPr/>
          <a:p/>
        </p:txBody>
      </p:sp>
      <p:pic>
        <p:nvPicPr>
          <p:cNvPr id="11" name="Image 1" descr="/mnt/data/unit3_crops/a_clean_well_lit_engineering_workbench_desktop_sc_panel.jp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9400" y="960120"/>
            <a:ext cx="4800600" cy="4818888"/>
          </a:xfrm>
          <a:prstGeom prst="rect">
            <a:avLst/>
          </a:prstGeom>
        </p:spPr>
      </p:pic>
      <p:sp>
        <p:nvSpPr>
          <p:cNvPr id="12" name="Shape 8"/>
          <p:cNvSpPr/>
          <p:nvPr/>
        </p:nvSpPr>
        <p:spPr>
          <a:xfrm>
            <a:off x="6629400" y="5779008"/>
            <a:ext cx="4800600" cy="411480"/>
          </a:xfrm>
          <a:prstGeom prst="rect">
            <a:avLst/>
          </a:prstGeom>
          <a:solidFill>
            <a:srgbClr val="0A204C">
              <a:alpha val="95000"/>
            </a:srgbClr>
          </a:solidFill>
          <a:ln w="12700">
            <a:solidFill>
              <a:srgbClr val="0A204C">
                <a:alpha val="0"/>
              </a:srgbClr>
            </a:solidFill>
            <a:prstDash val="solid"/>
          </a:ln>
        </p:spPr>
        <p:txBody>
          <a:bodyPr/>
          <a:p/>
        </p:txBody>
      </p:sp>
      <p:sp>
        <p:nvSpPr>
          <p:cNvPr id="13" name="Text 9"/>
          <p:cNvSpPr/>
          <p:nvPr/>
        </p:nvSpPr>
        <p:spPr>
          <a:xfrm>
            <a:off x="6739128" y="5879592"/>
            <a:ext cx="4581144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950" b="1" dirty="0">
                <a:solidFill>
                  <a:srgbClr val="FFFFFF"/>
                </a:solidFill>
              </a:rPr>
              <a:t>Aerospace assembly work depends on fit, alignment, documentation, and testing evidence.</a:t>
            </a:r>
            <a:endParaRPr lang="en-US" sz="950" dirty="0"/>
          </a:p>
        </p:txBody>
      </p:sp>
      <p:sp>
        <p:nvSpPr>
          <p:cNvPr id="14" name="Shape 10"/>
          <p:cNvSpPr/>
          <p:nvPr/>
        </p:nvSpPr>
        <p:spPr>
          <a:xfrm>
            <a:off x="548640" y="2057400"/>
            <a:ext cx="5577840" cy="1097280"/>
          </a:xfrm>
          <a:prstGeom prst="roundRect">
            <a:avLst>
              <a:gd name="adj" fmla="val 5833"/>
            </a:avLst>
          </a:prstGeom>
          <a:solidFill>
            <a:srgbClr val="EEF3F7"/>
          </a:solidFill>
          <a:ln w="12700">
            <a:solidFill>
              <a:srgbClr val="D9E6F2">
                <a:alpha val="95000"/>
              </a:srgbClr>
            </a:solidFill>
            <a:prstDash val="solid"/>
          </a:ln>
        </p:spPr>
        <p:txBody>
          <a:bodyPr/>
          <a:p/>
        </p:txBody>
      </p:sp>
      <p:sp>
        <p:nvSpPr>
          <p:cNvPr id="15" name="Text 11"/>
          <p:cNvSpPr/>
          <p:nvPr/>
        </p:nvSpPr>
        <p:spPr>
          <a:xfrm>
            <a:off x="713232" y="2203704"/>
            <a:ext cx="5248656" cy="237744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ctr">
            <a:normAutofit/>
          </a:bodyPr>
          <a:lstStyle/>
          <a:p>
            <a:pPr indent="0" marL="0">
              <a:buNone/>
            </a:pPr>
            <a:r>
              <a:rPr lang="en-US" sz="1100" b="1" dirty="0">
                <a:solidFill>
                  <a:srgbClr val="F47B20"/>
                </a:solidFill>
              </a:rPr>
              <a:t>LESSON GOAL</a:t>
            </a:r>
            <a:endParaRPr lang="en-US" sz="1100" dirty="0"/>
          </a:p>
        </p:txBody>
      </p:sp>
      <p:sp>
        <p:nvSpPr>
          <p:cNvPr id="16" name="Text 12"/>
          <p:cNvSpPr/>
          <p:nvPr/>
        </p:nvSpPr>
        <p:spPr>
          <a:xfrm>
            <a:off x="713232" y="2532888"/>
            <a:ext cx="5248656" cy="53035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t">
            <a:normAutofit/>
          </a:bodyPr>
          <a:lstStyle/>
          <a:p>
            <a:pPr indent="0" marL="0">
              <a:buNone/>
            </a:pPr>
            <a:r>
              <a:rPr lang="en-US" sz="1450" dirty="0">
                <a:solidFill>
                  <a:srgbClr val="1E2A36"/>
                </a:solidFill>
              </a:rPr>
              <a:t>Students revise the rocket CAD assembly based on alignment checks, fin symmetry, fit issues, and tolerance recommendations.</a:t>
            </a:r>
            <a:endParaRPr lang="en-US" sz="1450" dirty="0"/>
          </a:p>
        </p:txBody>
      </p:sp>
      <p:sp>
        <p:nvSpPr>
          <p:cNvPr id="17" name="Shape 13"/>
          <p:cNvSpPr/>
          <p:nvPr/>
        </p:nvSpPr>
        <p:spPr>
          <a:xfrm>
            <a:off x="548640" y="3364992"/>
            <a:ext cx="5577840" cy="1097280"/>
          </a:xfrm>
          <a:prstGeom prst="roundRect">
            <a:avLst>
              <a:gd name="adj" fmla="val 5833"/>
            </a:avLst>
          </a:prstGeom>
          <a:solidFill>
            <a:srgbClr val="EEF3F7"/>
          </a:solidFill>
          <a:ln w="12700">
            <a:solidFill>
              <a:srgbClr val="D9E6F2">
                <a:alpha val="95000"/>
              </a:srgbClr>
            </a:solidFill>
            <a:prstDash val="solid"/>
          </a:ln>
        </p:spPr>
        <p:txBody>
          <a:bodyPr/>
          <a:p/>
        </p:txBody>
      </p:sp>
      <p:sp>
        <p:nvSpPr>
          <p:cNvPr id="18" name="Text 14"/>
          <p:cNvSpPr/>
          <p:nvPr/>
        </p:nvSpPr>
        <p:spPr>
          <a:xfrm>
            <a:off x="713232" y="3511296"/>
            <a:ext cx="5248656" cy="237744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ctr">
            <a:normAutofit/>
          </a:bodyPr>
          <a:lstStyle/>
          <a:p>
            <a:pPr indent="0" marL="0">
              <a:buNone/>
            </a:pPr>
            <a:r>
              <a:rPr lang="en-US" sz="1100" b="1" dirty="0">
                <a:solidFill>
                  <a:srgbClr val="D7A940"/>
                </a:solidFill>
              </a:rPr>
              <a:t>STUDENT OBJECTIVE</a:t>
            </a:r>
            <a:endParaRPr lang="en-US" sz="1100" dirty="0"/>
          </a:p>
        </p:txBody>
      </p:sp>
      <p:sp>
        <p:nvSpPr>
          <p:cNvPr id="19" name="Text 15"/>
          <p:cNvSpPr/>
          <p:nvPr/>
        </p:nvSpPr>
        <p:spPr>
          <a:xfrm>
            <a:off x="713232" y="3840480"/>
            <a:ext cx="5248656" cy="53035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t">
            <a:normAutofit/>
          </a:bodyPr>
          <a:lstStyle/>
          <a:p>
            <a:pPr indent="0" marL="0">
              <a:buNone/>
            </a:pPr>
            <a:r>
              <a:rPr lang="en-US" sz="1450" dirty="0">
                <a:solidFill>
                  <a:srgbClr val="1E2A36"/>
                </a:solidFill>
              </a:rPr>
              <a:t>I can revise a rocket CAD assembly to improve fit, alignment, symmetry, and assembly quality.</a:t>
            </a:r>
            <a:endParaRPr lang="en-US" sz="1450" dirty="0"/>
          </a:p>
        </p:txBody>
      </p:sp>
      <p:sp>
        <p:nvSpPr>
          <p:cNvPr id="20" name="Shape 16"/>
          <p:cNvSpPr/>
          <p:nvPr/>
        </p:nvSpPr>
        <p:spPr>
          <a:xfrm>
            <a:off x="548640" y="4663440"/>
            <a:ext cx="5577840" cy="1097280"/>
          </a:xfrm>
          <a:prstGeom prst="roundRect">
            <a:avLst>
              <a:gd name="adj" fmla="val 5833"/>
            </a:avLst>
          </a:prstGeom>
          <a:solidFill>
            <a:srgbClr val="EEF3F7"/>
          </a:solidFill>
          <a:ln w="12700">
            <a:solidFill>
              <a:srgbClr val="D9E6F2">
                <a:alpha val="95000"/>
              </a:srgbClr>
            </a:solidFill>
            <a:prstDash val="solid"/>
          </a:ln>
        </p:spPr>
        <p:txBody>
          <a:bodyPr/>
          <a:p/>
        </p:txBody>
      </p:sp>
      <p:sp>
        <p:nvSpPr>
          <p:cNvPr id="21" name="Text 17"/>
          <p:cNvSpPr/>
          <p:nvPr/>
        </p:nvSpPr>
        <p:spPr>
          <a:xfrm>
            <a:off x="713232" y="4809744"/>
            <a:ext cx="5248656" cy="237744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ctr">
            <a:normAutofit/>
          </a:bodyPr>
          <a:lstStyle/>
          <a:p>
            <a:pPr indent="0" marL="0">
              <a:buNone/>
            </a:pPr>
            <a:r>
              <a:rPr lang="en-US" sz="1100" b="1" dirty="0">
                <a:solidFill>
                  <a:srgbClr val="4F8A5B"/>
                </a:solidFill>
              </a:rPr>
              <a:t>END PRODUCT</a:t>
            </a:r>
            <a:endParaRPr lang="en-US" sz="1100" dirty="0"/>
          </a:p>
        </p:txBody>
      </p:sp>
      <p:sp>
        <p:nvSpPr>
          <p:cNvPr id="22" name="Text 18"/>
          <p:cNvSpPr/>
          <p:nvPr/>
        </p:nvSpPr>
        <p:spPr>
          <a:xfrm>
            <a:off x="713232" y="5138928"/>
            <a:ext cx="5248656" cy="53035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t">
            <a:normAutofit/>
          </a:bodyPr>
          <a:lstStyle/>
          <a:p>
            <a:pPr indent="0" marL="0">
              <a:buNone/>
            </a:pPr>
            <a:r>
              <a:rPr lang="en-US" sz="1450" dirty="0">
                <a:solidFill>
                  <a:srgbClr val="1E2A36"/>
                </a:solidFill>
              </a:rPr>
              <a:t>A revised rocket CAD assembly with improved fit, alignment, symmetry, and organization.</a:t>
            </a:r>
            <a:endParaRPr lang="en-US" sz="1450" dirty="0"/>
          </a:p>
        </p:txBody>
      </p:sp>
      <p:pic>
        <p:nvPicPr>
          <p:cNvPr id="23" name="Picture 22" descr="logo_white_transparen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0896" y="118872"/>
            <a:ext cx="1133856" cy="338464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7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03504"/>
          </a:xfrm>
          <a:prstGeom prst="rect">
            <a:avLst/>
          </a:prstGeom>
          <a:solidFill>
            <a:srgbClr val="0A204C"/>
          </a:solidFill>
          <a:ln w="12700">
            <a:solidFill>
              <a:srgbClr val="0A204C"/>
            </a:solidFill>
            <a:prstDash val="solid"/>
          </a:ln>
        </p:spPr>
        <p:txBody>
          <a:bodyPr/>
          <a:p/>
        </p:txBody>
      </p:sp>
      <p:sp>
        <p:nvSpPr>
          <p:cNvPr id="5" name="Text 2"/>
          <p:cNvSpPr/>
          <p:nvPr/>
        </p:nvSpPr>
        <p:spPr>
          <a:xfrm>
            <a:off x="2788920" y="146304"/>
            <a:ext cx="13716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200" b="1" dirty="0">
                <a:solidFill>
                  <a:srgbClr val="D7A940"/>
                </a:solidFill>
              </a:rPr>
              <a:t>Lesson 3.7</a:t>
            </a:r>
            <a:endParaRPr lang="en-US" sz="1200" dirty="0"/>
          </a:p>
        </p:txBody>
      </p:sp>
      <p:sp>
        <p:nvSpPr>
          <p:cNvPr id="6" name="Text 3"/>
          <p:cNvSpPr/>
          <p:nvPr/>
        </p:nvSpPr>
        <p:spPr>
          <a:xfrm>
            <a:off x="4315968" y="118872"/>
            <a:ext cx="64008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600" b="1" dirty="0">
                <a:solidFill>
                  <a:srgbClr val="FFFFFF"/>
                </a:solidFill>
              </a:rPr>
              <a:t>Rocket Assembly Revision Workday</a:t>
            </a:r>
            <a:endParaRPr lang="en-US" sz="1600" dirty="0"/>
          </a:p>
        </p:txBody>
      </p:sp>
      <p:sp>
        <p:nvSpPr>
          <p:cNvPr id="7" name="Text 4"/>
          <p:cNvSpPr/>
          <p:nvPr/>
        </p:nvSpPr>
        <p:spPr>
          <a:xfrm>
            <a:off x="7452360" y="6510528"/>
            <a:ext cx="393192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750" dirty="0">
                <a:solidFill>
                  <a:srgbClr val="5B6770"/>
                </a:solidFill>
              </a:rPr>
              <a:t>LockwoodSTEM  |  Introduction to Engineering Design</a:t>
            </a:r>
            <a:endParaRPr lang="en-US" sz="750" dirty="0"/>
          </a:p>
        </p:txBody>
      </p:sp>
      <p:sp>
        <p:nvSpPr>
          <p:cNvPr id="8" name="Text 5"/>
          <p:cNvSpPr/>
          <p:nvPr/>
        </p:nvSpPr>
        <p:spPr>
          <a:xfrm>
            <a:off x="502920" y="841248"/>
            <a:ext cx="731520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2300" b="1" dirty="0">
                <a:solidFill>
                  <a:srgbClr val="0A204C"/>
                </a:solidFill>
              </a:rPr>
              <a:t>What you need to understand</a:t>
            </a:r>
            <a:endParaRPr lang="en-US" sz="2300" dirty="0"/>
          </a:p>
        </p:txBody>
      </p:sp>
      <p:sp>
        <p:nvSpPr>
          <p:cNvPr id="9" name="Text 6"/>
          <p:cNvSpPr/>
          <p:nvPr/>
        </p:nvSpPr>
        <p:spPr>
          <a:xfrm>
            <a:off x="502920" y="1207008"/>
            <a:ext cx="786384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550" dirty="0">
                <a:solidFill>
                  <a:srgbClr val="5B6770"/>
                </a:solidFill>
              </a:rPr>
              <a:t>These ideas guide the decisions you make during the lesson.</a:t>
            </a:r>
            <a:endParaRPr lang="en-US" sz="1550" dirty="0"/>
          </a:p>
        </p:txBody>
      </p:sp>
      <p:sp>
        <p:nvSpPr>
          <p:cNvPr id="10" name="Shape 7"/>
          <p:cNvSpPr/>
          <p:nvPr/>
        </p:nvSpPr>
        <p:spPr>
          <a:xfrm>
            <a:off x="502920" y="1737360"/>
            <a:ext cx="5577840" cy="4343400"/>
          </a:xfrm>
          <a:prstGeom prst="roundRect">
            <a:avLst>
              <a:gd name="adj" fmla="val 1684"/>
            </a:avLst>
          </a:prstGeom>
          <a:solidFill>
            <a:srgbClr val="EEF3F7"/>
          </a:solidFill>
          <a:ln w="12700">
            <a:solidFill>
              <a:srgbClr val="D9E6F2"/>
            </a:solidFill>
            <a:prstDash val="solid"/>
          </a:ln>
        </p:spPr>
        <p:txBody>
          <a:bodyPr/>
          <a:p/>
        </p:txBody>
      </p:sp>
      <p:sp>
        <p:nvSpPr>
          <p:cNvPr id="11" name="Text 8"/>
          <p:cNvSpPr/>
          <p:nvPr/>
        </p:nvSpPr>
        <p:spPr>
          <a:xfrm>
            <a:off x="749808" y="1975104"/>
            <a:ext cx="2011680" cy="256032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ctr">
            <a:normAutofit/>
          </a:bodyPr>
          <a:lstStyle/>
          <a:p>
            <a:pPr indent="0" marL="0">
              <a:buNone/>
            </a:pPr>
            <a:r>
              <a:rPr lang="en-US" sz="1100" b="1" dirty="0">
                <a:solidFill>
                  <a:srgbClr val="F47B20"/>
                </a:solidFill>
              </a:rPr>
              <a:t>BIG IDEAS</a:t>
            </a:r>
            <a:endParaRPr lang="en-US" sz="1100" dirty="0"/>
          </a:p>
        </p:txBody>
      </p:sp>
      <p:sp>
        <p:nvSpPr>
          <p:cNvPr id="12" name="Text 9"/>
          <p:cNvSpPr/>
          <p:nvPr/>
        </p:nvSpPr>
        <p:spPr>
          <a:xfrm>
            <a:off x="749808" y="2395728"/>
            <a:ext cx="5074920" cy="2926080"/>
          </a:xfrm>
          <a:prstGeom prst="rect">
            <a:avLst/>
          </a:prstGeom>
          <a:noFill/>
          <a:ln/>
        </p:spPr>
        <p:txBody>
          <a:bodyPr wrap="square" lIns="762" tIns="762" rIns="762" bIns="762" rtlCol="0" anchor="t">
            <a:normAutofit/>
          </a:bodyPr>
          <a:lstStyle/>
          <a:p>
            <a:pPr indent="0" marL="0">
              <a:buNone/>
            </a:pPr>
            <a:r>
              <a:rPr lang="en-US" sz="1600" dirty="0">
                <a:solidFill>
                  <a:srgbClr val="1E2A3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Revision should be based on evidence, not guessing.</a:t>
            </a:r>
            <a:pPr indent="0" marL="0">
              <a:buNone/>
            </a:pPr>
            <a:endParaRPr lang="en-US" sz="1600" dirty="0"/>
          </a:p>
          <a:p>
            <a:pPr indent="0" marL="0">
              <a:buNone/>
            </a:pPr>
            <a:r>
              <a:rPr lang="en-US" sz="1600" dirty="0">
                <a:solidFill>
                  <a:srgbClr val="1E2A3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Priority revisions should address the issues most likely to affect fit, build quality, or documentation.</a:t>
            </a:r>
            <a:endParaRPr lang="en-US" sz="1600" dirty="0"/>
          </a:p>
          <a:p>
            <a:pPr indent="0" marL="0">
              <a:buNone/>
            </a:pPr>
            <a:endParaRPr lang="en-US" sz="1600" dirty="0"/>
          </a:p>
          <a:p>
            <a:pPr indent="0" marL="0">
              <a:buNone/>
            </a:pPr>
            <a:r>
              <a:rPr lang="en-US" sz="1600" dirty="0">
                <a:solidFill>
                  <a:srgbClr val="1E2A3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Before-and-after evidence helps prove that a design improved.</a:t>
            </a:r>
            <a:endParaRPr lang="en-US" sz="1600" dirty="0"/>
          </a:p>
        </p:txBody>
      </p:sp>
      <p:sp>
        <p:nvSpPr>
          <p:cNvPr id="13" name="Shape 10"/>
          <p:cNvSpPr/>
          <p:nvPr/>
        </p:nvSpPr>
        <p:spPr>
          <a:xfrm>
            <a:off x="6492240" y="1737360"/>
            <a:ext cx="4983480" cy="4343400"/>
          </a:xfrm>
          <a:prstGeom prst="roundRect">
            <a:avLst>
              <a:gd name="adj" fmla="val 1684"/>
            </a:avLst>
          </a:prstGeom>
          <a:solidFill>
            <a:srgbClr val="FFFFFF"/>
          </a:solidFill>
          <a:ln w="12700">
            <a:solidFill>
              <a:srgbClr val="D9E6F2"/>
            </a:solidFill>
            <a:prstDash val="solid"/>
          </a:ln>
        </p:spPr>
        <p:txBody>
          <a:bodyPr/>
          <a:p/>
        </p:txBody>
      </p:sp>
      <p:pic>
        <p:nvPicPr>
          <p:cNvPr id="14" name="Image 1" descr="/mnt/data/unit3_crops/a_clean_technical_infographic_diagram_on_a_white_mini.jp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0840" y="2011680"/>
            <a:ext cx="4526280" cy="3611880"/>
          </a:xfrm>
          <a:prstGeom prst="rect">
            <a:avLst/>
          </a:prstGeom>
        </p:spPr>
      </p:pic>
      <p:sp>
        <p:nvSpPr>
          <p:cNvPr id="15" name="Text 11"/>
          <p:cNvSpPr/>
          <p:nvPr/>
        </p:nvSpPr>
        <p:spPr>
          <a:xfrm>
            <a:off x="6830568" y="5212080"/>
            <a:ext cx="4306824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100" b="1" dirty="0">
                <a:solidFill>
                  <a:srgbClr val="0A204C"/>
                </a:solidFill>
              </a:rPr>
              <a:t>Inspect alignment, fit, symmetry, and component organization before fabrication.</a:t>
            </a:r>
            <a:endParaRPr lang="en-US" sz="1100" dirty="0"/>
          </a:p>
        </p:txBody>
      </p:sp>
      <p:pic>
        <p:nvPicPr>
          <p:cNvPr id="16" name="Picture 15" descr="logo_white_transparen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0896" y="118872"/>
            <a:ext cx="1133856" cy="338464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8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03504"/>
          </a:xfrm>
          <a:prstGeom prst="rect">
            <a:avLst/>
          </a:prstGeom>
          <a:solidFill>
            <a:srgbClr val="0A204C"/>
          </a:solidFill>
          <a:ln w="12700">
            <a:solidFill>
              <a:srgbClr val="0A204C"/>
            </a:solidFill>
            <a:prstDash val="solid"/>
          </a:ln>
        </p:spPr>
        <p:txBody>
          <a:bodyPr/>
          <a:p/>
        </p:txBody>
      </p:sp>
      <p:sp>
        <p:nvSpPr>
          <p:cNvPr id="5" name="Text 2"/>
          <p:cNvSpPr/>
          <p:nvPr/>
        </p:nvSpPr>
        <p:spPr>
          <a:xfrm>
            <a:off x="2788920" y="146304"/>
            <a:ext cx="13716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200" b="1" dirty="0">
                <a:solidFill>
                  <a:srgbClr val="D7A940"/>
                </a:solidFill>
              </a:rPr>
              <a:t>Lesson 3.7</a:t>
            </a:r>
            <a:endParaRPr lang="en-US" sz="1200" dirty="0"/>
          </a:p>
        </p:txBody>
      </p:sp>
      <p:sp>
        <p:nvSpPr>
          <p:cNvPr id="6" name="Text 3"/>
          <p:cNvSpPr/>
          <p:nvPr/>
        </p:nvSpPr>
        <p:spPr>
          <a:xfrm>
            <a:off x="4315968" y="118872"/>
            <a:ext cx="64008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600" b="1" dirty="0">
                <a:solidFill>
                  <a:srgbClr val="FFFFFF"/>
                </a:solidFill>
              </a:rPr>
              <a:t>Rocket Assembly Revision Workday</a:t>
            </a:r>
            <a:endParaRPr lang="en-US" sz="1600" dirty="0"/>
          </a:p>
        </p:txBody>
      </p:sp>
      <p:sp>
        <p:nvSpPr>
          <p:cNvPr id="7" name="Text 4"/>
          <p:cNvSpPr/>
          <p:nvPr/>
        </p:nvSpPr>
        <p:spPr>
          <a:xfrm>
            <a:off x="7452360" y="6510528"/>
            <a:ext cx="393192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750" dirty="0">
                <a:solidFill>
                  <a:srgbClr val="5B6770"/>
                </a:solidFill>
              </a:rPr>
              <a:t>LockwoodSTEM  |  Introduction to Engineering Design</a:t>
            </a:r>
            <a:endParaRPr lang="en-US" sz="750" dirty="0"/>
          </a:p>
        </p:txBody>
      </p:sp>
      <p:sp>
        <p:nvSpPr>
          <p:cNvPr id="8" name="Text 5"/>
          <p:cNvSpPr/>
          <p:nvPr/>
        </p:nvSpPr>
        <p:spPr>
          <a:xfrm>
            <a:off x="502920" y="841248"/>
            <a:ext cx="731520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2300" b="1" dirty="0">
                <a:solidFill>
                  <a:srgbClr val="0A204C"/>
                </a:solidFill>
              </a:rPr>
              <a:t>What you will do</a:t>
            </a:r>
            <a:endParaRPr lang="en-US" sz="2300" dirty="0"/>
          </a:p>
        </p:txBody>
      </p:sp>
      <p:sp>
        <p:nvSpPr>
          <p:cNvPr id="9" name="Text 6"/>
          <p:cNvSpPr/>
          <p:nvPr/>
        </p:nvSpPr>
        <p:spPr>
          <a:xfrm>
            <a:off x="502920" y="1207008"/>
            <a:ext cx="795528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550" dirty="0">
                <a:solidFill>
                  <a:srgbClr val="5B6770"/>
                </a:solidFill>
              </a:rPr>
              <a:t>Use this workflow to produce lesson evidence for your final design package.</a:t>
            </a:r>
            <a:endParaRPr lang="en-US" sz="1550" dirty="0"/>
          </a:p>
        </p:txBody>
      </p:sp>
      <p:sp>
        <p:nvSpPr>
          <p:cNvPr id="10" name="Shape 7"/>
          <p:cNvSpPr/>
          <p:nvPr/>
        </p:nvSpPr>
        <p:spPr>
          <a:xfrm>
            <a:off x="594360" y="1691640"/>
            <a:ext cx="5166360" cy="960120"/>
          </a:xfrm>
          <a:prstGeom prst="roundRect">
            <a:avLst>
              <a:gd name="adj" fmla="val 4762"/>
            </a:avLst>
          </a:prstGeom>
          <a:solidFill>
            <a:srgbClr val="EEF3F7"/>
          </a:solidFill>
          <a:ln w="12700">
            <a:solidFill>
              <a:srgbClr val="D9E6F2"/>
            </a:solidFill>
            <a:prstDash val="solid"/>
          </a:ln>
        </p:spPr>
        <p:txBody>
          <a:bodyPr/>
          <a:p/>
        </p:txBody>
      </p:sp>
      <p:sp>
        <p:nvSpPr>
          <p:cNvPr id="11" name="Text 8"/>
          <p:cNvSpPr/>
          <p:nvPr/>
        </p:nvSpPr>
        <p:spPr>
          <a:xfrm>
            <a:off x="758952" y="1929384"/>
            <a:ext cx="411480" cy="411480"/>
          </a:xfrm>
          <a:prstGeom prst="rect">
            <a:avLst/>
          </a:prstGeom>
          <a:solidFill>
            <a:srgbClr val="F47B20"/>
          </a:solidFill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500" b="1" dirty="0">
                <a:solidFill>
                  <a:srgbClr val="FFFFFF"/>
                </a:solidFill>
              </a:rPr>
              <a:t>1</a:t>
            </a:r>
            <a:endParaRPr lang="en-US" sz="1500" dirty="0"/>
          </a:p>
        </p:txBody>
      </p:sp>
      <p:sp>
        <p:nvSpPr>
          <p:cNvPr id="12" name="Text 9"/>
          <p:cNvSpPr/>
          <p:nvPr/>
        </p:nvSpPr>
        <p:spPr>
          <a:xfrm>
            <a:off x="1307592" y="1856232"/>
            <a:ext cx="4251960" cy="59436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350" dirty="0">
                <a:solidFill>
                  <a:srgbClr val="1E2A36"/>
                </a:solidFill>
              </a:rPr>
              <a:t>Review fit, joint, and symmetry notes from Lessons 3.4-3.6.</a:t>
            </a:r>
            <a:endParaRPr lang="en-US" sz="1350" dirty="0"/>
          </a:p>
        </p:txBody>
      </p:sp>
      <p:sp>
        <p:nvSpPr>
          <p:cNvPr id="13" name="Shape 10"/>
          <p:cNvSpPr/>
          <p:nvPr/>
        </p:nvSpPr>
        <p:spPr>
          <a:xfrm>
            <a:off x="6172200" y="1691640"/>
            <a:ext cx="5166360" cy="960120"/>
          </a:xfrm>
          <a:prstGeom prst="roundRect">
            <a:avLst>
              <a:gd name="adj" fmla="val 4762"/>
            </a:avLst>
          </a:prstGeom>
          <a:solidFill>
            <a:srgbClr val="FFFFFF"/>
          </a:solidFill>
          <a:ln w="12700">
            <a:solidFill>
              <a:srgbClr val="D9E6F2"/>
            </a:solidFill>
            <a:prstDash val="solid"/>
          </a:ln>
        </p:spPr>
        <p:txBody>
          <a:bodyPr/>
          <a:p/>
        </p:txBody>
      </p:sp>
      <p:sp>
        <p:nvSpPr>
          <p:cNvPr id="14" name="Text 11"/>
          <p:cNvSpPr/>
          <p:nvPr/>
        </p:nvSpPr>
        <p:spPr>
          <a:xfrm>
            <a:off x="6336792" y="1929384"/>
            <a:ext cx="411480" cy="411480"/>
          </a:xfrm>
          <a:prstGeom prst="rect">
            <a:avLst/>
          </a:prstGeom>
          <a:solidFill>
            <a:srgbClr val="F47B20"/>
          </a:solidFill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500" b="1" dirty="0">
                <a:solidFill>
                  <a:srgbClr val="FFFFFF"/>
                </a:solidFill>
              </a:rPr>
              <a:t>2</a:t>
            </a:r>
            <a:endParaRPr lang="en-US" sz="1500" dirty="0"/>
          </a:p>
        </p:txBody>
      </p:sp>
      <p:sp>
        <p:nvSpPr>
          <p:cNvPr id="15" name="Text 12"/>
          <p:cNvSpPr/>
          <p:nvPr/>
        </p:nvSpPr>
        <p:spPr>
          <a:xfrm>
            <a:off x="6885432" y="1856232"/>
            <a:ext cx="4251960" cy="59436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350" dirty="0">
                <a:solidFill>
                  <a:srgbClr val="1E2A36"/>
                </a:solidFill>
              </a:rPr>
              <a:t>Identify priority issues such as misalignment, tight fits, loose fits, floating parts, or unclear component names.</a:t>
            </a:r>
            <a:endParaRPr lang="en-US" sz="1350" dirty="0"/>
          </a:p>
        </p:txBody>
      </p:sp>
      <p:sp>
        <p:nvSpPr>
          <p:cNvPr id="16" name="Shape 13"/>
          <p:cNvSpPr/>
          <p:nvPr/>
        </p:nvSpPr>
        <p:spPr>
          <a:xfrm>
            <a:off x="594360" y="2990088"/>
            <a:ext cx="5166360" cy="960120"/>
          </a:xfrm>
          <a:prstGeom prst="roundRect">
            <a:avLst>
              <a:gd name="adj" fmla="val 4762"/>
            </a:avLst>
          </a:prstGeom>
          <a:solidFill>
            <a:srgbClr val="EEF3F7"/>
          </a:solidFill>
          <a:ln w="12700">
            <a:solidFill>
              <a:srgbClr val="D9E6F2"/>
            </a:solidFill>
            <a:prstDash val="solid"/>
          </a:ln>
        </p:spPr>
        <p:txBody>
          <a:bodyPr/>
          <a:p/>
        </p:txBody>
      </p:sp>
      <p:sp>
        <p:nvSpPr>
          <p:cNvPr id="17" name="Text 14"/>
          <p:cNvSpPr/>
          <p:nvPr/>
        </p:nvSpPr>
        <p:spPr>
          <a:xfrm>
            <a:off x="758952" y="3227832"/>
            <a:ext cx="411480" cy="411480"/>
          </a:xfrm>
          <a:prstGeom prst="rect">
            <a:avLst/>
          </a:prstGeom>
          <a:solidFill>
            <a:srgbClr val="F47B20"/>
          </a:solidFill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500" b="1" dirty="0">
                <a:solidFill>
                  <a:srgbClr val="FFFFFF"/>
                </a:solidFill>
              </a:rPr>
              <a:t>3</a:t>
            </a:r>
            <a:endParaRPr lang="en-US" sz="1500" dirty="0"/>
          </a:p>
        </p:txBody>
      </p:sp>
      <p:sp>
        <p:nvSpPr>
          <p:cNvPr id="18" name="Text 15"/>
          <p:cNvSpPr/>
          <p:nvPr/>
        </p:nvSpPr>
        <p:spPr>
          <a:xfrm>
            <a:off x="1307592" y="3154680"/>
            <a:ext cx="4251960" cy="59436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350" dirty="0">
                <a:solidFill>
                  <a:srgbClr val="1E2A36"/>
                </a:solidFill>
              </a:rPr>
              <a:t>Create a revision plan before editing.</a:t>
            </a:r>
            <a:endParaRPr lang="en-US" sz="1350" dirty="0"/>
          </a:p>
        </p:txBody>
      </p:sp>
      <p:sp>
        <p:nvSpPr>
          <p:cNvPr id="19" name="Shape 16"/>
          <p:cNvSpPr/>
          <p:nvPr/>
        </p:nvSpPr>
        <p:spPr>
          <a:xfrm>
            <a:off x="6172200" y="2990088"/>
            <a:ext cx="5166360" cy="960120"/>
          </a:xfrm>
          <a:prstGeom prst="roundRect">
            <a:avLst>
              <a:gd name="adj" fmla="val 4762"/>
            </a:avLst>
          </a:prstGeom>
          <a:solidFill>
            <a:srgbClr val="FFFFFF"/>
          </a:solidFill>
          <a:ln w="12700">
            <a:solidFill>
              <a:srgbClr val="D9E6F2"/>
            </a:solidFill>
            <a:prstDash val="solid"/>
          </a:ln>
        </p:spPr>
        <p:txBody>
          <a:bodyPr/>
          <a:p/>
        </p:txBody>
      </p:sp>
      <p:sp>
        <p:nvSpPr>
          <p:cNvPr id="20" name="Text 17"/>
          <p:cNvSpPr/>
          <p:nvPr/>
        </p:nvSpPr>
        <p:spPr>
          <a:xfrm>
            <a:off x="6336792" y="3227832"/>
            <a:ext cx="411480" cy="411480"/>
          </a:xfrm>
          <a:prstGeom prst="rect">
            <a:avLst/>
          </a:prstGeom>
          <a:solidFill>
            <a:srgbClr val="F47B20"/>
          </a:solidFill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500" b="1" dirty="0">
                <a:solidFill>
                  <a:srgbClr val="FFFFFF"/>
                </a:solidFill>
              </a:rPr>
              <a:t>4</a:t>
            </a:r>
            <a:endParaRPr lang="en-US" sz="1500" dirty="0"/>
          </a:p>
        </p:txBody>
      </p:sp>
      <p:sp>
        <p:nvSpPr>
          <p:cNvPr id="21" name="Text 18"/>
          <p:cNvSpPr/>
          <p:nvPr/>
        </p:nvSpPr>
        <p:spPr>
          <a:xfrm>
            <a:off x="6885432" y="3154680"/>
            <a:ext cx="4251960" cy="59436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350" dirty="0">
                <a:solidFill>
                  <a:srgbClr val="1E2A36"/>
                </a:solidFill>
              </a:rPr>
              <a:t>Revise component geometry, placement, joints, or naming as needed.</a:t>
            </a:r>
            <a:endParaRPr lang="en-US" sz="1350" dirty="0"/>
          </a:p>
        </p:txBody>
      </p:sp>
      <p:sp>
        <p:nvSpPr>
          <p:cNvPr id="22" name="Shape 19"/>
          <p:cNvSpPr/>
          <p:nvPr/>
        </p:nvSpPr>
        <p:spPr>
          <a:xfrm>
            <a:off x="594360" y="4288536"/>
            <a:ext cx="5166360" cy="960120"/>
          </a:xfrm>
          <a:prstGeom prst="roundRect">
            <a:avLst>
              <a:gd name="adj" fmla="val 4762"/>
            </a:avLst>
          </a:prstGeom>
          <a:solidFill>
            <a:srgbClr val="EEF3F7"/>
          </a:solidFill>
          <a:ln w="12700">
            <a:solidFill>
              <a:srgbClr val="D9E6F2"/>
            </a:solidFill>
            <a:prstDash val="solid"/>
          </a:ln>
        </p:spPr>
        <p:txBody>
          <a:bodyPr/>
          <a:p/>
        </p:txBody>
      </p:sp>
      <p:sp>
        <p:nvSpPr>
          <p:cNvPr id="23" name="Text 20"/>
          <p:cNvSpPr/>
          <p:nvPr/>
        </p:nvSpPr>
        <p:spPr>
          <a:xfrm>
            <a:off x="758952" y="4526280"/>
            <a:ext cx="411480" cy="411480"/>
          </a:xfrm>
          <a:prstGeom prst="rect">
            <a:avLst/>
          </a:prstGeom>
          <a:solidFill>
            <a:srgbClr val="F47B20"/>
          </a:solidFill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500" b="1" dirty="0">
                <a:solidFill>
                  <a:srgbClr val="FFFFFF"/>
                </a:solidFill>
              </a:rPr>
              <a:t>5</a:t>
            </a:r>
            <a:endParaRPr lang="en-US" sz="1500" dirty="0"/>
          </a:p>
        </p:txBody>
      </p:sp>
      <p:sp>
        <p:nvSpPr>
          <p:cNvPr id="24" name="Text 21"/>
          <p:cNvSpPr/>
          <p:nvPr/>
        </p:nvSpPr>
        <p:spPr>
          <a:xfrm>
            <a:off x="1307592" y="4453128"/>
            <a:ext cx="4251960" cy="59436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350" dirty="0">
                <a:solidFill>
                  <a:srgbClr val="1E2A36"/>
                </a:solidFill>
              </a:rPr>
              <a:t>Capture before-and-after screenshots and complete a peer review check.</a:t>
            </a:r>
            <a:endParaRPr lang="en-US" sz="1350" dirty="0"/>
          </a:p>
        </p:txBody>
      </p:sp>
      <p:sp>
        <p:nvSpPr>
          <p:cNvPr id="25" name="Text 22"/>
          <p:cNvSpPr/>
          <p:nvPr/>
        </p:nvSpPr>
        <p:spPr>
          <a:xfrm>
            <a:off x="594360" y="6016752"/>
            <a:ext cx="1078992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600" b="1" dirty="0">
                <a:solidFill>
                  <a:srgbClr val="F47B20"/>
                </a:solidFill>
              </a:rPr>
              <a:t>Save screenshots, photos, measurements, or notes before you move on.</a:t>
            </a:r>
            <a:endParaRPr lang="en-US" sz="1600" dirty="0"/>
          </a:p>
        </p:txBody>
      </p:sp>
      <p:pic>
        <p:nvPicPr>
          <p:cNvPr id="26" name="Picture 25" descr="logo_white_transparent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896" y="118872"/>
            <a:ext cx="1133856" cy="338464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9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03504"/>
          </a:xfrm>
          <a:prstGeom prst="rect">
            <a:avLst/>
          </a:prstGeom>
          <a:solidFill>
            <a:srgbClr val="0A204C"/>
          </a:solidFill>
          <a:ln w="12700">
            <a:solidFill>
              <a:srgbClr val="0A204C"/>
            </a:solidFill>
            <a:prstDash val="solid"/>
          </a:ln>
        </p:spPr>
        <p:txBody>
          <a:bodyPr/>
          <a:p/>
        </p:txBody>
      </p:sp>
      <p:sp>
        <p:nvSpPr>
          <p:cNvPr id="5" name="Text 2"/>
          <p:cNvSpPr/>
          <p:nvPr/>
        </p:nvSpPr>
        <p:spPr>
          <a:xfrm>
            <a:off x="2788920" y="146304"/>
            <a:ext cx="13716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200" b="1" dirty="0">
                <a:solidFill>
                  <a:srgbClr val="D7A940"/>
                </a:solidFill>
              </a:rPr>
              <a:t>Lesson 3.7</a:t>
            </a:r>
            <a:endParaRPr lang="en-US" sz="1200" dirty="0"/>
          </a:p>
        </p:txBody>
      </p:sp>
      <p:sp>
        <p:nvSpPr>
          <p:cNvPr id="6" name="Text 3"/>
          <p:cNvSpPr/>
          <p:nvPr/>
        </p:nvSpPr>
        <p:spPr>
          <a:xfrm>
            <a:off x="4315968" y="118872"/>
            <a:ext cx="64008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600" b="1" dirty="0">
                <a:solidFill>
                  <a:srgbClr val="FFFFFF"/>
                </a:solidFill>
              </a:rPr>
              <a:t>Rocket Assembly Revision Workday</a:t>
            </a:r>
            <a:endParaRPr lang="en-US" sz="1600" dirty="0"/>
          </a:p>
        </p:txBody>
      </p:sp>
      <p:sp>
        <p:nvSpPr>
          <p:cNvPr id="7" name="Text 4"/>
          <p:cNvSpPr/>
          <p:nvPr/>
        </p:nvSpPr>
        <p:spPr>
          <a:xfrm>
            <a:off x="7452360" y="6510528"/>
            <a:ext cx="393192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750" dirty="0">
                <a:solidFill>
                  <a:srgbClr val="5B6770"/>
                </a:solidFill>
              </a:rPr>
              <a:t>LockwoodSTEM  |  Introduction to Engineering Design</a:t>
            </a:r>
            <a:endParaRPr lang="en-US" sz="750" dirty="0"/>
          </a:p>
        </p:txBody>
      </p:sp>
      <p:sp>
        <p:nvSpPr>
          <p:cNvPr id="8" name="Text 5"/>
          <p:cNvSpPr/>
          <p:nvPr/>
        </p:nvSpPr>
        <p:spPr>
          <a:xfrm>
            <a:off x="502920" y="841248"/>
            <a:ext cx="731520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2300" b="1" dirty="0">
                <a:solidFill>
                  <a:srgbClr val="0A204C"/>
                </a:solidFill>
              </a:rPr>
              <a:t>Evidence checklist</a:t>
            </a:r>
            <a:endParaRPr lang="en-US" sz="2300" dirty="0"/>
          </a:p>
        </p:txBody>
      </p:sp>
      <p:sp>
        <p:nvSpPr>
          <p:cNvPr id="9" name="Text 6"/>
          <p:cNvSpPr/>
          <p:nvPr/>
        </p:nvSpPr>
        <p:spPr>
          <a:xfrm>
            <a:off x="502920" y="1207008"/>
            <a:ext cx="86868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550" dirty="0">
                <a:solidFill>
                  <a:srgbClr val="5B6770"/>
                </a:solidFill>
              </a:rPr>
              <a:t>Use this slide to check whether your lesson evidence is ready for the final package.</a:t>
            </a:r>
            <a:endParaRPr lang="en-US" sz="1550" dirty="0"/>
          </a:p>
        </p:txBody>
      </p:sp>
      <p:sp>
        <p:nvSpPr>
          <p:cNvPr id="10" name="Shape 7"/>
          <p:cNvSpPr/>
          <p:nvPr/>
        </p:nvSpPr>
        <p:spPr>
          <a:xfrm>
            <a:off x="502920" y="1691640"/>
            <a:ext cx="5577840" cy="4480560"/>
          </a:xfrm>
          <a:prstGeom prst="roundRect">
            <a:avLst>
              <a:gd name="adj" fmla="val 1633"/>
            </a:avLst>
          </a:prstGeom>
          <a:solidFill>
            <a:srgbClr val="EEF3F7"/>
          </a:solidFill>
          <a:ln w="12700">
            <a:solidFill>
              <a:srgbClr val="D9E6F2"/>
            </a:solidFill>
            <a:prstDash val="solid"/>
          </a:ln>
        </p:spPr>
        <p:txBody>
          <a:bodyPr/>
          <a:p/>
        </p:txBody>
      </p:sp>
      <p:sp>
        <p:nvSpPr>
          <p:cNvPr id="11" name="Text 8"/>
          <p:cNvSpPr/>
          <p:nvPr/>
        </p:nvSpPr>
        <p:spPr>
          <a:xfrm>
            <a:off x="749808" y="1947672"/>
            <a:ext cx="2743200" cy="256032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ctr">
            <a:normAutofit/>
          </a:bodyPr>
          <a:lstStyle/>
          <a:p>
            <a:pPr indent="0" marL="0">
              <a:buNone/>
            </a:pPr>
            <a:r>
              <a:rPr lang="en-US" sz="1100" b="1" dirty="0">
                <a:solidFill>
                  <a:srgbClr val="F47B20"/>
                </a:solidFill>
              </a:rPr>
              <a:t>REQUIRED EVIDENCE</a:t>
            </a:r>
            <a:endParaRPr lang="en-US" sz="1100" dirty="0"/>
          </a:p>
        </p:txBody>
      </p:sp>
      <p:sp>
        <p:nvSpPr>
          <p:cNvPr id="12" name="Text 9"/>
          <p:cNvSpPr/>
          <p:nvPr/>
        </p:nvSpPr>
        <p:spPr>
          <a:xfrm>
            <a:off x="749808" y="2340864"/>
            <a:ext cx="5074920" cy="3337560"/>
          </a:xfrm>
          <a:prstGeom prst="rect">
            <a:avLst/>
          </a:prstGeom>
          <a:noFill/>
          <a:ln/>
        </p:spPr>
        <p:txBody>
          <a:bodyPr wrap="square" lIns="508" tIns="508" rIns="508" bIns="508" rtlCol="0" anchor="t">
            <a:normAutofit/>
          </a:bodyPr>
          <a:lstStyle/>
          <a:p>
            <a:pPr indent="0" marL="0">
              <a:buNone/>
            </a:pPr>
            <a:r>
              <a:rPr lang="en-US" sz="1450" dirty="0">
                <a:solidFill>
                  <a:srgbClr val="1E2A36"/>
                </a:solidFill>
              </a:rPr>
              <a:t>□ Completed revision plan</a:t>
            </a:r>
            <a:endParaRPr lang="en-US" sz="1450" dirty="0"/>
          </a:p>
          <a:p>
            <a:pPr indent="0" marL="0">
              <a:buNone/>
            </a:pPr>
            <a:r>
              <a:rPr lang="en-US" sz="1450" dirty="0">
                <a:solidFill>
                  <a:srgbClr val="1E2A36"/>
                </a:solidFill>
              </a:rPr>
              <a:t>□ Before-and-after screenshots</a:t>
            </a:r>
            <a:endParaRPr lang="en-US" sz="1450" dirty="0"/>
          </a:p>
          <a:p>
            <a:pPr indent="0" marL="0">
              <a:buNone/>
            </a:pPr>
            <a:r>
              <a:rPr lang="en-US" sz="1450" dirty="0">
                <a:solidFill>
                  <a:srgbClr val="1E2A36"/>
                </a:solidFill>
              </a:rPr>
              <a:t>□ Explanation of one major revision</a:t>
            </a:r>
            <a:endParaRPr lang="en-US" sz="1450" dirty="0"/>
          </a:p>
          <a:p>
            <a:pPr indent="0" marL="0">
              <a:buNone/>
            </a:pPr>
            <a:r>
              <a:rPr lang="en-US" sz="1450" dirty="0">
                <a:solidFill>
                  <a:srgbClr val="1E2A36"/>
                </a:solidFill>
              </a:rPr>
              <a:t>□ Notes showing how Unit 2 tolerance data influenced a decision</a:t>
            </a:r>
            <a:endParaRPr lang="en-US" sz="1450" dirty="0"/>
          </a:p>
          <a:p>
            <a:pPr indent="0" marL="0">
              <a:buNone/>
            </a:pPr>
            <a:r>
              <a:rPr lang="en-US" sz="1450" dirty="0">
                <a:solidFill>
                  <a:srgbClr val="1E2A36"/>
                </a:solidFill>
              </a:rPr>
              <a:t>□ Peer review notes</a:t>
            </a:r>
            <a:endParaRPr lang="en-US" sz="1450" dirty="0"/>
          </a:p>
        </p:txBody>
      </p:sp>
      <p:sp>
        <p:nvSpPr>
          <p:cNvPr id="13" name="Shape 10"/>
          <p:cNvSpPr/>
          <p:nvPr/>
        </p:nvSpPr>
        <p:spPr>
          <a:xfrm>
            <a:off x="6492240" y="1691640"/>
            <a:ext cx="4983480" cy="4480560"/>
          </a:xfrm>
          <a:prstGeom prst="roundRect">
            <a:avLst>
              <a:gd name="adj" fmla="val 1633"/>
            </a:avLst>
          </a:prstGeom>
          <a:solidFill>
            <a:srgbClr val="FFFFFF"/>
          </a:solidFill>
          <a:ln w="12700">
            <a:solidFill>
              <a:srgbClr val="D9E6F2"/>
            </a:solidFill>
            <a:prstDash val="solid"/>
          </a:ln>
        </p:spPr>
        <p:txBody>
          <a:bodyPr/>
          <a:p/>
        </p:txBody>
      </p:sp>
      <p:sp>
        <p:nvSpPr>
          <p:cNvPr id="14" name="Text 11"/>
          <p:cNvSpPr/>
          <p:nvPr/>
        </p:nvSpPr>
        <p:spPr>
          <a:xfrm>
            <a:off x="6748272" y="1947672"/>
            <a:ext cx="2743200" cy="256032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ctr">
            <a:normAutofit/>
          </a:bodyPr>
          <a:lstStyle/>
          <a:p>
            <a:pPr indent="0" marL="0">
              <a:buNone/>
            </a:pPr>
            <a:r>
              <a:rPr lang="en-US" sz="1100" b="1" dirty="0">
                <a:solidFill>
                  <a:srgbClr val="D7A940"/>
                </a:solidFill>
              </a:rPr>
              <a:t>BEFORE MOVING ON</a:t>
            </a:r>
            <a:endParaRPr lang="en-US" sz="1100" dirty="0"/>
          </a:p>
        </p:txBody>
      </p:sp>
      <p:sp>
        <p:nvSpPr>
          <p:cNvPr id="15" name="Text 12"/>
          <p:cNvSpPr/>
          <p:nvPr/>
        </p:nvSpPr>
        <p:spPr>
          <a:xfrm>
            <a:off x="6748272" y="2331720"/>
            <a:ext cx="438912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700" b="1" dirty="0">
                <a:solidFill>
                  <a:srgbClr val="0A204C"/>
                </a:solidFill>
              </a:rPr>
              <a:t>Your work should be:</a:t>
            </a:r>
            <a:endParaRPr lang="en-US" sz="1700" dirty="0"/>
          </a:p>
        </p:txBody>
      </p:sp>
      <p:sp>
        <p:nvSpPr>
          <p:cNvPr id="16" name="Text 13"/>
          <p:cNvSpPr/>
          <p:nvPr/>
        </p:nvSpPr>
        <p:spPr>
          <a:xfrm>
            <a:off x="6748272" y="2697480"/>
            <a:ext cx="4343400" cy="2057400"/>
          </a:xfrm>
          <a:prstGeom prst="rect">
            <a:avLst/>
          </a:prstGeom>
          <a:noFill/>
          <a:ln/>
        </p:spPr>
        <p:txBody>
          <a:bodyPr wrap="square" lIns="762" tIns="762" rIns="762" bIns="762" rtlCol="0" anchor="t">
            <a:normAutofit/>
          </a:bodyPr>
          <a:lstStyle/>
          <a:p>
            <a:pPr indent="0" marL="0">
              <a:buNone/>
            </a:pPr>
            <a:r>
              <a:rPr lang="en-US" sz="1550" dirty="0">
                <a:solidFill>
                  <a:srgbClr val="1E2A3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saved in the correct file or folder</a:t>
            </a:r>
            <a:pPr indent="0" marL="0">
              <a:buNone/>
            </a:pPr>
            <a:endParaRPr lang="en-US" sz="1550" dirty="0"/>
          </a:p>
          <a:p>
            <a:pPr indent="0" marL="0">
              <a:buNone/>
            </a:pPr>
            <a:r>
              <a:rPr lang="en-US" sz="1550" dirty="0">
                <a:solidFill>
                  <a:srgbClr val="1E2A3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named clearly enough to find later</a:t>
            </a:r>
            <a:endParaRPr lang="en-US" sz="1550" dirty="0"/>
          </a:p>
          <a:p>
            <a:pPr indent="0" marL="0">
              <a:buNone/>
            </a:pPr>
            <a:endParaRPr lang="en-US" sz="1550" dirty="0"/>
          </a:p>
          <a:p>
            <a:pPr indent="0" marL="0">
              <a:buNone/>
            </a:pPr>
            <a:r>
              <a:rPr lang="en-US" sz="1550" dirty="0">
                <a:solidFill>
                  <a:srgbClr val="1E2A3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connected to a design decision</a:t>
            </a:r>
            <a:endParaRPr lang="en-US" sz="1550" dirty="0"/>
          </a:p>
          <a:p>
            <a:pPr indent="0" marL="0">
              <a:buNone/>
            </a:pPr>
            <a:endParaRPr lang="en-US" sz="1550" dirty="0"/>
          </a:p>
          <a:p>
            <a:pPr indent="0" marL="0">
              <a:buNone/>
            </a:pPr>
            <a:r>
              <a:rPr lang="en-US" sz="1550" dirty="0">
                <a:solidFill>
                  <a:srgbClr val="1E2A3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useful for final drawings or presentation</a:t>
            </a:r>
            <a:endParaRPr lang="en-US" sz="1550" dirty="0"/>
          </a:p>
          <a:p>
            <a:pPr indent="0" marL="0">
              <a:buNone/>
            </a:pPr>
            <a:endParaRPr lang="en-US" sz="1550" dirty="0"/>
          </a:p>
          <a:p>
            <a:pPr indent="0" marL="0">
              <a:buNone/>
            </a:pPr>
            <a:r>
              <a:rPr lang="en-US" sz="1550" dirty="0">
                <a:solidFill>
                  <a:srgbClr val="1E2A3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ready for another person to understand</a:t>
            </a:r>
            <a:endParaRPr lang="en-US" sz="1550" dirty="0"/>
          </a:p>
        </p:txBody>
      </p:sp>
      <p:sp>
        <p:nvSpPr>
          <p:cNvPr id="17" name="Shape 14"/>
          <p:cNvSpPr/>
          <p:nvPr/>
        </p:nvSpPr>
        <p:spPr>
          <a:xfrm>
            <a:off x="6720840" y="5074920"/>
            <a:ext cx="4434840" cy="0"/>
          </a:xfrm>
          <a:prstGeom prst="line">
            <a:avLst/>
          </a:prstGeom>
          <a:noFill/>
          <a:ln w="12700">
            <a:solidFill>
              <a:srgbClr val="D9E6F2"/>
            </a:solidFill>
            <a:prstDash val="solid"/>
          </a:ln>
        </p:spPr>
        <p:txBody>
          <a:bodyPr/>
          <a:p/>
        </p:txBody>
      </p:sp>
      <p:sp>
        <p:nvSpPr>
          <p:cNvPr id="18" name="Text 15"/>
          <p:cNvSpPr/>
          <p:nvPr/>
        </p:nvSpPr>
        <p:spPr>
          <a:xfrm>
            <a:off x="6748272" y="5257800"/>
            <a:ext cx="4343400" cy="56692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450" b="1" dirty="0">
                <a:solidFill>
                  <a:srgbClr val="F47B20"/>
                </a:solidFill>
              </a:rPr>
              <a:t>A revised rocket CAD assembly with improved fit, alignment, symmetry, and organization.</a:t>
            </a:r>
            <a:endParaRPr lang="en-US" sz="1450" dirty="0"/>
          </a:p>
        </p:txBody>
      </p:sp>
      <p:pic>
        <p:nvPicPr>
          <p:cNvPr id="19" name="Picture 18" descr="logo_white_transparent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896" y="118872"/>
            <a:ext cx="1133856" cy="338464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03504"/>
          </a:xfrm>
          <a:prstGeom prst="rect">
            <a:avLst/>
          </a:prstGeom>
          <a:solidFill>
            <a:srgbClr val="0A204C"/>
          </a:solidFill>
          <a:ln w="12700">
            <a:solidFill>
              <a:srgbClr val="0A204C"/>
            </a:solidFill>
            <a:prstDash val="solid"/>
          </a:ln>
        </p:spPr>
        <p:txBody>
          <a:bodyPr/>
          <a:p/>
        </p:txBody>
      </p:sp>
      <p:sp>
        <p:nvSpPr>
          <p:cNvPr id="5" name="Text 2"/>
          <p:cNvSpPr/>
          <p:nvPr/>
        </p:nvSpPr>
        <p:spPr>
          <a:xfrm>
            <a:off x="2788920" y="146304"/>
            <a:ext cx="13716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200" b="1" dirty="0">
                <a:solidFill>
                  <a:srgbClr val="D7A940"/>
                </a:solidFill>
              </a:rPr>
              <a:t>Unit 3</a:t>
            </a:r>
            <a:endParaRPr lang="en-US" sz="1200" dirty="0"/>
          </a:p>
        </p:txBody>
      </p:sp>
      <p:sp>
        <p:nvSpPr>
          <p:cNvPr id="6" name="Text 3"/>
          <p:cNvSpPr/>
          <p:nvPr/>
        </p:nvSpPr>
        <p:spPr>
          <a:xfrm>
            <a:off x="4315968" y="118872"/>
            <a:ext cx="64008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600" b="1" dirty="0">
                <a:solidFill>
                  <a:srgbClr val="FFFFFF"/>
                </a:solidFill>
              </a:rPr>
              <a:t>How Unit 3 Works</a:t>
            </a:r>
            <a:endParaRPr lang="en-US" sz="1600" dirty="0"/>
          </a:p>
        </p:txBody>
      </p:sp>
      <p:sp>
        <p:nvSpPr>
          <p:cNvPr id="7" name="Text 4"/>
          <p:cNvSpPr/>
          <p:nvPr/>
        </p:nvSpPr>
        <p:spPr>
          <a:xfrm>
            <a:off x="7452360" y="6510528"/>
            <a:ext cx="393192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750" dirty="0">
                <a:solidFill>
                  <a:srgbClr val="5B6770"/>
                </a:solidFill>
              </a:rPr>
              <a:t>LockwoodSTEM  |  Introduction to Engineering Design</a:t>
            </a:r>
            <a:endParaRPr lang="en-US" sz="750" dirty="0"/>
          </a:p>
        </p:txBody>
      </p:sp>
      <p:sp>
        <p:nvSpPr>
          <p:cNvPr id="8" name="Shape 5"/>
          <p:cNvSpPr/>
          <p:nvPr/>
        </p:nvSpPr>
        <p:spPr>
          <a:xfrm>
            <a:off x="6519672" y="941832"/>
            <a:ext cx="5020056" cy="5248656"/>
          </a:xfrm>
          <a:prstGeom prst="roundRect">
            <a:avLst>
              <a:gd name="adj" fmla="val 1457"/>
            </a:avLst>
          </a:prstGeom>
          <a:solidFill>
            <a:srgbClr val="FFFFFF"/>
          </a:solidFill>
          <a:ln w="12700">
            <a:solidFill>
              <a:srgbClr val="D9E6F2"/>
            </a:solidFill>
            <a:prstDash val="solid"/>
          </a:ln>
        </p:spPr>
        <p:txBody>
          <a:bodyPr/>
          <a:p/>
        </p:txBody>
      </p:sp>
      <p:pic>
        <p:nvPicPr>
          <p:cNvPr id="9" name="Image 1" descr="/mnt/data/unit3_crops/a_clean_high_resolution_product_visualization_tec_panel.jp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7960" y="960120"/>
            <a:ext cx="4983480" cy="4800600"/>
          </a:xfrm>
          <a:prstGeom prst="rect">
            <a:avLst/>
          </a:prstGeom>
        </p:spPr>
      </p:pic>
      <p:sp>
        <p:nvSpPr>
          <p:cNvPr id="10" name="Shape 6"/>
          <p:cNvSpPr/>
          <p:nvPr/>
        </p:nvSpPr>
        <p:spPr>
          <a:xfrm>
            <a:off x="6537960" y="5760720"/>
            <a:ext cx="4983480" cy="411480"/>
          </a:xfrm>
          <a:prstGeom prst="rect">
            <a:avLst/>
          </a:prstGeom>
          <a:solidFill>
            <a:srgbClr val="0A204C">
              <a:alpha val="95000"/>
            </a:srgbClr>
          </a:solidFill>
          <a:ln w="12700">
            <a:solidFill>
              <a:srgbClr val="0A204C">
                <a:alpha val="0"/>
              </a:srgbClr>
            </a:solidFill>
            <a:prstDash val="solid"/>
          </a:ln>
        </p:spPr>
        <p:txBody>
          <a:bodyPr/>
          <a:p/>
        </p:txBody>
      </p:sp>
      <p:sp>
        <p:nvSpPr>
          <p:cNvPr id="11" name="Text 7"/>
          <p:cNvSpPr/>
          <p:nvPr/>
        </p:nvSpPr>
        <p:spPr>
          <a:xfrm>
            <a:off x="6647688" y="5861304"/>
            <a:ext cx="4764024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950" b="1" dirty="0">
                <a:solidFill>
                  <a:srgbClr val="FFFFFF"/>
                </a:solidFill>
              </a:rPr>
              <a:t>Unit 3 is about moving from digital assembly to documented prototype evidence.</a:t>
            </a:r>
            <a:endParaRPr lang="en-US" sz="950" dirty="0"/>
          </a:p>
        </p:txBody>
      </p:sp>
      <p:sp>
        <p:nvSpPr>
          <p:cNvPr id="12" name="Shape 8"/>
          <p:cNvSpPr/>
          <p:nvPr/>
        </p:nvSpPr>
        <p:spPr>
          <a:xfrm>
            <a:off x="548640" y="960120"/>
            <a:ext cx="5440680" cy="1143000"/>
          </a:xfrm>
          <a:prstGeom prst="roundRect">
            <a:avLst>
              <a:gd name="adj" fmla="val 5600"/>
            </a:avLst>
          </a:prstGeom>
          <a:solidFill>
            <a:srgbClr val="EEF3F7"/>
          </a:solidFill>
          <a:ln w="12700">
            <a:solidFill>
              <a:srgbClr val="D9E6F2">
                <a:alpha val="95000"/>
              </a:srgbClr>
            </a:solidFill>
            <a:prstDash val="solid"/>
          </a:ln>
        </p:spPr>
        <p:txBody>
          <a:bodyPr/>
          <a:p/>
        </p:txBody>
      </p:sp>
      <p:sp>
        <p:nvSpPr>
          <p:cNvPr id="13" name="Text 9"/>
          <p:cNvSpPr/>
          <p:nvPr/>
        </p:nvSpPr>
        <p:spPr>
          <a:xfrm>
            <a:off x="713232" y="1106424"/>
            <a:ext cx="5111496" cy="237744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ctr">
            <a:normAutofit/>
          </a:bodyPr>
          <a:lstStyle/>
          <a:p>
            <a:pPr indent="0" marL="0">
              <a:buNone/>
            </a:pPr>
            <a:r>
              <a:rPr lang="en-US" sz="1100" b="1" dirty="0">
                <a:solidFill>
                  <a:srgbClr val="F47B20"/>
                </a:solidFill>
              </a:rPr>
              <a:t>YOUR CORE CHALLENGE</a:t>
            </a:r>
            <a:endParaRPr lang="en-US" sz="1100" dirty="0"/>
          </a:p>
        </p:txBody>
      </p:sp>
      <p:sp>
        <p:nvSpPr>
          <p:cNvPr id="14" name="Text 10"/>
          <p:cNvSpPr/>
          <p:nvPr/>
        </p:nvSpPr>
        <p:spPr>
          <a:xfrm>
            <a:off x="713232" y="1435608"/>
            <a:ext cx="5111496" cy="57607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t">
            <a:normAutofit/>
          </a:bodyPr>
          <a:lstStyle/>
          <a:p>
            <a:pPr indent="0" marL="0">
              <a:buNone/>
            </a:pPr>
            <a:r>
              <a:rPr lang="en-US" sz="1450" dirty="0">
                <a:solidFill>
                  <a:srgbClr val="1E2A36"/>
                </a:solidFill>
              </a:rPr>
              <a:t>Design, assemble, test, revise, and document a 3D printed rocket assembly using evidence from tolerance testing and prototype feedback.</a:t>
            </a:r>
            <a:endParaRPr lang="en-US" sz="1450" dirty="0"/>
          </a:p>
        </p:txBody>
      </p:sp>
      <p:sp>
        <p:nvSpPr>
          <p:cNvPr id="15" name="Shape 11"/>
          <p:cNvSpPr/>
          <p:nvPr/>
        </p:nvSpPr>
        <p:spPr>
          <a:xfrm>
            <a:off x="548640" y="2331720"/>
            <a:ext cx="5440680" cy="1143000"/>
          </a:xfrm>
          <a:prstGeom prst="roundRect">
            <a:avLst>
              <a:gd name="adj" fmla="val 5600"/>
            </a:avLst>
          </a:prstGeom>
          <a:solidFill>
            <a:srgbClr val="EEF3F7"/>
          </a:solidFill>
          <a:ln w="12700">
            <a:solidFill>
              <a:srgbClr val="D9E6F2">
                <a:alpha val="95000"/>
              </a:srgbClr>
            </a:solidFill>
            <a:prstDash val="solid"/>
          </a:ln>
        </p:spPr>
        <p:txBody>
          <a:bodyPr/>
          <a:p/>
        </p:txBody>
      </p:sp>
      <p:sp>
        <p:nvSpPr>
          <p:cNvPr id="16" name="Text 12"/>
          <p:cNvSpPr/>
          <p:nvPr/>
        </p:nvSpPr>
        <p:spPr>
          <a:xfrm>
            <a:off x="713232" y="2478024"/>
            <a:ext cx="5111496" cy="237744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ctr">
            <a:normAutofit/>
          </a:bodyPr>
          <a:lstStyle/>
          <a:p>
            <a:pPr indent="0" marL="0">
              <a:buNone/>
            </a:pPr>
            <a:r>
              <a:rPr lang="en-US" sz="1100" b="1" dirty="0">
                <a:solidFill>
                  <a:srgbClr val="D7A940"/>
                </a:solidFill>
              </a:rPr>
              <a:t>WHAT “FINISHED” MEANS</a:t>
            </a:r>
            <a:endParaRPr lang="en-US" sz="1100" dirty="0"/>
          </a:p>
        </p:txBody>
      </p:sp>
      <p:sp>
        <p:nvSpPr>
          <p:cNvPr id="17" name="Text 13"/>
          <p:cNvSpPr/>
          <p:nvPr/>
        </p:nvSpPr>
        <p:spPr>
          <a:xfrm>
            <a:off x="713232" y="2807208"/>
            <a:ext cx="5111496" cy="57607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t">
            <a:normAutofit/>
          </a:bodyPr>
          <a:lstStyle/>
          <a:p>
            <a:pPr indent="0" marL="0">
              <a:buNone/>
            </a:pPr>
            <a:r>
              <a:rPr lang="en-US" sz="1450" dirty="0">
                <a:solidFill>
                  <a:srgbClr val="1E2A36"/>
                </a:solidFill>
              </a:rPr>
              <a:t>Finished means the CAD, physical prototype, testing evidence, drawings, parts list, revision notes, and presentation all tell the same design story.</a:t>
            </a:r>
            <a:endParaRPr lang="en-US" sz="1450" dirty="0"/>
          </a:p>
        </p:txBody>
      </p:sp>
      <p:sp>
        <p:nvSpPr>
          <p:cNvPr id="18" name="Shape 14"/>
          <p:cNvSpPr/>
          <p:nvPr/>
        </p:nvSpPr>
        <p:spPr>
          <a:xfrm>
            <a:off x="548640" y="3703320"/>
            <a:ext cx="5440680" cy="1143000"/>
          </a:xfrm>
          <a:prstGeom prst="roundRect">
            <a:avLst>
              <a:gd name="adj" fmla="val 5600"/>
            </a:avLst>
          </a:prstGeom>
          <a:solidFill>
            <a:srgbClr val="EEF3F7"/>
          </a:solidFill>
          <a:ln w="12700">
            <a:solidFill>
              <a:srgbClr val="D9E6F2">
                <a:alpha val="95000"/>
              </a:srgbClr>
            </a:solidFill>
            <a:prstDash val="solid"/>
          </a:ln>
        </p:spPr>
        <p:txBody>
          <a:bodyPr/>
          <a:p/>
        </p:txBody>
      </p:sp>
      <p:sp>
        <p:nvSpPr>
          <p:cNvPr id="19" name="Text 15"/>
          <p:cNvSpPr/>
          <p:nvPr/>
        </p:nvSpPr>
        <p:spPr>
          <a:xfrm>
            <a:off x="713232" y="3849624"/>
            <a:ext cx="5111496" cy="237744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ctr">
            <a:normAutofit/>
          </a:bodyPr>
          <a:lstStyle/>
          <a:p>
            <a:pPr indent="0" marL="0">
              <a:buNone/>
            </a:pPr>
            <a:r>
              <a:rPr lang="en-US" sz="1100" b="1" dirty="0">
                <a:solidFill>
                  <a:srgbClr val="4F8A5B"/>
                </a:solidFill>
              </a:rPr>
              <a:t>WHAT GOOD EVIDENCE LOOKS LIKE</a:t>
            </a:r>
            <a:endParaRPr lang="en-US" sz="1100" dirty="0"/>
          </a:p>
        </p:txBody>
      </p:sp>
      <p:sp>
        <p:nvSpPr>
          <p:cNvPr id="20" name="Text 16"/>
          <p:cNvSpPr/>
          <p:nvPr/>
        </p:nvSpPr>
        <p:spPr>
          <a:xfrm>
            <a:off x="713232" y="4178808"/>
            <a:ext cx="5111496" cy="57607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t">
            <a:normAutofit/>
          </a:bodyPr>
          <a:lstStyle/>
          <a:p>
            <a:pPr indent="0" marL="0">
              <a:buNone/>
            </a:pPr>
            <a:r>
              <a:rPr lang="en-US" sz="1450" dirty="0">
                <a:solidFill>
                  <a:srgbClr val="1E2A36"/>
                </a:solidFill>
              </a:rPr>
              <a:t>Screenshots, photos, measurements, fit tables, revision notes, and clear drawings that show how your design changed and why.</a:t>
            </a:r>
            <a:endParaRPr lang="en-US" sz="1450" dirty="0"/>
          </a:p>
        </p:txBody>
      </p:sp>
      <p:sp>
        <p:nvSpPr>
          <p:cNvPr id="21" name="Shape 17"/>
          <p:cNvSpPr/>
          <p:nvPr/>
        </p:nvSpPr>
        <p:spPr>
          <a:xfrm>
            <a:off x="548640" y="5074920"/>
            <a:ext cx="5440680" cy="1005840"/>
          </a:xfrm>
          <a:prstGeom prst="roundRect">
            <a:avLst>
              <a:gd name="adj" fmla="val 6364"/>
            </a:avLst>
          </a:prstGeom>
          <a:solidFill>
            <a:srgbClr val="EEF3F7"/>
          </a:solidFill>
          <a:ln w="12700">
            <a:solidFill>
              <a:srgbClr val="D9E6F2">
                <a:alpha val="95000"/>
              </a:srgbClr>
            </a:solidFill>
            <a:prstDash val="solid"/>
          </a:ln>
        </p:spPr>
        <p:txBody>
          <a:bodyPr/>
          <a:p/>
        </p:txBody>
      </p:sp>
      <p:sp>
        <p:nvSpPr>
          <p:cNvPr id="22" name="Text 18"/>
          <p:cNvSpPr/>
          <p:nvPr/>
        </p:nvSpPr>
        <p:spPr>
          <a:xfrm>
            <a:off x="713232" y="5221224"/>
            <a:ext cx="5111496" cy="237744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ctr">
            <a:normAutofit/>
          </a:bodyPr>
          <a:lstStyle/>
          <a:p>
            <a:pPr indent="0" marL="0">
              <a:buNone/>
            </a:pPr>
            <a:r>
              <a:rPr lang="en-US" sz="1100" b="1" dirty="0">
                <a:solidFill>
                  <a:srgbClr val="F47B20"/>
                </a:solidFill>
              </a:rPr>
              <a:t>ENGINEERING HABIT</a:t>
            </a:r>
            <a:endParaRPr lang="en-US" sz="1100" dirty="0"/>
          </a:p>
        </p:txBody>
      </p:sp>
      <p:sp>
        <p:nvSpPr>
          <p:cNvPr id="23" name="Text 19"/>
          <p:cNvSpPr/>
          <p:nvPr/>
        </p:nvSpPr>
        <p:spPr>
          <a:xfrm>
            <a:off x="713232" y="5550408"/>
            <a:ext cx="5111496" cy="43891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t">
            <a:normAutofit/>
          </a:bodyPr>
          <a:lstStyle/>
          <a:p>
            <a:pPr indent="0" marL="0">
              <a:buNone/>
            </a:pPr>
            <a:r>
              <a:rPr lang="en-US" sz="1450" dirty="0">
                <a:solidFill>
                  <a:srgbClr val="1E2A36"/>
                </a:solidFill>
              </a:rPr>
              <a:t>Do not wait until the end to document. Each lesson creates part of your final package.</a:t>
            </a:r>
            <a:endParaRPr lang="en-US" sz="1450" dirty="0"/>
          </a:p>
        </p:txBody>
      </p:sp>
      <p:pic>
        <p:nvPicPr>
          <p:cNvPr id="24" name="Picture 23" descr="logo_white_transparen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0896" y="118872"/>
            <a:ext cx="1133856" cy="338464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0">
    <p:bg>
      <p:bgPr>
        <a:solidFill>
          <a:srgbClr val="0A204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unit3_crops/a_clean_technical_illustration_exploded_view_dia_title.jp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989320" y="0"/>
            <a:ext cx="6202375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5989320" cy="6858000"/>
          </a:xfrm>
          <a:prstGeom prst="rect">
            <a:avLst/>
          </a:prstGeom>
          <a:solidFill>
            <a:srgbClr val="0A204C"/>
          </a:solidFill>
          <a:ln w="12700">
            <a:solidFill>
              <a:srgbClr val="0A204C"/>
            </a:solidFill>
            <a:prstDash val="solid"/>
          </a:ln>
        </p:spPr>
        <p:txBody>
          <a:bodyPr/>
          <a:p/>
        </p:txBody>
      </p:sp>
      <p:sp>
        <p:nvSpPr>
          <p:cNvPr id="4" name="Shape 1"/>
          <p:cNvSpPr/>
          <p:nvPr/>
        </p:nvSpPr>
        <p:spPr>
          <a:xfrm>
            <a:off x="5989320" y="0"/>
            <a:ext cx="109728" cy="6858000"/>
          </a:xfrm>
          <a:prstGeom prst="rect">
            <a:avLst/>
          </a:prstGeom>
          <a:solidFill>
            <a:srgbClr val="F47B20"/>
          </a:solidFill>
          <a:ln w="12700">
            <a:solidFill>
              <a:srgbClr val="F47B20"/>
            </a:solidFill>
            <a:prstDash val="solid"/>
          </a:ln>
        </p:spPr>
        <p:txBody>
          <a:bodyPr/>
          <a:p/>
        </p:txBody>
      </p:sp>
      <p:sp>
        <p:nvSpPr>
          <p:cNvPr id="7" name="Text 3"/>
          <p:cNvSpPr/>
          <p:nvPr/>
        </p:nvSpPr>
        <p:spPr>
          <a:xfrm>
            <a:off x="640080" y="1234440"/>
            <a:ext cx="4206240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600" b="1" dirty="0">
                <a:solidFill>
                  <a:srgbClr val="D7A940"/>
                </a:solidFill>
              </a:rPr>
              <a:t>LOCKWOODSTEM IED • UNIT 3</a:t>
            </a:r>
            <a:endParaRPr lang="en-US" sz="1600" dirty="0"/>
          </a:p>
        </p:txBody>
      </p:sp>
      <p:sp>
        <p:nvSpPr>
          <p:cNvPr id="8" name="Text 4"/>
          <p:cNvSpPr/>
          <p:nvPr/>
        </p:nvSpPr>
        <p:spPr>
          <a:xfrm>
            <a:off x="640080" y="1737360"/>
            <a:ext cx="2743200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2600" b="1" dirty="0">
                <a:solidFill>
                  <a:srgbClr val="F47B20"/>
                </a:solidFill>
              </a:rPr>
              <a:t>Lesson 3.8</a:t>
            </a:r>
            <a:endParaRPr lang="en-US" sz="2600" dirty="0"/>
          </a:p>
        </p:txBody>
      </p:sp>
      <p:sp>
        <p:nvSpPr>
          <p:cNvPr id="9" name="Text 5"/>
          <p:cNvSpPr/>
          <p:nvPr/>
        </p:nvSpPr>
        <p:spPr>
          <a:xfrm>
            <a:off x="640080" y="2267712"/>
            <a:ext cx="4983480" cy="91440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3000" b="1" dirty="0">
                <a:solidFill>
                  <a:srgbClr val="FFFFFF"/>
                </a:solidFill>
              </a:rPr>
              <a:t>Exploded CAD Views</a:t>
            </a:r>
            <a:endParaRPr lang="en-US" sz="3000" dirty="0"/>
          </a:p>
        </p:txBody>
      </p:sp>
      <p:sp>
        <p:nvSpPr>
          <p:cNvPr id="10" name="Shape 6"/>
          <p:cNvSpPr/>
          <p:nvPr/>
        </p:nvSpPr>
        <p:spPr>
          <a:xfrm>
            <a:off x="640080" y="3456432"/>
            <a:ext cx="4389120" cy="0"/>
          </a:xfrm>
          <a:prstGeom prst="line">
            <a:avLst/>
          </a:prstGeom>
          <a:noFill/>
          <a:ln w="25400">
            <a:solidFill>
              <a:srgbClr val="F47B20"/>
            </a:solidFill>
            <a:prstDash val="solid"/>
          </a:ln>
        </p:spPr>
        <p:txBody>
          <a:bodyPr/>
          <a:p/>
        </p:txBody>
      </p:sp>
      <p:sp>
        <p:nvSpPr>
          <p:cNvPr id="11" name="Text 7"/>
          <p:cNvSpPr/>
          <p:nvPr/>
        </p:nvSpPr>
        <p:spPr>
          <a:xfrm>
            <a:off x="640080" y="3703320"/>
            <a:ext cx="5074920" cy="91440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700" i="1" dirty="0">
                <a:solidFill>
                  <a:srgbClr val="E8EEF6"/>
                </a:solidFill>
              </a:rPr>
              <a:t>How can engineers show the parts of an assembly without hiding important details?</a:t>
            </a:r>
            <a:endParaRPr lang="en-US" sz="1700" dirty="0"/>
          </a:p>
        </p:txBody>
      </p:sp>
      <p:sp>
        <p:nvSpPr>
          <p:cNvPr id="12" name="Text 8"/>
          <p:cNvSpPr/>
          <p:nvPr/>
        </p:nvSpPr>
        <p:spPr>
          <a:xfrm>
            <a:off x="640080" y="6263640"/>
            <a:ext cx="4663440" cy="23774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050" dirty="0">
                <a:solidFill>
                  <a:srgbClr val="CBD6E2"/>
                </a:solidFill>
              </a:rPr>
              <a:t>CAD Assemblies, Prototyping &amp; Technical Drawings</a:t>
            </a:r>
            <a:endParaRPr lang="en-US" sz="1050" dirty="0"/>
          </a:p>
        </p:txBody>
      </p:sp>
      <p:pic>
        <p:nvPicPr>
          <p:cNvPr id="13" name="Picture 12" descr="logo_white_transparen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0896" y="118872"/>
            <a:ext cx="1133856" cy="338464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1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03504"/>
          </a:xfrm>
          <a:prstGeom prst="rect">
            <a:avLst/>
          </a:prstGeom>
          <a:solidFill>
            <a:srgbClr val="0A204C"/>
          </a:solidFill>
          <a:ln w="12700">
            <a:solidFill>
              <a:srgbClr val="0A204C"/>
            </a:solidFill>
            <a:prstDash val="solid"/>
          </a:ln>
        </p:spPr>
        <p:txBody>
          <a:bodyPr/>
          <a:p/>
        </p:txBody>
      </p:sp>
      <p:sp>
        <p:nvSpPr>
          <p:cNvPr id="5" name="Text 2"/>
          <p:cNvSpPr/>
          <p:nvPr/>
        </p:nvSpPr>
        <p:spPr>
          <a:xfrm>
            <a:off x="2788920" y="146304"/>
            <a:ext cx="13716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200" b="1" dirty="0">
                <a:solidFill>
                  <a:srgbClr val="D7A940"/>
                </a:solidFill>
              </a:rPr>
              <a:t>Lesson 3.8</a:t>
            </a:r>
            <a:endParaRPr lang="en-US" sz="1200" dirty="0"/>
          </a:p>
        </p:txBody>
      </p:sp>
      <p:sp>
        <p:nvSpPr>
          <p:cNvPr id="6" name="Text 3"/>
          <p:cNvSpPr/>
          <p:nvPr/>
        </p:nvSpPr>
        <p:spPr>
          <a:xfrm>
            <a:off x="4315968" y="118872"/>
            <a:ext cx="64008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600" b="1" dirty="0">
                <a:solidFill>
                  <a:srgbClr val="FFFFFF"/>
                </a:solidFill>
              </a:rPr>
              <a:t>Exploded CAD Views</a:t>
            </a:r>
            <a:endParaRPr lang="en-US" sz="1600" dirty="0"/>
          </a:p>
        </p:txBody>
      </p:sp>
      <p:sp>
        <p:nvSpPr>
          <p:cNvPr id="7" name="Text 4"/>
          <p:cNvSpPr/>
          <p:nvPr/>
        </p:nvSpPr>
        <p:spPr>
          <a:xfrm>
            <a:off x="7452360" y="6510528"/>
            <a:ext cx="393192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750" dirty="0">
                <a:solidFill>
                  <a:srgbClr val="5B6770"/>
                </a:solidFill>
              </a:rPr>
              <a:t>LockwoodSTEM  |  Introduction to Engineering Design</a:t>
            </a:r>
            <a:endParaRPr lang="en-US" sz="750" dirty="0"/>
          </a:p>
        </p:txBody>
      </p:sp>
      <p:sp>
        <p:nvSpPr>
          <p:cNvPr id="8" name="Text 5"/>
          <p:cNvSpPr/>
          <p:nvPr/>
        </p:nvSpPr>
        <p:spPr>
          <a:xfrm>
            <a:off x="502920" y="841248"/>
            <a:ext cx="576072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2300" b="1" dirty="0">
                <a:solidFill>
                  <a:srgbClr val="0A204C"/>
                </a:solidFill>
              </a:rPr>
              <a:t>Exploded CAD Views</a:t>
            </a:r>
            <a:endParaRPr lang="en-US" sz="2300" dirty="0"/>
          </a:p>
        </p:txBody>
      </p:sp>
      <p:sp>
        <p:nvSpPr>
          <p:cNvPr id="9" name="Text 6"/>
          <p:cNvSpPr/>
          <p:nvPr/>
        </p:nvSpPr>
        <p:spPr>
          <a:xfrm>
            <a:off x="502920" y="1234440"/>
            <a:ext cx="5806440" cy="54864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700" i="1" dirty="0">
                <a:solidFill>
                  <a:srgbClr val="5B6770"/>
                </a:solidFill>
              </a:rPr>
              <a:t>How can engineers show the parts of an assembly without hiding important details?</a:t>
            </a:r>
            <a:endParaRPr lang="en-US" sz="1700" dirty="0"/>
          </a:p>
        </p:txBody>
      </p:sp>
      <p:sp>
        <p:nvSpPr>
          <p:cNvPr id="10" name="Shape 7"/>
          <p:cNvSpPr/>
          <p:nvPr/>
        </p:nvSpPr>
        <p:spPr>
          <a:xfrm>
            <a:off x="6611112" y="941832"/>
            <a:ext cx="4837176" cy="5266944"/>
          </a:xfrm>
          <a:prstGeom prst="roundRect">
            <a:avLst>
              <a:gd name="adj" fmla="val 1512"/>
            </a:avLst>
          </a:prstGeom>
          <a:solidFill>
            <a:srgbClr val="FFFFFF"/>
          </a:solidFill>
          <a:ln w="12700">
            <a:solidFill>
              <a:srgbClr val="D9E6F2"/>
            </a:solidFill>
            <a:prstDash val="solid"/>
          </a:ln>
        </p:spPr>
        <p:txBody>
          <a:bodyPr/>
          <a:p/>
        </p:txBody>
      </p:sp>
      <p:pic>
        <p:nvPicPr>
          <p:cNvPr id="11" name="Image 1" descr="/mnt/data/unit3_crops/a_clean_technical_illustration_exploded_view_dia_panel.jp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9400" y="960120"/>
            <a:ext cx="4800600" cy="4818888"/>
          </a:xfrm>
          <a:prstGeom prst="rect">
            <a:avLst/>
          </a:prstGeom>
        </p:spPr>
      </p:pic>
      <p:sp>
        <p:nvSpPr>
          <p:cNvPr id="12" name="Shape 8"/>
          <p:cNvSpPr/>
          <p:nvPr/>
        </p:nvSpPr>
        <p:spPr>
          <a:xfrm>
            <a:off x="6629400" y="5779008"/>
            <a:ext cx="4800600" cy="411480"/>
          </a:xfrm>
          <a:prstGeom prst="rect">
            <a:avLst/>
          </a:prstGeom>
          <a:solidFill>
            <a:srgbClr val="0A204C">
              <a:alpha val="95000"/>
            </a:srgbClr>
          </a:solidFill>
          <a:ln w="12700">
            <a:solidFill>
              <a:srgbClr val="0A204C">
                <a:alpha val="0"/>
              </a:srgbClr>
            </a:solidFill>
            <a:prstDash val="solid"/>
          </a:ln>
        </p:spPr>
        <p:txBody>
          <a:bodyPr/>
          <a:p/>
        </p:txBody>
      </p:sp>
      <p:sp>
        <p:nvSpPr>
          <p:cNvPr id="13" name="Text 9"/>
          <p:cNvSpPr/>
          <p:nvPr/>
        </p:nvSpPr>
        <p:spPr>
          <a:xfrm>
            <a:off x="6739128" y="5879592"/>
            <a:ext cx="4581144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950" b="1" dirty="0">
                <a:solidFill>
                  <a:srgbClr val="FFFFFF"/>
                </a:solidFill>
              </a:rPr>
              <a:t>Aerospace assembly work depends on fit, alignment, documentation, and testing evidence.</a:t>
            </a:r>
            <a:endParaRPr lang="en-US" sz="950" dirty="0"/>
          </a:p>
        </p:txBody>
      </p:sp>
      <p:sp>
        <p:nvSpPr>
          <p:cNvPr id="14" name="Shape 10"/>
          <p:cNvSpPr/>
          <p:nvPr/>
        </p:nvSpPr>
        <p:spPr>
          <a:xfrm>
            <a:off x="548640" y="2057400"/>
            <a:ext cx="5577840" cy="1097280"/>
          </a:xfrm>
          <a:prstGeom prst="roundRect">
            <a:avLst>
              <a:gd name="adj" fmla="val 5833"/>
            </a:avLst>
          </a:prstGeom>
          <a:solidFill>
            <a:srgbClr val="EEF3F7"/>
          </a:solidFill>
          <a:ln w="12700">
            <a:solidFill>
              <a:srgbClr val="D9E6F2">
                <a:alpha val="95000"/>
              </a:srgbClr>
            </a:solidFill>
            <a:prstDash val="solid"/>
          </a:ln>
        </p:spPr>
        <p:txBody>
          <a:bodyPr/>
          <a:p/>
        </p:txBody>
      </p:sp>
      <p:sp>
        <p:nvSpPr>
          <p:cNvPr id="15" name="Text 11"/>
          <p:cNvSpPr/>
          <p:nvPr/>
        </p:nvSpPr>
        <p:spPr>
          <a:xfrm>
            <a:off x="713232" y="2203704"/>
            <a:ext cx="5248656" cy="237744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ctr">
            <a:normAutofit/>
          </a:bodyPr>
          <a:lstStyle/>
          <a:p>
            <a:pPr indent="0" marL="0">
              <a:buNone/>
            </a:pPr>
            <a:r>
              <a:rPr lang="en-US" sz="1100" b="1" dirty="0">
                <a:solidFill>
                  <a:srgbClr val="F47B20"/>
                </a:solidFill>
              </a:rPr>
              <a:t>LESSON GOAL</a:t>
            </a:r>
            <a:endParaRPr lang="en-US" sz="1100" dirty="0"/>
          </a:p>
        </p:txBody>
      </p:sp>
      <p:sp>
        <p:nvSpPr>
          <p:cNvPr id="16" name="Text 12"/>
          <p:cNvSpPr/>
          <p:nvPr/>
        </p:nvSpPr>
        <p:spPr>
          <a:xfrm>
            <a:off x="713232" y="2532888"/>
            <a:ext cx="5248656" cy="53035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t">
            <a:normAutofit/>
          </a:bodyPr>
          <a:lstStyle/>
          <a:p>
            <a:pPr indent="0" marL="0">
              <a:buNone/>
            </a:pPr>
            <a:r>
              <a:rPr lang="en-US" sz="1450" dirty="0">
                <a:solidFill>
                  <a:srgbClr val="1E2A36"/>
                </a:solidFill>
              </a:rPr>
              <a:t>Students create an exploded view that separates rocket assembly parts in a clear and organized way.</a:t>
            </a:r>
            <a:endParaRPr lang="en-US" sz="1450" dirty="0"/>
          </a:p>
        </p:txBody>
      </p:sp>
      <p:sp>
        <p:nvSpPr>
          <p:cNvPr id="17" name="Shape 13"/>
          <p:cNvSpPr/>
          <p:nvPr/>
        </p:nvSpPr>
        <p:spPr>
          <a:xfrm>
            <a:off x="548640" y="3364992"/>
            <a:ext cx="5577840" cy="1097280"/>
          </a:xfrm>
          <a:prstGeom prst="roundRect">
            <a:avLst>
              <a:gd name="adj" fmla="val 5833"/>
            </a:avLst>
          </a:prstGeom>
          <a:solidFill>
            <a:srgbClr val="EEF3F7"/>
          </a:solidFill>
          <a:ln w="12700">
            <a:solidFill>
              <a:srgbClr val="D9E6F2">
                <a:alpha val="95000"/>
              </a:srgbClr>
            </a:solidFill>
            <a:prstDash val="solid"/>
          </a:ln>
        </p:spPr>
        <p:txBody>
          <a:bodyPr/>
          <a:p/>
        </p:txBody>
      </p:sp>
      <p:sp>
        <p:nvSpPr>
          <p:cNvPr id="18" name="Text 14"/>
          <p:cNvSpPr/>
          <p:nvPr/>
        </p:nvSpPr>
        <p:spPr>
          <a:xfrm>
            <a:off x="713232" y="3511296"/>
            <a:ext cx="5248656" cy="237744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ctr">
            <a:normAutofit/>
          </a:bodyPr>
          <a:lstStyle/>
          <a:p>
            <a:pPr indent="0" marL="0">
              <a:buNone/>
            </a:pPr>
            <a:r>
              <a:rPr lang="en-US" sz="1100" b="1" dirty="0">
                <a:solidFill>
                  <a:srgbClr val="D7A940"/>
                </a:solidFill>
              </a:rPr>
              <a:t>STUDENT OBJECTIVE</a:t>
            </a:r>
            <a:endParaRPr lang="en-US" sz="1100" dirty="0"/>
          </a:p>
        </p:txBody>
      </p:sp>
      <p:sp>
        <p:nvSpPr>
          <p:cNvPr id="19" name="Text 15"/>
          <p:cNvSpPr/>
          <p:nvPr/>
        </p:nvSpPr>
        <p:spPr>
          <a:xfrm>
            <a:off x="713232" y="3840480"/>
            <a:ext cx="5248656" cy="53035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t">
            <a:normAutofit/>
          </a:bodyPr>
          <a:lstStyle/>
          <a:p>
            <a:pPr indent="0" marL="0">
              <a:buNone/>
            </a:pPr>
            <a:r>
              <a:rPr lang="en-US" sz="1450" dirty="0">
                <a:solidFill>
                  <a:srgbClr val="1E2A36"/>
                </a:solidFill>
              </a:rPr>
              <a:t>I can create an exploded CAD view that shows how the rocket assembly parts fit together.</a:t>
            </a:r>
            <a:endParaRPr lang="en-US" sz="1450" dirty="0"/>
          </a:p>
        </p:txBody>
      </p:sp>
      <p:sp>
        <p:nvSpPr>
          <p:cNvPr id="20" name="Shape 16"/>
          <p:cNvSpPr/>
          <p:nvPr/>
        </p:nvSpPr>
        <p:spPr>
          <a:xfrm>
            <a:off x="548640" y="4663440"/>
            <a:ext cx="5577840" cy="1097280"/>
          </a:xfrm>
          <a:prstGeom prst="roundRect">
            <a:avLst>
              <a:gd name="adj" fmla="val 5833"/>
            </a:avLst>
          </a:prstGeom>
          <a:solidFill>
            <a:srgbClr val="EEF3F7"/>
          </a:solidFill>
          <a:ln w="12700">
            <a:solidFill>
              <a:srgbClr val="D9E6F2">
                <a:alpha val="95000"/>
              </a:srgbClr>
            </a:solidFill>
            <a:prstDash val="solid"/>
          </a:ln>
        </p:spPr>
        <p:txBody>
          <a:bodyPr/>
          <a:p/>
        </p:txBody>
      </p:sp>
      <p:sp>
        <p:nvSpPr>
          <p:cNvPr id="21" name="Text 17"/>
          <p:cNvSpPr/>
          <p:nvPr/>
        </p:nvSpPr>
        <p:spPr>
          <a:xfrm>
            <a:off x="713232" y="4809744"/>
            <a:ext cx="5248656" cy="237744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ctr">
            <a:normAutofit/>
          </a:bodyPr>
          <a:lstStyle/>
          <a:p>
            <a:pPr indent="0" marL="0">
              <a:buNone/>
            </a:pPr>
            <a:r>
              <a:rPr lang="en-US" sz="1100" b="1" dirty="0">
                <a:solidFill>
                  <a:srgbClr val="4F8A5B"/>
                </a:solidFill>
              </a:rPr>
              <a:t>END PRODUCT</a:t>
            </a:r>
            <a:endParaRPr lang="en-US" sz="1100" dirty="0"/>
          </a:p>
        </p:txBody>
      </p:sp>
      <p:sp>
        <p:nvSpPr>
          <p:cNvPr id="22" name="Text 18"/>
          <p:cNvSpPr/>
          <p:nvPr/>
        </p:nvSpPr>
        <p:spPr>
          <a:xfrm>
            <a:off x="713232" y="5138928"/>
            <a:ext cx="5248656" cy="53035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t">
            <a:normAutofit/>
          </a:bodyPr>
          <a:lstStyle/>
          <a:p>
            <a:pPr indent="0" marL="0">
              <a:buNone/>
            </a:pPr>
            <a:r>
              <a:rPr lang="en-US" sz="1450" dirty="0">
                <a:solidFill>
                  <a:srgbClr val="1E2A36"/>
                </a:solidFill>
              </a:rPr>
              <a:t>A clear exploded CAD view showing major rocket components separated, aligned, and easy to identify.</a:t>
            </a:r>
            <a:endParaRPr lang="en-US" sz="1450" dirty="0"/>
          </a:p>
        </p:txBody>
      </p:sp>
      <p:pic>
        <p:nvPicPr>
          <p:cNvPr id="23" name="Picture 22" descr="logo_white_transparen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0896" y="118872"/>
            <a:ext cx="1133856" cy="338464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2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03504"/>
          </a:xfrm>
          <a:prstGeom prst="rect">
            <a:avLst/>
          </a:prstGeom>
          <a:solidFill>
            <a:srgbClr val="0A204C"/>
          </a:solidFill>
          <a:ln w="12700">
            <a:solidFill>
              <a:srgbClr val="0A204C"/>
            </a:solidFill>
            <a:prstDash val="solid"/>
          </a:ln>
        </p:spPr>
        <p:txBody>
          <a:bodyPr/>
          <a:p/>
        </p:txBody>
      </p:sp>
      <p:sp>
        <p:nvSpPr>
          <p:cNvPr id="5" name="Text 2"/>
          <p:cNvSpPr/>
          <p:nvPr/>
        </p:nvSpPr>
        <p:spPr>
          <a:xfrm>
            <a:off x="2788920" y="146304"/>
            <a:ext cx="13716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200" b="1" dirty="0">
                <a:solidFill>
                  <a:srgbClr val="D7A940"/>
                </a:solidFill>
              </a:rPr>
              <a:t>Lesson 3.8</a:t>
            </a:r>
            <a:endParaRPr lang="en-US" sz="1200" dirty="0"/>
          </a:p>
        </p:txBody>
      </p:sp>
      <p:sp>
        <p:nvSpPr>
          <p:cNvPr id="6" name="Text 3"/>
          <p:cNvSpPr/>
          <p:nvPr/>
        </p:nvSpPr>
        <p:spPr>
          <a:xfrm>
            <a:off x="4315968" y="118872"/>
            <a:ext cx="64008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600" b="1" dirty="0">
                <a:solidFill>
                  <a:srgbClr val="FFFFFF"/>
                </a:solidFill>
              </a:rPr>
              <a:t>Exploded CAD Views</a:t>
            </a:r>
            <a:endParaRPr lang="en-US" sz="1600" dirty="0"/>
          </a:p>
        </p:txBody>
      </p:sp>
      <p:sp>
        <p:nvSpPr>
          <p:cNvPr id="7" name="Text 4"/>
          <p:cNvSpPr/>
          <p:nvPr/>
        </p:nvSpPr>
        <p:spPr>
          <a:xfrm>
            <a:off x="7452360" y="6510528"/>
            <a:ext cx="393192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750" dirty="0">
                <a:solidFill>
                  <a:srgbClr val="5B6770"/>
                </a:solidFill>
              </a:rPr>
              <a:t>LockwoodSTEM  |  Introduction to Engineering Design</a:t>
            </a:r>
            <a:endParaRPr lang="en-US" sz="750" dirty="0"/>
          </a:p>
        </p:txBody>
      </p:sp>
      <p:sp>
        <p:nvSpPr>
          <p:cNvPr id="8" name="Text 5"/>
          <p:cNvSpPr/>
          <p:nvPr/>
        </p:nvSpPr>
        <p:spPr>
          <a:xfrm>
            <a:off x="502920" y="841248"/>
            <a:ext cx="731520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2300" b="1" dirty="0">
                <a:solidFill>
                  <a:srgbClr val="0A204C"/>
                </a:solidFill>
              </a:rPr>
              <a:t>What you need to understand</a:t>
            </a:r>
            <a:endParaRPr lang="en-US" sz="2300" dirty="0"/>
          </a:p>
        </p:txBody>
      </p:sp>
      <p:sp>
        <p:nvSpPr>
          <p:cNvPr id="9" name="Text 6"/>
          <p:cNvSpPr/>
          <p:nvPr/>
        </p:nvSpPr>
        <p:spPr>
          <a:xfrm>
            <a:off x="502920" y="1207008"/>
            <a:ext cx="786384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550" dirty="0">
                <a:solidFill>
                  <a:srgbClr val="5B6770"/>
                </a:solidFill>
              </a:rPr>
              <a:t>These ideas guide the decisions you make during the lesson.</a:t>
            </a:r>
            <a:endParaRPr lang="en-US" sz="1550" dirty="0"/>
          </a:p>
        </p:txBody>
      </p:sp>
      <p:sp>
        <p:nvSpPr>
          <p:cNvPr id="10" name="Shape 7"/>
          <p:cNvSpPr/>
          <p:nvPr/>
        </p:nvSpPr>
        <p:spPr>
          <a:xfrm>
            <a:off x="502920" y="1737360"/>
            <a:ext cx="5577840" cy="4343400"/>
          </a:xfrm>
          <a:prstGeom prst="roundRect">
            <a:avLst>
              <a:gd name="adj" fmla="val 1684"/>
            </a:avLst>
          </a:prstGeom>
          <a:solidFill>
            <a:srgbClr val="EEF3F7"/>
          </a:solidFill>
          <a:ln w="12700">
            <a:solidFill>
              <a:srgbClr val="D9E6F2"/>
            </a:solidFill>
            <a:prstDash val="solid"/>
          </a:ln>
        </p:spPr>
        <p:txBody>
          <a:bodyPr/>
          <a:p/>
        </p:txBody>
      </p:sp>
      <p:sp>
        <p:nvSpPr>
          <p:cNvPr id="11" name="Text 8"/>
          <p:cNvSpPr/>
          <p:nvPr/>
        </p:nvSpPr>
        <p:spPr>
          <a:xfrm>
            <a:off x="749808" y="1975104"/>
            <a:ext cx="2011680" cy="256032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ctr">
            <a:normAutofit/>
          </a:bodyPr>
          <a:lstStyle/>
          <a:p>
            <a:pPr indent="0" marL="0">
              <a:buNone/>
            </a:pPr>
            <a:r>
              <a:rPr lang="en-US" sz="1100" b="1" dirty="0">
                <a:solidFill>
                  <a:srgbClr val="F47B20"/>
                </a:solidFill>
              </a:rPr>
              <a:t>BIG IDEAS</a:t>
            </a:r>
            <a:endParaRPr lang="en-US" sz="1100" dirty="0"/>
          </a:p>
        </p:txBody>
      </p:sp>
      <p:sp>
        <p:nvSpPr>
          <p:cNvPr id="12" name="Text 9"/>
          <p:cNvSpPr/>
          <p:nvPr/>
        </p:nvSpPr>
        <p:spPr>
          <a:xfrm>
            <a:off x="749808" y="2395728"/>
            <a:ext cx="5074920" cy="2926080"/>
          </a:xfrm>
          <a:prstGeom prst="rect">
            <a:avLst/>
          </a:prstGeom>
          <a:noFill/>
          <a:ln/>
        </p:spPr>
        <p:txBody>
          <a:bodyPr wrap="square" lIns="762" tIns="762" rIns="762" bIns="762" rtlCol="0" anchor="t">
            <a:normAutofit/>
          </a:bodyPr>
          <a:lstStyle/>
          <a:p>
            <a:pPr indent="0" marL="0">
              <a:buNone/>
            </a:pPr>
            <a:r>
              <a:rPr lang="en-US" sz="1600" dirty="0">
                <a:solidFill>
                  <a:srgbClr val="1E2A3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Exploded views separate parts while keeping them aligned to their real assembly positions.</a:t>
            </a:r>
            <a:pPr indent="0" marL="0">
              <a:buNone/>
            </a:pPr>
            <a:endParaRPr lang="en-US" sz="1600" dirty="0"/>
          </a:p>
          <a:p>
            <a:pPr indent="0" marL="0">
              <a:buNone/>
            </a:pPr>
            <a:r>
              <a:rPr lang="en-US" sz="1600" dirty="0">
                <a:solidFill>
                  <a:srgbClr val="1E2A3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They help show part relationships, assembly order, internal components, and hidden connections.</a:t>
            </a:r>
            <a:endParaRPr lang="en-US" sz="1600" dirty="0"/>
          </a:p>
          <a:p>
            <a:pPr indent="0" marL="0">
              <a:buNone/>
            </a:pPr>
            <a:endParaRPr lang="en-US" sz="1600" dirty="0"/>
          </a:p>
          <a:p>
            <a:pPr indent="0" marL="0">
              <a:buNone/>
            </a:pPr>
            <a:r>
              <a:rPr lang="en-US" sz="1600" dirty="0">
                <a:solidFill>
                  <a:srgbClr val="1E2A3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Parts should be separated clearly, not scattered randomly.</a:t>
            </a:r>
            <a:endParaRPr lang="en-US" sz="1600" dirty="0"/>
          </a:p>
        </p:txBody>
      </p:sp>
      <p:sp>
        <p:nvSpPr>
          <p:cNvPr id="13" name="Shape 10"/>
          <p:cNvSpPr/>
          <p:nvPr/>
        </p:nvSpPr>
        <p:spPr>
          <a:xfrm>
            <a:off x="6492240" y="1737360"/>
            <a:ext cx="4983480" cy="4343400"/>
          </a:xfrm>
          <a:prstGeom prst="roundRect">
            <a:avLst>
              <a:gd name="adj" fmla="val 1684"/>
            </a:avLst>
          </a:prstGeom>
          <a:solidFill>
            <a:srgbClr val="FFFFFF"/>
          </a:solidFill>
          <a:ln w="12700">
            <a:solidFill>
              <a:srgbClr val="D9E6F2"/>
            </a:solidFill>
            <a:prstDash val="solid"/>
          </a:ln>
        </p:spPr>
        <p:txBody>
          <a:bodyPr/>
          <a:p/>
        </p:txBody>
      </p:sp>
      <p:pic>
        <p:nvPicPr>
          <p:cNvPr id="14" name="Image 1" descr="/mnt/data/unit3_crops/a_clean_technical_illustration_exploded_view_dia_mini.jp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0840" y="2011680"/>
            <a:ext cx="4526280" cy="3611880"/>
          </a:xfrm>
          <a:prstGeom prst="rect">
            <a:avLst/>
          </a:prstGeom>
        </p:spPr>
      </p:pic>
      <p:sp>
        <p:nvSpPr>
          <p:cNvPr id="15" name="Text 11"/>
          <p:cNvSpPr/>
          <p:nvPr/>
        </p:nvSpPr>
        <p:spPr>
          <a:xfrm>
            <a:off x="6830568" y="5212080"/>
            <a:ext cx="4306824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100" b="1" dirty="0">
                <a:solidFill>
                  <a:srgbClr val="0A204C"/>
                </a:solidFill>
              </a:rPr>
              <a:t>Exploded views communicate how parts relate without hiding important geometry.</a:t>
            </a:r>
            <a:endParaRPr lang="en-US" sz="1100" dirty="0"/>
          </a:p>
        </p:txBody>
      </p:sp>
      <p:pic>
        <p:nvPicPr>
          <p:cNvPr id="16" name="Picture 15" descr="logo_white_transparen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0896" y="118872"/>
            <a:ext cx="1133856" cy="338464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3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03504"/>
          </a:xfrm>
          <a:prstGeom prst="rect">
            <a:avLst/>
          </a:prstGeom>
          <a:solidFill>
            <a:srgbClr val="0A204C"/>
          </a:solidFill>
          <a:ln w="12700">
            <a:solidFill>
              <a:srgbClr val="0A204C"/>
            </a:solidFill>
            <a:prstDash val="solid"/>
          </a:ln>
        </p:spPr>
        <p:txBody>
          <a:bodyPr/>
          <a:p/>
        </p:txBody>
      </p:sp>
      <p:sp>
        <p:nvSpPr>
          <p:cNvPr id="5" name="Text 2"/>
          <p:cNvSpPr/>
          <p:nvPr/>
        </p:nvSpPr>
        <p:spPr>
          <a:xfrm>
            <a:off x="2788920" y="146304"/>
            <a:ext cx="13716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200" b="1" dirty="0">
                <a:solidFill>
                  <a:srgbClr val="D7A940"/>
                </a:solidFill>
              </a:rPr>
              <a:t>Lesson 3.8</a:t>
            </a:r>
            <a:endParaRPr lang="en-US" sz="1200" dirty="0"/>
          </a:p>
        </p:txBody>
      </p:sp>
      <p:sp>
        <p:nvSpPr>
          <p:cNvPr id="6" name="Text 3"/>
          <p:cNvSpPr/>
          <p:nvPr/>
        </p:nvSpPr>
        <p:spPr>
          <a:xfrm>
            <a:off x="4315968" y="118872"/>
            <a:ext cx="64008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600" b="1" dirty="0">
                <a:solidFill>
                  <a:srgbClr val="FFFFFF"/>
                </a:solidFill>
              </a:rPr>
              <a:t>Exploded CAD Views</a:t>
            </a:r>
            <a:endParaRPr lang="en-US" sz="1600" dirty="0"/>
          </a:p>
        </p:txBody>
      </p:sp>
      <p:sp>
        <p:nvSpPr>
          <p:cNvPr id="7" name="Text 4"/>
          <p:cNvSpPr/>
          <p:nvPr/>
        </p:nvSpPr>
        <p:spPr>
          <a:xfrm>
            <a:off x="7452360" y="6510528"/>
            <a:ext cx="393192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750" dirty="0">
                <a:solidFill>
                  <a:srgbClr val="5B6770"/>
                </a:solidFill>
              </a:rPr>
              <a:t>LockwoodSTEM  |  Introduction to Engineering Design</a:t>
            </a:r>
            <a:endParaRPr lang="en-US" sz="750" dirty="0"/>
          </a:p>
        </p:txBody>
      </p:sp>
      <p:sp>
        <p:nvSpPr>
          <p:cNvPr id="8" name="Text 5"/>
          <p:cNvSpPr/>
          <p:nvPr/>
        </p:nvSpPr>
        <p:spPr>
          <a:xfrm>
            <a:off x="502920" y="841248"/>
            <a:ext cx="731520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2300" b="1" dirty="0">
                <a:solidFill>
                  <a:srgbClr val="0A204C"/>
                </a:solidFill>
              </a:rPr>
              <a:t>What you will do</a:t>
            </a:r>
            <a:endParaRPr lang="en-US" sz="2300" dirty="0"/>
          </a:p>
        </p:txBody>
      </p:sp>
      <p:sp>
        <p:nvSpPr>
          <p:cNvPr id="9" name="Text 6"/>
          <p:cNvSpPr/>
          <p:nvPr/>
        </p:nvSpPr>
        <p:spPr>
          <a:xfrm>
            <a:off x="502920" y="1207008"/>
            <a:ext cx="795528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550" dirty="0">
                <a:solidFill>
                  <a:srgbClr val="5B6770"/>
                </a:solidFill>
              </a:rPr>
              <a:t>Use this workflow to produce lesson evidence for your final design package.</a:t>
            </a:r>
            <a:endParaRPr lang="en-US" sz="1550" dirty="0"/>
          </a:p>
        </p:txBody>
      </p:sp>
      <p:sp>
        <p:nvSpPr>
          <p:cNvPr id="10" name="Shape 7"/>
          <p:cNvSpPr/>
          <p:nvPr/>
        </p:nvSpPr>
        <p:spPr>
          <a:xfrm>
            <a:off x="594360" y="1691640"/>
            <a:ext cx="5166360" cy="960120"/>
          </a:xfrm>
          <a:prstGeom prst="roundRect">
            <a:avLst>
              <a:gd name="adj" fmla="val 4762"/>
            </a:avLst>
          </a:prstGeom>
          <a:solidFill>
            <a:srgbClr val="EEF3F7"/>
          </a:solidFill>
          <a:ln w="12700">
            <a:solidFill>
              <a:srgbClr val="D9E6F2"/>
            </a:solidFill>
            <a:prstDash val="solid"/>
          </a:ln>
        </p:spPr>
        <p:txBody>
          <a:bodyPr/>
          <a:p/>
        </p:txBody>
      </p:sp>
      <p:sp>
        <p:nvSpPr>
          <p:cNvPr id="11" name="Text 8"/>
          <p:cNvSpPr/>
          <p:nvPr/>
        </p:nvSpPr>
        <p:spPr>
          <a:xfrm>
            <a:off x="758952" y="1929384"/>
            <a:ext cx="411480" cy="411480"/>
          </a:xfrm>
          <a:prstGeom prst="rect">
            <a:avLst/>
          </a:prstGeom>
          <a:solidFill>
            <a:srgbClr val="F47B20"/>
          </a:solidFill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500" b="1" dirty="0">
                <a:solidFill>
                  <a:srgbClr val="FFFFFF"/>
                </a:solidFill>
              </a:rPr>
              <a:t>1</a:t>
            </a:r>
            <a:endParaRPr lang="en-US" sz="1500" dirty="0"/>
          </a:p>
        </p:txBody>
      </p:sp>
      <p:sp>
        <p:nvSpPr>
          <p:cNvPr id="12" name="Text 9"/>
          <p:cNvSpPr/>
          <p:nvPr/>
        </p:nvSpPr>
        <p:spPr>
          <a:xfrm>
            <a:off x="1307592" y="1856232"/>
            <a:ext cx="4251960" cy="59436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350" dirty="0">
                <a:solidFill>
                  <a:srgbClr val="1E2A36"/>
                </a:solidFill>
              </a:rPr>
              <a:t>Identify which rocket parts should be separated in the exploded view.</a:t>
            </a:r>
            <a:endParaRPr lang="en-US" sz="1350" dirty="0"/>
          </a:p>
        </p:txBody>
      </p:sp>
      <p:sp>
        <p:nvSpPr>
          <p:cNvPr id="13" name="Shape 10"/>
          <p:cNvSpPr/>
          <p:nvPr/>
        </p:nvSpPr>
        <p:spPr>
          <a:xfrm>
            <a:off x="6172200" y="1691640"/>
            <a:ext cx="5166360" cy="960120"/>
          </a:xfrm>
          <a:prstGeom prst="roundRect">
            <a:avLst>
              <a:gd name="adj" fmla="val 4762"/>
            </a:avLst>
          </a:prstGeom>
          <a:solidFill>
            <a:srgbClr val="FFFFFF"/>
          </a:solidFill>
          <a:ln w="12700">
            <a:solidFill>
              <a:srgbClr val="D9E6F2"/>
            </a:solidFill>
            <a:prstDash val="solid"/>
          </a:ln>
        </p:spPr>
        <p:txBody>
          <a:bodyPr/>
          <a:p/>
        </p:txBody>
      </p:sp>
      <p:sp>
        <p:nvSpPr>
          <p:cNvPr id="14" name="Text 11"/>
          <p:cNvSpPr/>
          <p:nvPr/>
        </p:nvSpPr>
        <p:spPr>
          <a:xfrm>
            <a:off x="6336792" y="1929384"/>
            <a:ext cx="411480" cy="411480"/>
          </a:xfrm>
          <a:prstGeom prst="rect">
            <a:avLst/>
          </a:prstGeom>
          <a:solidFill>
            <a:srgbClr val="F47B20"/>
          </a:solidFill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500" b="1" dirty="0">
                <a:solidFill>
                  <a:srgbClr val="FFFFFF"/>
                </a:solidFill>
              </a:rPr>
              <a:t>2</a:t>
            </a:r>
            <a:endParaRPr lang="en-US" sz="1500" dirty="0"/>
          </a:p>
        </p:txBody>
      </p:sp>
      <p:sp>
        <p:nvSpPr>
          <p:cNvPr id="15" name="Text 12"/>
          <p:cNvSpPr/>
          <p:nvPr/>
        </p:nvSpPr>
        <p:spPr>
          <a:xfrm>
            <a:off x="6885432" y="1856232"/>
            <a:ext cx="4251960" cy="59436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350" dirty="0">
                <a:solidFill>
                  <a:srgbClr val="1E2A36"/>
                </a:solidFill>
              </a:rPr>
              <a:t>Plan the direction each part should move.</a:t>
            </a:r>
            <a:endParaRPr lang="en-US" sz="1350" dirty="0"/>
          </a:p>
        </p:txBody>
      </p:sp>
      <p:sp>
        <p:nvSpPr>
          <p:cNvPr id="16" name="Shape 13"/>
          <p:cNvSpPr/>
          <p:nvPr/>
        </p:nvSpPr>
        <p:spPr>
          <a:xfrm>
            <a:off x="594360" y="2990088"/>
            <a:ext cx="5166360" cy="960120"/>
          </a:xfrm>
          <a:prstGeom prst="roundRect">
            <a:avLst>
              <a:gd name="adj" fmla="val 4762"/>
            </a:avLst>
          </a:prstGeom>
          <a:solidFill>
            <a:srgbClr val="EEF3F7"/>
          </a:solidFill>
          <a:ln w="12700">
            <a:solidFill>
              <a:srgbClr val="D9E6F2"/>
            </a:solidFill>
            <a:prstDash val="solid"/>
          </a:ln>
        </p:spPr>
        <p:txBody>
          <a:bodyPr/>
          <a:p/>
        </p:txBody>
      </p:sp>
      <p:sp>
        <p:nvSpPr>
          <p:cNvPr id="17" name="Text 14"/>
          <p:cNvSpPr/>
          <p:nvPr/>
        </p:nvSpPr>
        <p:spPr>
          <a:xfrm>
            <a:off x="758952" y="3227832"/>
            <a:ext cx="411480" cy="411480"/>
          </a:xfrm>
          <a:prstGeom prst="rect">
            <a:avLst/>
          </a:prstGeom>
          <a:solidFill>
            <a:srgbClr val="F47B20"/>
          </a:solidFill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500" b="1" dirty="0">
                <a:solidFill>
                  <a:srgbClr val="FFFFFF"/>
                </a:solidFill>
              </a:rPr>
              <a:t>3</a:t>
            </a:r>
            <a:endParaRPr lang="en-US" sz="1500" dirty="0"/>
          </a:p>
        </p:txBody>
      </p:sp>
      <p:sp>
        <p:nvSpPr>
          <p:cNvPr id="18" name="Text 15"/>
          <p:cNvSpPr/>
          <p:nvPr/>
        </p:nvSpPr>
        <p:spPr>
          <a:xfrm>
            <a:off x="1307592" y="3154680"/>
            <a:ext cx="4251960" cy="59436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350" dirty="0">
                <a:solidFill>
                  <a:srgbClr val="1E2A36"/>
                </a:solidFill>
              </a:rPr>
              <a:t>Separate the nose cone, body, coupler, fins, nozzle, and optional internal parts.</a:t>
            </a:r>
            <a:endParaRPr lang="en-US" sz="1350" dirty="0"/>
          </a:p>
        </p:txBody>
      </p:sp>
      <p:sp>
        <p:nvSpPr>
          <p:cNvPr id="19" name="Shape 16"/>
          <p:cNvSpPr/>
          <p:nvPr/>
        </p:nvSpPr>
        <p:spPr>
          <a:xfrm>
            <a:off x="6172200" y="2990088"/>
            <a:ext cx="5166360" cy="960120"/>
          </a:xfrm>
          <a:prstGeom prst="roundRect">
            <a:avLst>
              <a:gd name="adj" fmla="val 4762"/>
            </a:avLst>
          </a:prstGeom>
          <a:solidFill>
            <a:srgbClr val="FFFFFF"/>
          </a:solidFill>
          <a:ln w="12700">
            <a:solidFill>
              <a:srgbClr val="D9E6F2"/>
            </a:solidFill>
            <a:prstDash val="solid"/>
          </a:ln>
        </p:spPr>
        <p:txBody>
          <a:bodyPr/>
          <a:p/>
        </p:txBody>
      </p:sp>
      <p:sp>
        <p:nvSpPr>
          <p:cNvPr id="20" name="Text 17"/>
          <p:cNvSpPr/>
          <p:nvPr/>
        </p:nvSpPr>
        <p:spPr>
          <a:xfrm>
            <a:off x="6336792" y="3227832"/>
            <a:ext cx="411480" cy="411480"/>
          </a:xfrm>
          <a:prstGeom prst="rect">
            <a:avLst/>
          </a:prstGeom>
          <a:solidFill>
            <a:srgbClr val="F47B20"/>
          </a:solidFill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500" b="1" dirty="0">
                <a:solidFill>
                  <a:srgbClr val="FFFFFF"/>
                </a:solidFill>
              </a:rPr>
              <a:t>4</a:t>
            </a:r>
            <a:endParaRPr lang="en-US" sz="1500" dirty="0"/>
          </a:p>
        </p:txBody>
      </p:sp>
      <p:sp>
        <p:nvSpPr>
          <p:cNvPr id="21" name="Text 18"/>
          <p:cNvSpPr/>
          <p:nvPr/>
        </p:nvSpPr>
        <p:spPr>
          <a:xfrm>
            <a:off x="6885432" y="3154680"/>
            <a:ext cx="4251960" cy="59436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350" dirty="0">
                <a:solidFill>
                  <a:srgbClr val="1E2A36"/>
                </a:solidFill>
              </a:rPr>
              <a:t>Keep components aligned and spaced clearly.</a:t>
            </a:r>
            <a:endParaRPr lang="en-US" sz="1350" dirty="0"/>
          </a:p>
        </p:txBody>
      </p:sp>
      <p:sp>
        <p:nvSpPr>
          <p:cNvPr id="22" name="Shape 19"/>
          <p:cNvSpPr/>
          <p:nvPr/>
        </p:nvSpPr>
        <p:spPr>
          <a:xfrm>
            <a:off x="594360" y="4288536"/>
            <a:ext cx="5166360" cy="960120"/>
          </a:xfrm>
          <a:prstGeom prst="roundRect">
            <a:avLst>
              <a:gd name="adj" fmla="val 4762"/>
            </a:avLst>
          </a:prstGeom>
          <a:solidFill>
            <a:srgbClr val="EEF3F7"/>
          </a:solidFill>
          <a:ln w="12700">
            <a:solidFill>
              <a:srgbClr val="D9E6F2"/>
            </a:solidFill>
            <a:prstDash val="solid"/>
          </a:ln>
        </p:spPr>
        <p:txBody>
          <a:bodyPr/>
          <a:p/>
        </p:txBody>
      </p:sp>
      <p:sp>
        <p:nvSpPr>
          <p:cNvPr id="23" name="Text 20"/>
          <p:cNvSpPr/>
          <p:nvPr/>
        </p:nvSpPr>
        <p:spPr>
          <a:xfrm>
            <a:off x="758952" y="4526280"/>
            <a:ext cx="411480" cy="411480"/>
          </a:xfrm>
          <a:prstGeom prst="rect">
            <a:avLst/>
          </a:prstGeom>
          <a:solidFill>
            <a:srgbClr val="F47B20"/>
          </a:solidFill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500" b="1" dirty="0">
                <a:solidFill>
                  <a:srgbClr val="FFFFFF"/>
                </a:solidFill>
              </a:rPr>
              <a:t>5</a:t>
            </a:r>
            <a:endParaRPr lang="en-US" sz="1500" dirty="0"/>
          </a:p>
        </p:txBody>
      </p:sp>
      <p:sp>
        <p:nvSpPr>
          <p:cNvPr id="24" name="Text 21"/>
          <p:cNvSpPr/>
          <p:nvPr/>
        </p:nvSpPr>
        <p:spPr>
          <a:xfrm>
            <a:off x="1307592" y="4453128"/>
            <a:ext cx="4251960" cy="59436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350" dirty="0">
                <a:solidFill>
                  <a:srgbClr val="1E2A36"/>
                </a:solidFill>
              </a:rPr>
              <a:t>Capture a full exploded view and one close-up of a connection area.</a:t>
            </a:r>
            <a:endParaRPr lang="en-US" sz="1350" dirty="0"/>
          </a:p>
        </p:txBody>
      </p:sp>
      <p:sp>
        <p:nvSpPr>
          <p:cNvPr id="25" name="Text 22"/>
          <p:cNvSpPr/>
          <p:nvPr/>
        </p:nvSpPr>
        <p:spPr>
          <a:xfrm>
            <a:off x="594360" y="6016752"/>
            <a:ext cx="1078992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600" b="1" dirty="0">
                <a:solidFill>
                  <a:srgbClr val="F47B20"/>
                </a:solidFill>
              </a:rPr>
              <a:t>Save screenshots, photos, measurements, or notes before you move on.</a:t>
            </a:r>
            <a:endParaRPr lang="en-US" sz="1600" dirty="0"/>
          </a:p>
        </p:txBody>
      </p:sp>
      <p:pic>
        <p:nvPicPr>
          <p:cNvPr id="26" name="Picture 25" descr="logo_white_transparent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896" y="118872"/>
            <a:ext cx="1133856" cy="338464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4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03504"/>
          </a:xfrm>
          <a:prstGeom prst="rect">
            <a:avLst/>
          </a:prstGeom>
          <a:solidFill>
            <a:srgbClr val="0A204C"/>
          </a:solidFill>
          <a:ln w="12700">
            <a:solidFill>
              <a:srgbClr val="0A204C"/>
            </a:solidFill>
            <a:prstDash val="solid"/>
          </a:ln>
        </p:spPr>
        <p:txBody>
          <a:bodyPr/>
          <a:p/>
        </p:txBody>
      </p:sp>
      <p:sp>
        <p:nvSpPr>
          <p:cNvPr id="5" name="Text 2"/>
          <p:cNvSpPr/>
          <p:nvPr/>
        </p:nvSpPr>
        <p:spPr>
          <a:xfrm>
            <a:off x="2788920" y="146304"/>
            <a:ext cx="13716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200" b="1" dirty="0">
                <a:solidFill>
                  <a:srgbClr val="D7A940"/>
                </a:solidFill>
              </a:rPr>
              <a:t>Lesson 3.8</a:t>
            </a:r>
            <a:endParaRPr lang="en-US" sz="1200" dirty="0"/>
          </a:p>
        </p:txBody>
      </p:sp>
      <p:sp>
        <p:nvSpPr>
          <p:cNvPr id="6" name="Text 3"/>
          <p:cNvSpPr/>
          <p:nvPr/>
        </p:nvSpPr>
        <p:spPr>
          <a:xfrm>
            <a:off x="4315968" y="118872"/>
            <a:ext cx="64008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600" b="1" dirty="0">
                <a:solidFill>
                  <a:srgbClr val="FFFFFF"/>
                </a:solidFill>
              </a:rPr>
              <a:t>Exploded CAD Views</a:t>
            </a:r>
            <a:endParaRPr lang="en-US" sz="1600" dirty="0"/>
          </a:p>
        </p:txBody>
      </p:sp>
      <p:sp>
        <p:nvSpPr>
          <p:cNvPr id="7" name="Text 4"/>
          <p:cNvSpPr/>
          <p:nvPr/>
        </p:nvSpPr>
        <p:spPr>
          <a:xfrm>
            <a:off x="7452360" y="6510528"/>
            <a:ext cx="393192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750" dirty="0">
                <a:solidFill>
                  <a:srgbClr val="5B6770"/>
                </a:solidFill>
              </a:rPr>
              <a:t>LockwoodSTEM  |  Introduction to Engineering Design</a:t>
            </a:r>
            <a:endParaRPr lang="en-US" sz="750" dirty="0"/>
          </a:p>
        </p:txBody>
      </p:sp>
      <p:sp>
        <p:nvSpPr>
          <p:cNvPr id="8" name="Text 5"/>
          <p:cNvSpPr/>
          <p:nvPr/>
        </p:nvSpPr>
        <p:spPr>
          <a:xfrm>
            <a:off x="502920" y="841248"/>
            <a:ext cx="731520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2300" b="1" dirty="0">
                <a:solidFill>
                  <a:srgbClr val="0A204C"/>
                </a:solidFill>
              </a:rPr>
              <a:t>Evidence checklist</a:t>
            </a:r>
            <a:endParaRPr lang="en-US" sz="2300" dirty="0"/>
          </a:p>
        </p:txBody>
      </p:sp>
      <p:sp>
        <p:nvSpPr>
          <p:cNvPr id="9" name="Text 6"/>
          <p:cNvSpPr/>
          <p:nvPr/>
        </p:nvSpPr>
        <p:spPr>
          <a:xfrm>
            <a:off x="502920" y="1207008"/>
            <a:ext cx="86868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550" dirty="0">
                <a:solidFill>
                  <a:srgbClr val="5B6770"/>
                </a:solidFill>
              </a:rPr>
              <a:t>Use this slide to check whether your lesson evidence is ready for the final package.</a:t>
            </a:r>
            <a:endParaRPr lang="en-US" sz="1550" dirty="0"/>
          </a:p>
        </p:txBody>
      </p:sp>
      <p:sp>
        <p:nvSpPr>
          <p:cNvPr id="10" name="Shape 7"/>
          <p:cNvSpPr/>
          <p:nvPr/>
        </p:nvSpPr>
        <p:spPr>
          <a:xfrm>
            <a:off x="502920" y="1691640"/>
            <a:ext cx="5577840" cy="4480560"/>
          </a:xfrm>
          <a:prstGeom prst="roundRect">
            <a:avLst>
              <a:gd name="adj" fmla="val 1633"/>
            </a:avLst>
          </a:prstGeom>
          <a:solidFill>
            <a:srgbClr val="EEF3F7"/>
          </a:solidFill>
          <a:ln w="12700">
            <a:solidFill>
              <a:srgbClr val="D9E6F2"/>
            </a:solidFill>
            <a:prstDash val="solid"/>
          </a:ln>
        </p:spPr>
        <p:txBody>
          <a:bodyPr/>
          <a:p/>
        </p:txBody>
      </p:sp>
      <p:sp>
        <p:nvSpPr>
          <p:cNvPr id="11" name="Text 8"/>
          <p:cNvSpPr/>
          <p:nvPr/>
        </p:nvSpPr>
        <p:spPr>
          <a:xfrm>
            <a:off x="749808" y="1947672"/>
            <a:ext cx="2743200" cy="256032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ctr">
            <a:normAutofit/>
          </a:bodyPr>
          <a:lstStyle/>
          <a:p>
            <a:pPr indent="0" marL="0">
              <a:buNone/>
            </a:pPr>
            <a:r>
              <a:rPr lang="en-US" sz="1100" b="1" dirty="0">
                <a:solidFill>
                  <a:srgbClr val="F47B20"/>
                </a:solidFill>
              </a:rPr>
              <a:t>REQUIRED EVIDENCE</a:t>
            </a:r>
            <a:endParaRPr lang="en-US" sz="1100" dirty="0"/>
          </a:p>
        </p:txBody>
      </p:sp>
      <p:sp>
        <p:nvSpPr>
          <p:cNvPr id="12" name="Text 9"/>
          <p:cNvSpPr/>
          <p:nvPr/>
        </p:nvSpPr>
        <p:spPr>
          <a:xfrm>
            <a:off x="749808" y="2340864"/>
            <a:ext cx="5074920" cy="3337560"/>
          </a:xfrm>
          <a:prstGeom prst="rect">
            <a:avLst/>
          </a:prstGeom>
          <a:noFill/>
          <a:ln/>
        </p:spPr>
        <p:txBody>
          <a:bodyPr wrap="square" lIns="508" tIns="508" rIns="508" bIns="508" rtlCol="0" anchor="t">
            <a:normAutofit/>
          </a:bodyPr>
          <a:lstStyle/>
          <a:p>
            <a:pPr indent="0" marL="0">
              <a:buNone/>
            </a:pPr>
            <a:r>
              <a:rPr lang="en-US" sz="1450" dirty="0">
                <a:solidFill>
                  <a:srgbClr val="1E2A36"/>
                </a:solidFill>
              </a:rPr>
              <a:t>□ List of components included</a:t>
            </a:r>
            <a:endParaRPr lang="en-US" sz="1450" dirty="0"/>
          </a:p>
          <a:p>
            <a:pPr indent="0" marL="0">
              <a:buNone/>
            </a:pPr>
            <a:r>
              <a:rPr lang="en-US" sz="1450" dirty="0">
                <a:solidFill>
                  <a:srgbClr val="1E2A36"/>
                </a:solidFill>
              </a:rPr>
              <a:t>□ Notes explaining explosion directions</a:t>
            </a:r>
            <a:endParaRPr lang="en-US" sz="1450" dirty="0"/>
          </a:p>
          <a:p>
            <a:pPr indent="0" marL="0">
              <a:buNone/>
            </a:pPr>
            <a:r>
              <a:rPr lang="en-US" sz="1450" dirty="0">
                <a:solidFill>
                  <a:srgbClr val="1E2A36"/>
                </a:solidFill>
              </a:rPr>
              <a:t>□ Screenshot of full exploded assembly</a:t>
            </a:r>
            <a:endParaRPr lang="en-US" sz="1450" dirty="0"/>
          </a:p>
          <a:p>
            <a:pPr indent="0" marL="0">
              <a:buNone/>
            </a:pPr>
            <a:r>
              <a:rPr lang="en-US" sz="1450" dirty="0">
                <a:solidFill>
                  <a:srgbClr val="1E2A36"/>
                </a:solidFill>
              </a:rPr>
              <a:t>□ Screenshot of one detailed connection area</a:t>
            </a:r>
            <a:endParaRPr lang="en-US" sz="1450" dirty="0"/>
          </a:p>
          <a:p>
            <a:pPr indent="0" marL="0">
              <a:buNone/>
            </a:pPr>
            <a:r>
              <a:rPr lang="en-US" sz="1450" dirty="0">
                <a:solidFill>
                  <a:srgbClr val="1E2A36"/>
                </a:solidFill>
              </a:rPr>
              <a:t>□ Short explanation of how the exploded view improves understanding</a:t>
            </a:r>
            <a:endParaRPr lang="en-US" sz="1450" dirty="0"/>
          </a:p>
        </p:txBody>
      </p:sp>
      <p:sp>
        <p:nvSpPr>
          <p:cNvPr id="13" name="Shape 10"/>
          <p:cNvSpPr/>
          <p:nvPr/>
        </p:nvSpPr>
        <p:spPr>
          <a:xfrm>
            <a:off x="6492240" y="1691640"/>
            <a:ext cx="4983480" cy="4480560"/>
          </a:xfrm>
          <a:prstGeom prst="roundRect">
            <a:avLst>
              <a:gd name="adj" fmla="val 1633"/>
            </a:avLst>
          </a:prstGeom>
          <a:solidFill>
            <a:srgbClr val="FFFFFF"/>
          </a:solidFill>
          <a:ln w="12700">
            <a:solidFill>
              <a:srgbClr val="D9E6F2"/>
            </a:solidFill>
            <a:prstDash val="solid"/>
          </a:ln>
        </p:spPr>
        <p:txBody>
          <a:bodyPr/>
          <a:p/>
        </p:txBody>
      </p:sp>
      <p:sp>
        <p:nvSpPr>
          <p:cNvPr id="14" name="Text 11"/>
          <p:cNvSpPr/>
          <p:nvPr/>
        </p:nvSpPr>
        <p:spPr>
          <a:xfrm>
            <a:off x="6748272" y="1947672"/>
            <a:ext cx="2743200" cy="256032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ctr">
            <a:normAutofit/>
          </a:bodyPr>
          <a:lstStyle/>
          <a:p>
            <a:pPr indent="0" marL="0">
              <a:buNone/>
            </a:pPr>
            <a:r>
              <a:rPr lang="en-US" sz="1100" b="1" dirty="0">
                <a:solidFill>
                  <a:srgbClr val="D7A940"/>
                </a:solidFill>
              </a:rPr>
              <a:t>BEFORE MOVING ON</a:t>
            </a:r>
            <a:endParaRPr lang="en-US" sz="1100" dirty="0"/>
          </a:p>
        </p:txBody>
      </p:sp>
      <p:sp>
        <p:nvSpPr>
          <p:cNvPr id="15" name="Text 12"/>
          <p:cNvSpPr/>
          <p:nvPr/>
        </p:nvSpPr>
        <p:spPr>
          <a:xfrm>
            <a:off x="6748272" y="2331720"/>
            <a:ext cx="438912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700" b="1" dirty="0">
                <a:solidFill>
                  <a:srgbClr val="0A204C"/>
                </a:solidFill>
              </a:rPr>
              <a:t>Your work should be:</a:t>
            </a:r>
            <a:endParaRPr lang="en-US" sz="1700" dirty="0"/>
          </a:p>
        </p:txBody>
      </p:sp>
      <p:sp>
        <p:nvSpPr>
          <p:cNvPr id="16" name="Text 13"/>
          <p:cNvSpPr/>
          <p:nvPr/>
        </p:nvSpPr>
        <p:spPr>
          <a:xfrm>
            <a:off x="6748272" y="2697480"/>
            <a:ext cx="4343400" cy="2057400"/>
          </a:xfrm>
          <a:prstGeom prst="rect">
            <a:avLst/>
          </a:prstGeom>
          <a:noFill/>
          <a:ln/>
        </p:spPr>
        <p:txBody>
          <a:bodyPr wrap="square" lIns="762" tIns="762" rIns="762" bIns="762" rtlCol="0" anchor="t">
            <a:normAutofit/>
          </a:bodyPr>
          <a:lstStyle/>
          <a:p>
            <a:pPr indent="0" marL="0">
              <a:buNone/>
            </a:pPr>
            <a:r>
              <a:rPr lang="en-US" sz="1550" dirty="0">
                <a:solidFill>
                  <a:srgbClr val="1E2A3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saved in the correct file or folder</a:t>
            </a:r>
            <a:pPr indent="0" marL="0">
              <a:buNone/>
            </a:pPr>
            <a:endParaRPr lang="en-US" sz="1550" dirty="0"/>
          </a:p>
          <a:p>
            <a:pPr indent="0" marL="0">
              <a:buNone/>
            </a:pPr>
            <a:r>
              <a:rPr lang="en-US" sz="1550" dirty="0">
                <a:solidFill>
                  <a:srgbClr val="1E2A3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named clearly enough to find later</a:t>
            </a:r>
            <a:endParaRPr lang="en-US" sz="1550" dirty="0"/>
          </a:p>
          <a:p>
            <a:pPr indent="0" marL="0">
              <a:buNone/>
            </a:pPr>
            <a:endParaRPr lang="en-US" sz="1550" dirty="0"/>
          </a:p>
          <a:p>
            <a:pPr indent="0" marL="0">
              <a:buNone/>
            </a:pPr>
            <a:r>
              <a:rPr lang="en-US" sz="1550" dirty="0">
                <a:solidFill>
                  <a:srgbClr val="1E2A3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connected to a design decision</a:t>
            </a:r>
            <a:endParaRPr lang="en-US" sz="1550" dirty="0"/>
          </a:p>
          <a:p>
            <a:pPr indent="0" marL="0">
              <a:buNone/>
            </a:pPr>
            <a:endParaRPr lang="en-US" sz="1550" dirty="0"/>
          </a:p>
          <a:p>
            <a:pPr indent="0" marL="0">
              <a:buNone/>
            </a:pPr>
            <a:r>
              <a:rPr lang="en-US" sz="1550" dirty="0">
                <a:solidFill>
                  <a:srgbClr val="1E2A3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useful for final drawings or presentation</a:t>
            </a:r>
            <a:endParaRPr lang="en-US" sz="1550" dirty="0"/>
          </a:p>
          <a:p>
            <a:pPr indent="0" marL="0">
              <a:buNone/>
            </a:pPr>
            <a:endParaRPr lang="en-US" sz="1550" dirty="0"/>
          </a:p>
          <a:p>
            <a:pPr indent="0" marL="0">
              <a:buNone/>
            </a:pPr>
            <a:r>
              <a:rPr lang="en-US" sz="1550" dirty="0">
                <a:solidFill>
                  <a:srgbClr val="1E2A3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ready for another person to understand</a:t>
            </a:r>
            <a:endParaRPr lang="en-US" sz="1550" dirty="0"/>
          </a:p>
        </p:txBody>
      </p:sp>
      <p:sp>
        <p:nvSpPr>
          <p:cNvPr id="17" name="Shape 14"/>
          <p:cNvSpPr/>
          <p:nvPr/>
        </p:nvSpPr>
        <p:spPr>
          <a:xfrm>
            <a:off x="6720840" y="5074920"/>
            <a:ext cx="4434840" cy="0"/>
          </a:xfrm>
          <a:prstGeom prst="line">
            <a:avLst/>
          </a:prstGeom>
          <a:noFill/>
          <a:ln w="12700">
            <a:solidFill>
              <a:srgbClr val="D9E6F2"/>
            </a:solidFill>
            <a:prstDash val="solid"/>
          </a:ln>
        </p:spPr>
        <p:txBody>
          <a:bodyPr/>
          <a:p/>
        </p:txBody>
      </p:sp>
      <p:sp>
        <p:nvSpPr>
          <p:cNvPr id="18" name="Text 15"/>
          <p:cNvSpPr/>
          <p:nvPr/>
        </p:nvSpPr>
        <p:spPr>
          <a:xfrm>
            <a:off x="6748272" y="5257800"/>
            <a:ext cx="4343400" cy="56692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450" b="1" dirty="0">
                <a:solidFill>
                  <a:srgbClr val="F47B20"/>
                </a:solidFill>
              </a:rPr>
              <a:t>A clear exploded CAD view showing major rocket components separated, aligned, and easy to identify.</a:t>
            </a:r>
            <a:endParaRPr lang="en-US" sz="1450" dirty="0"/>
          </a:p>
        </p:txBody>
      </p:sp>
      <p:pic>
        <p:nvPicPr>
          <p:cNvPr id="19" name="Picture 18" descr="logo_white_transparent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896" y="118872"/>
            <a:ext cx="1133856" cy="338464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5">
    <p:bg>
      <p:bgPr>
        <a:solidFill>
          <a:srgbClr val="0A204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unit3_crops/a_clean_technical_illustration_exploded_view_dia_title.jp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989320" y="0"/>
            <a:ext cx="6202375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5989320" cy="6858000"/>
          </a:xfrm>
          <a:prstGeom prst="rect">
            <a:avLst/>
          </a:prstGeom>
          <a:solidFill>
            <a:srgbClr val="0A204C"/>
          </a:solidFill>
          <a:ln w="12700">
            <a:solidFill>
              <a:srgbClr val="0A204C"/>
            </a:solidFill>
            <a:prstDash val="solid"/>
          </a:ln>
        </p:spPr>
        <p:txBody>
          <a:bodyPr/>
          <a:p/>
        </p:txBody>
      </p:sp>
      <p:sp>
        <p:nvSpPr>
          <p:cNvPr id="4" name="Shape 1"/>
          <p:cNvSpPr/>
          <p:nvPr/>
        </p:nvSpPr>
        <p:spPr>
          <a:xfrm>
            <a:off x="5989320" y="0"/>
            <a:ext cx="109728" cy="6858000"/>
          </a:xfrm>
          <a:prstGeom prst="rect">
            <a:avLst/>
          </a:prstGeom>
          <a:solidFill>
            <a:srgbClr val="F47B20"/>
          </a:solidFill>
          <a:ln w="12700">
            <a:solidFill>
              <a:srgbClr val="F47B20"/>
            </a:solidFill>
            <a:prstDash val="solid"/>
          </a:ln>
        </p:spPr>
        <p:txBody>
          <a:bodyPr/>
          <a:p/>
        </p:txBody>
      </p:sp>
      <p:sp>
        <p:nvSpPr>
          <p:cNvPr id="7" name="Text 3"/>
          <p:cNvSpPr/>
          <p:nvPr/>
        </p:nvSpPr>
        <p:spPr>
          <a:xfrm>
            <a:off x="640080" y="1234440"/>
            <a:ext cx="4206240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600" b="1" dirty="0">
                <a:solidFill>
                  <a:srgbClr val="D7A940"/>
                </a:solidFill>
              </a:rPr>
              <a:t>LOCKWOODSTEM IED • UNIT 3</a:t>
            </a:r>
            <a:endParaRPr lang="en-US" sz="1600" dirty="0"/>
          </a:p>
        </p:txBody>
      </p:sp>
      <p:sp>
        <p:nvSpPr>
          <p:cNvPr id="8" name="Text 4"/>
          <p:cNvSpPr/>
          <p:nvPr/>
        </p:nvSpPr>
        <p:spPr>
          <a:xfrm>
            <a:off x="640080" y="1737360"/>
            <a:ext cx="2743200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2600" b="1" dirty="0">
                <a:solidFill>
                  <a:srgbClr val="F47B20"/>
                </a:solidFill>
              </a:rPr>
              <a:t>Lesson 3.9</a:t>
            </a:r>
            <a:endParaRPr lang="en-US" sz="2600" dirty="0"/>
          </a:p>
        </p:txBody>
      </p:sp>
      <p:sp>
        <p:nvSpPr>
          <p:cNvPr id="9" name="Text 5"/>
          <p:cNvSpPr/>
          <p:nvPr/>
        </p:nvSpPr>
        <p:spPr>
          <a:xfrm>
            <a:off x="640080" y="2267712"/>
            <a:ext cx="4983480" cy="91440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3000" b="1" dirty="0">
                <a:solidFill>
                  <a:srgbClr val="FFFFFF"/>
                </a:solidFill>
              </a:rPr>
              <a:t>Assembly Motion and Functional Checks</a:t>
            </a:r>
            <a:endParaRPr lang="en-US" sz="3000" dirty="0"/>
          </a:p>
        </p:txBody>
      </p:sp>
      <p:sp>
        <p:nvSpPr>
          <p:cNvPr id="10" name="Shape 6"/>
          <p:cNvSpPr/>
          <p:nvPr/>
        </p:nvSpPr>
        <p:spPr>
          <a:xfrm>
            <a:off x="640080" y="3456432"/>
            <a:ext cx="4389120" cy="0"/>
          </a:xfrm>
          <a:prstGeom prst="line">
            <a:avLst/>
          </a:prstGeom>
          <a:noFill/>
          <a:ln w="25400">
            <a:solidFill>
              <a:srgbClr val="F47B20"/>
            </a:solidFill>
            <a:prstDash val="solid"/>
          </a:ln>
        </p:spPr>
        <p:txBody>
          <a:bodyPr/>
          <a:p/>
        </p:txBody>
      </p:sp>
      <p:sp>
        <p:nvSpPr>
          <p:cNvPr id="11" name="Text 7"/>
          <p:cNvSpPr/>
          <p:nvPr/>
        </p:nvSpPr>
        <p:spPr>
          <a:xfrm>
            <a:off x="640080" y="3703320"/>
            <a:ext cx="5074920" cy="91440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700" i="1" dirty="0">
                <a:solidFill>
                  <a:srgbClr val="E8EEF6"/>
                </a:solidFill>
              </a:rPr>
              <a:t>How do engineers check that an assembly works the way it is supposed to, not just that it looks correct?</a:t>
            </a:r>
            <a:endParaRPr lang="en-US" sz="1700" dirty="0"/>
          </a:p>
        </p:txBody>
      </p:sp>
      <p:sp>
        <p:nvSpPr>
          <p:cNvPr id="12" name="Text 8"/>
          <p:cNvSpPr/>
          <p:nvPr/>
        </p:nvSpPr>
        <p:spPr>
          <a:xfrm>
            <a:off x="640080" y="6263640"/>
            <a:ext cx="4663440" cy="23774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050" dirty="0">
                <a:solidFill>
                  <a:srgbClr val="CBD6E2"/>
                </a:solidFill>
              </a:rPr>
              <a:t>CAD Assemblies, Prototyping &amp; Technical Drawings</a:t>
            </a:r>
            <a:endParaRPr lang="en-US" sz="1050" dirty="0"/>
          </a:p>
        </p:txBody>
      </p:sp>
      <p:pic>
        <p:nvPicPr>
          <p:cNvPr id="13" name="Picture 12" descr="logo_white_transparen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0896" y="118872"/>
            <a:ext cx="1133856" cy="338464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6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03504"/>
          </a:xfrm>
          <a:prstGeom prst="rect">
            <a:avLst/>
          </a:prstGeom>
          <a:solidFill>
            <a:srgbClr val="0A204C"/>
          </a:solidFill>
          <a:ln w="12700">
            <a:solidFill>
              <a:srgbClr val="0A204C"/>
            </a:solidFill>
            <a:prstDash val="solid"/>
          </a:ln>
        </p:spPr>
        <p:txBody>
          <a:bodyPr/>
          <a:p/>
        </p:txBody>
      </p:sp>
      <p:sp>
        <p:nvSpPr>
          <p:cNvPr id="5" name="Text 2"/>
          <p:cNvSpPr/>
          <p:nvPr/>
        </p:nvSpPr>
        <p:spPr>
          <a:xfrm>
            <a:off x="2788920" y="146304"/>
            <a:ext cx="13716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200" b="1" dirty="0">
                <a:solidFill>
                  <a:srgbClr val="D7A940"/>
                </a:solidFill>
              </a:rPr>
              <a:t>Lesson 3.9</a:t>
            </a:r>
            <a:endParaRPr lang="en-US" sz="1200" dirty="0"/>
          </a:p>
        </p:txBody>
      </p:sp>
      <p:sp>
        <p:nvSpPr>
          <p:cNvPr id="6" name="Text 3"/>
          <p:cNvSpPr/>
          <p:nvPr/>
        </p:nvSpPr>
        <p:spPr>
          <a:xfrm>
            <a:off x="4315968" y="118872"/>
            <a:ext cx="64008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600" b="1" dirty="0">
                <a:solidFill>
                  <a:srgbClr val="FFFFFF"/>
                </a:solidFill>
              </a:rPr>
              <a:t>Assembly Motion and Functional Checks</a:t>
            </a:r>
            <a:endParaRPr lang="en-US" sz="1600" dirty="0"/>
          </a:p>
        </p:txBody>
      </p:sp>
      <p:sp>
        <p:nvSpPr>
          <p:cNvPr id="7" name="Text 4"/>
          <p:cNvSpPr/>
          <p:nvPr/>
        </p:nvSpPr>
        <p:spPr>
          <a:xfrm>
            <a:off x="7452360" y="6510528"/>
            <a:ext cx="393192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750" dirty="0">
                <a:solidFill>
                  <a:srgbClr val="5B6770"/>
                </a:solidFill>
              </a:rPr>
              <a:t>LockwoodSTEM  |  Introduction to Engineering Design</a:t>
            </a:r>
            <a:endParaRPr lang="en-US" sz="750" dirty="0"/>
          </a:p>
        </p:txBody>
      </p:sp>
      <p:sp>
        <p:nvSpPr>
          <p:cNvPr id="8" name="Text 5"/>
          <p:cNvSpPr/>
          <p:nvPr/>
        </p:nvSpPr>
        <p:spPr>
          <a:xfrm>
            <a:off x="502920" y="841248"/>
            <a:ext cx="576072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2300" b="1" dirty="0">
                <a:solidFill>
                  <a:srgbClr val="0A204C"/>
                </a:solidFill>
              </a:rPr>
              <a:t>Assembly Motion and Functional Checks</a:t>
            </a:r>
            <a:endParaRPr lang="en-US" sz="2300" dirty="0"/>
          </a:p>
        </p:txBody>
      </p:sp>
      <p:sp>
        <p:nvSpPr>
          <p:cNvPr id="9" name="Text 6"/>
          <p:cNvSpPr/>
          <p:nvPr/>
        </p:nvSpPr>
        <p:spPr>
          <a:xfrm>
            <a:off x="502920" y="1234440"/>
            <a:ext cx="5806440" cy="54864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700" i="1" dirty="0">
                <a:solidFill>
                  <a:srgbClr val="5B6770"/>
                </a:solidFill>
              </a:rPr>
              <a:t>How do engineers check that an assembly works the way it is supposed to, not just that it looks correct?</a:t>
            </a:r>
            <a:endParaRPr lang="en-US" sz="1700" dirty="0"/>
          </a:p>
        </p:txBody>
      </p:sp>
      <p:sp>
        <p:nvSpPr>
          <p:cNvPr id="10" name="Shape 7"/>
          <p:cNvSpPr/>
          <p:nvPr/>
        </p:nvSpPr>
        <p:spPr>
          <a:xfrm>
            <a:off x="6611112" y="941832"/>
            <a:ext cx="4837176" cy="5266944"/>
          </a:xfrm>
          <a:prstGeom prst="roundRect">
            <a:avLst>
              <a:gd name="adj" fmla="val 1512"/>
            </a:avLst>
          </a:prstGeom>
          <a:solidFill>
            <a:srgbClr val="FFFFFF"/>
          </a:solidFill>
          <a:ln w="12700">
            <a:solidFill>
              <a:srgbClr val="D9E6F2"/>
            </a:solidFill>
            <a:prstDash val="solid"/>
          </a:ln>
        </p:spPr>
        <p:txBody>
          <a:bodyPr/>
          <a:p/>
        </p:txBody>
      </p:sp>
      <p:pic>
        <p:nvPicPr>
          <p:cNvPr id="11" name="Image 1" descr="/mnt/data/unit3_crops/a_clean_technical_illustration_exploded_view_dia_panel.jp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9400" y="960120"/>
            <a:ext cx="4800600" cy="4818888"/>
          </a:xfrm>
          <a:prstGeom prst="rect">
            <a:avLst/>
          </a:prstGeom>
        </p:spPr>
      </p:pic>
      <p:sp>
        <p:nvSpPr>
          <p:cNvPr id="12" name="Shape 8"/>
          <p:cNvSpPr/>
          <p:nvPr/>
        </p:nvSpPr>
        <p:spPr>
          <a:xfrm>
            <a:off x="6629400" y="5779008"/>
            <a:ext cx="4800600" cy="411480"/>
          </a:xfrm>
          <a:prstGeom prst="rect">
            <a:avLst/>
          </a:prstGeom>
          <a:solidFill>
            <a:srgbClr val="0A204C">
              <a:alpha val="95000"/>
            </a:srgbClr>
          </a:solidFill>
          <a:ln w="12700">
            <a:solidFill>
              <a:srgbClr val="0A204C">
                <a:alpha val="0"/>
              </a:srgbClr>
            </a:solidFill>
            <a:prstDash val="solid"/>
          </a:ln>
        </p:spPr>
        <p:txBody>
          <a:bodyPr/>
          <a:p/>
        </p:txBody>
      </p:sp>
      <p:sp>
        <p:nvSpPr>
          <p:cNvPr id="13" name="Text 9"/>
          <p:cNvSpPr/>
          <p:nvPr/>
        </p:nvSpPr>
        <p:spPr>
          <a:xfrm>
            <a:off x="6739128" y="5879592"/>
            <a:ext cx="4581144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950" b="1" dirty="0">
                <a:solidFill>
                  <a:srgbClr val="FFFFFF"/>
                </a:solidFill>
              </a:rPr>
              <a:t>Aerospace assembly work depends on fit, alignment, documentation, and testing evidence.</a:t>
            </a:r>
            <a:endParaRPr lang="en-US" sz="950" dirty="0"/>
          </a:p>
        </p:txBody>
      </p:sp>
      <p:sp>
        <p:nvSpPr>
          <p:cNvPr id="14" name="Shape 10"/>
          <p:cNvSpPr/>
          <p:nvPr/>
        </p:nvSpPr>
        <p:spPr>
          <a:xfrm>
            <a:off x="548640" y="2057400"/>
            <a:ext cx="5577840" cy="1097280"/>
          </a:xfrm>
          <a:prstGeom prst="roundRect">
            <a:avLst>
              <a:gd name="adj" fmla="val 5833"/>
            </a:avLst>
          </a:prstGeom>
          <a:solidFill>
            <a:srgbClr val="EEF3F7"/>
          </a:solidFill>
          <a:ln w="12700">
            <a:solidFill>
              <a:srgbClr val="D9E6F2">
                <a:alpha val="95000"/>
              </a:srgbClr>
            </a:solidFill>
            <a:prstDash val="solid"/>
          </a:ln>
        </p:spPr>
        <p:txBody>
          <a:bodyPr/>
          <a:p/>
        </p:txBody>
      </p:sp>
      <p:sp>
        <p:nvSpPr>
          <p:cNvPr id="15" name="Text 11"/>
          <p:cNvSpPr/>
          <p:nvPr/>
        </p:nvSpPr>
        <p:spPr>
          <a:xfrm>
            <a:off x="713232" y="2203704"/>
            <a:ext cx="5248656" cy="237744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ctr">
            <a:normAutofit/>
          </a:bodyPr>
          <a:lstStyle/>
          <a:p>
            <a:pPr indent="0" marL="0">
              <a:buNone/>
            </a:pPr>
            <a:r>
              <a:rPr lang="en-US" sz="1100" b="1" dirty="0">
                <a:solidFill>
                  <a:srgbClr val="F47B20"/>
                </a:solidFill>
              </a:rPr>
              <a:t>LESSON GOAL</a:t>
            </a:r>
            <a:endParaRPr lang="en-US" sz="1100" dirty="0"/>
          </a:p>
        </p:txBody>
      </p:sp>
      <p:sp>
        <p:nvSpPr>
          <p:cNvPr id="16" name="Text 12"/>
          <p:cNvSpPr/>
          <p:nvPr/>
        </p:nvSpPr>
        <p:spPr>
          <a:xfrm>
            <a:off x="713232" y="2532888"/>
            <a:ext cx="5248656" cy="53035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t">
            <a:normAutofit/>
          </a:bodyPr>
          <a:lstStyle/>
          <a:p>
            <a:pPr indent="0" marL="0">
              <a:buNone/>
            </a:pPr>
            <a:r>
              <a:rPr lang="en-US" sz="1450" dirty="0">
                <a:solidFill>
                  <a:srgbClr val="1E2A36"/>
                </a:solidFill>
              </a:rPr>
              <a:t>Students check whether removable, sliding, or adjustable parts in the rocket assembly behave as intended.</a:t>
            </a:r>
            <a:endParaRPr lang="en-US" sz="1450" dirty="0"/>
          </a:p>
        </p:txBody>
      </p:sp>
      <p:sp>
        <p:nvSpPr>
          <p:cNvPr id="17" name="Shape 13"/>
          <p:cNvSpPr/>
          <p:nvPr/>
        </p:nvSpPr>
        <p:spPr>
          <a:xfrm>
            <a:off x="548640" y="3364992"/>
            <a:ext cx="5577840" cy="1097280"/>
          </a:xfrm>
          <a:prstGeom prst="roundRect">
            <a:avLst>
              <a:gd name="adj" fmla="val 5833"/>
            </a:avLst>
          </a:prstGeom>
          <a:solidFill>
            <a:srgbClr val="EEF3F7"/>
          </a:solidFill>
          <a:ln w="12700">
            <a:solidFill>
              <a:srgbClr val="D9E6F2">
                <a:alpha val="95000"/>
              </a:srgbClr>
            </a:solidFill>
            <a:prstDash val="solid"/>
          </a:ln>
        </p:spPr>
        <p:txBody>
          <a:bodyPr/>
          <a:p/>
        </p:txBody>
      </p:sp>
      <p:sp>
        <p:nvSpPr>
          <p:cNvPr id="18" name="Text 14"/>
          <p:cNvSpPr/>
          <p:nvPr/>
        </p:nvSpPr>
        <p:spPr>
          <a:xfrm>
            <a:off x="713232" y="3511296"/>
            <a:ext cx="5248656" cy="237744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ctr">
            <a:normAutofit/>
          </a:bodyPr>
          <a:lstStyle/>
          <a:p>
            <a:pPr indent="0" marL="0">
              <a:buNone/>
            </a:pPr>
            <a:r>
              <a:rPr lang="en-US" sz="1100" b="1" dirty="0">
                <a:solidFill>
                  <a:srgbClr val="D7A940"/>
                </a:solidFill>
              </a:rPr>
              <a:t>STUDENT OBJECTIVE</a:t>
            </a:r>
            <a:endParaRPr lang="en-US" sz="1100" dirty="0"/>
          </a:p>
        </p:txBody>
      </p:sp>
      <p:sp>
        <p:nvSpPr>
          <p:cNvPr id="19" name="Text 15"/>
          <p:cNvSpPr/>
          <p:nvPr/>
        </p:nvSpPr>
        <p:spPr>
          <a:xfrm>
            <a:off x="713232" y="3840480"/>
            <a:ext cx="5248656" cy="53035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t">
            <a:normAutofit/>
          </a:bodyPr>
          <a:lstStyle/>
          <a:p>
            <a:pPr indent="0" marL="0">
              <a:buNone/>
            </a:pPr>
            <a:r>
              <a:rPr lang="en-US" sz="1450" dirty="0">
                <a:solidFill>
                  <a:srgbClr val="1E2A36"/>
                </a:solidFill>
              </a:rPr>
              <a:t>I can test functional relationships in a CAD rocket assembly and document whether parts move, fit, or connect correctly.</a:t>
            </a:r>
            <a:endParaRPr lang="en-US" sz="1450" dirty="0"/>
          </a:p>
        </p:txBody>
      </p:sp>
      <p:sp>
        <p:nvSpPr>
          <p:cNvPr id="20" name="Shape 16"/>
          <p:cNvSpPr/>
          <p:nvPr/>
        </p:nvSpPr>
        <p:spPr>
          <a:xfrm>
            <a:off x="548640" y="4663440"/>
            <a:ext cx="5577840" cy="1097280"/>
          </a:xfrm>
          <a:prstGeom prst="roundRect">
            <a:avLst>
              <a:gd name="adj" fmla="val 5833"/>
            </a:avLst>
          </a:prstGeom>
          <a:solidFill>
            <a:srgbClr val="EEF3F7"/>
          </a:solidFill>
          <a:ln w="12700">
            <a:solidFill>
              <a:srgbClr val="D9E6F2">
                <a:alpha val="95000"/>
              </a:srgbClr>
            </a:solidFill>
            <a:prstDash val="solid"/>
          </a:ln>
        </p:spPr>
        <p:txBody>
          <a:bodyPr/>
          <a:p/>
        </p:txBody>
      </p:sp>
      <p:sp>
        <p:nvSpPr>
          <p:cNvPr id="21" name="Text 17"/>
          <p:cNvSpPr/>
          <p:nvPr/>
        </p:nvSpPr>
        <p:spPr>
          <a:xfrm>
            <a:off x="713232" y="4809744"/>
            <a:ext cx="5248656" cy="237744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ctr">
            <a:normAutofit/>
          </a:bodyPr>
          <a:lstStyle/>
          <a:p>
            <a:pPr indent="0" marL="0">
              <a:buNone/>
            </a:pPr>
            <a:r>
              <a:rPr lang="en-US" sz="1100" b="1" dirty="0">
                <a:solidFill>
                  <a:srgbClr val="4F8A5B"/>
                </a:solidFill>
              </a:rPr>
              <a:t>END PRODUCT</a:t>
            </a:r>
            <a:endParaRPr lang="en-US" sz="1100" dirty="0"/>
          </a:p>
        </p:txBody>
      </p:sp>
      <p:sp>
        <p:nvSpPr>
          <p:cNvPr id="22" name="Text 18"/>
          <p:cNvSpPr/>
          <p:nvPr/>
        </p:nvSpPr>
        <p:spPr>
          <a:xfrm>
            <a:off x="713232" y="5138928"/>
            <a:ext cx="5248656" cy="53035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t">
            <a:normAutofit/>
          </a:bodyPr>
          <a:lstStyle/>
          <a:p>
            <a:pPr indent="0" marL="0">
              <a:buNone/>
            </a:pPr>
            <a:r>
              <a:rPr lang="en-US" sz="1450" dirty="0">
                <a:solidFill>
                  <a:srgbClr val="1E2A36"/>
                </a:solidFill>
              </a:rPr>
              <a:t>A documented functional check showing how key parts fit, move, or remain fixed before printing.</a:t>
            </a:r>
            <a:endParaRPr lang="en-US" sz="1450" dirty="0"/>
          </a:p>
        </p:txBody>
      </p:sp>
      <p:pic>
        <p:nvPicPr>
          <p:cNvPr id="23" name="Picture 22" descr="logo_white_transparen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0896" y="118872"/>
            <a:ext cx="1133856" cy="338464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7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03504"/>
          </a:xfrm>
          <a:prstGeom prst="rect">
            <a:avLst/>
          </a:prstGeom>
          <a:solidFill>
            <a:srgbClr val="0A204C"/>
          </a:solidFill>
          <a:ln w="12700">
            <a:solidFill>
              <a:srgbClr val="0A204C"/>
            </a:solidFill>
            <a:prstDash val="solid"/>
          </a:ln>
        </p:spPr>
        <p:txBody>
          <a:bodyPr/>
          <a:p/>
        </p:txBody>
      </p:sp>
      <p:sp>
        <p:nvSpPr>
          <p:cNvPr id="5" name="Text 2"/>
          <p:cNvSpPr/>
          <p:nvPr/>
        </p:nvSpPr>
        <p:spPr>
          <a:xfrm>
            <a:off x="2788920" y="146304"/>
            <a:ext cx="13716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200" b="1" dirty="0">
                <a:solidFill>
                  <a:srgbClr val="D7A940"/>
                </a:solidFill>
              </a:rPr>
              <a:t>Lesson 3.9</a:t>
            </a:r>
            <a:endParaRPr lang="en-US" sz="1200" dirty="0"/>
          </a:p>
        </p:txBody>
      </p:sp>
      <p:sp>
        <p:nvSpPr>
          <p:cNvPr id="6" name="Text 3"/>
          <p:cNvSpPr/>
          <p:nvPr/>
        </p:nvSpPr>
        <p:spPr>
          <a:xfrm>
            <a:off x="4315968" y="118872"/>
            <a:ext cx="64008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600" b="1" dirty="0">
                <a:solidFill>
                  <a:srgbClr val="FFFFFF"/>
                </a:solidFill>
              </a:rPr>
              <a:t>Assembly Motion and Functional Checks</a:t>
            </a:r>
            <a:endParaRPr lang="en-US" sz="1600" dirty="0"/>
          </a:p>
        </p:txBody>
      </p:sp>
      <p:sp>
        <p:nvSpPr>
          <p:cNvPr id="7" name="Text 4"/>
          <p:cNvSpPr/>
          <p:nvPr/>
        </p:nvSpPr>
        <p:spPr>
          <a:xfrm>
            <a:off x="7452360" y="6510528"/>
            <a:ext cx="393192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750" dirty="0">
                <a:solidFill>
                  <a:srgbClr val="5B6770"/>
                </a:solidFill>
              </a:rPr>
              <a:t>LockwoodSTEM  |  Introduction to Engineering Design</a:t>
            </a:r>
            <a:endParaRPr lang="en-US" sz="750" dirty="0"/>
          </a:p>
        </p:txBody>
      </p:sp>
      <p:sp>
        <p:nvSpPr>
          <p:cNvPr id="8" name="Text 5"/>
          <p:cNvSpPr/>
          <p:nvPr/>
        </p:nvSpPr>
        <p:spPr>
          <a:xfrm>
            <a:off x="502920" y="841248"/>
            <a:ext cx="731520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2300" b="1" dirty="0">
                <a:solidFill>
                  <a:srgbClr val="0A204C"/>
                </a:solidFill>
              </a:rPr>
              <a:t>What you need to understand</a:t>
            </a:r>
            <a:endParaRPr lang="en-US" sz="2300" dirty="0"/>
          </a:p>
        </p:txBody>
      </p:sp>
      <p:sp>
        <p:nvSpPr>
          <p:cNvPr id="9" name="Text 6"/>
          <p:cNvSpPr/>
          <p:nvPr/>
        </p:nvSpPr>
        <p:spPr>
          <a:xfrm>
            <a:off x="502920" y="1207008"/>
            <a:ext cx="786384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550" dirty="0">
                <a:solidFill>
                  <a:srgbClr val="5B6770"/>
                </a:solidFill>
              </a:rPr>
              <a:t>These ideas guide the decisions you make during the lesson.</a:t>
            </a:r>
            <a:endParaRPr lang="en-US" sz="1550" dirty="0"/>
          </a:p>
        </p:txBody>
      </p:sp>
      <p:sp>
        <p:nvSpPr>
          <p:cNvPr id="10" name="Shape 7"/>
          <p:cNvSpPr/>
          <p:nvPr/>
        </p:nvSpPr>
        <p:spPr>
          <a:xfrm>
            <a:off x="502920" y="1737360"/>
            <a:ext cx="5577840" cy="4343400"/>
          </a:xfrm>
          <a:prstGeom prst="roundRect">
            <a:avLst>
              <a:gd name="adj" fmla="val 1684"/>
            </a:avLst>
          </a:prstGeom>
          <a:solidFill>
            <a:srgbClr val="EEF3F7"/>
          </a:solidFill>
          <a:ln w="12700">
            <a:solidFill>
              <a:srgbClr val="D9E6F2"/>
            </a:solidFill>
            <a:prstDash val="solid"/>
          </a:ln>
        </p:spPr>
        <p:txBody>
          <a:bodyPr/>
          <a:p/>
        </p:txBody>
      </p:sp>
      <p:sp>
        <p:nvSpPr>
          <p:cNvPr id="11" name="Text 8"/>
          <p:cNvSpPr/>
          <p:nvPr/>
        </p:nvSpPr>
        <p:spPr>
          <a:xfrm>
            <a:off x="749808" y="1975104"/>
            <a:ext cx="2011680" cy="256032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ctr">
            <a:normAutofit/>
          </a:bodyPr>
          <a:lstStyle/>
          <a:p>
            <a:pPr indent="0" marL="0">
              <a:buNone/>
            </a:pPr>
            <a:r>
              <a:rPr lang="en-US" sz="1100" b="1" dirty="0">
                <a:solidFill>
                  <a:srgbClr val="F47B20"/>
                </a:solidFill>
              </a:rPr>
              <a:t>BIG IDEAS</a:t>
            </a:r>
            <a:endParaRPr lang="en-US" sz="1100" dirty="0"/>
          </a:p>
        </p:txBody>
      </p:sp>
      <p:sp>
        <p:nvSpPr>
          <p:cNvPr id="12" name="Text 9"/>
          <p:cNvSpPr/>
          <p:nvPr/>
        </p:nvSpPr>
        <p:spPr>
          <a:xfrm>
            <a:off x="749808" y="2395728"/>
            <a:ext cx="5074920" cy="2926080"/>
          </a:xfrm>
          <a:prstGeom prst="rect">
            <a:avLst/>
          </a:prstGeom>
          <a:noFill/>
          <a:ln/>
        </p:spPr>
        <p:txBody>
          <a:bodyPr wrap="square" lIns="762" tIns="762" rIns="762" bIns="762" rtlCol="0" anchor="t">
            <a:normAutofit/>
          </a:bodyPr>
          <a:lstStyle/>
          <a:p>
            <a:pPr indent="0" marL="0">
              <a:buNone/>
            </a:pPr>
            <a:r>
              <a:rPr lang="en-US" sz="1600" dirty="0">
                <a:solidFill>
                  <a:srgbClr val="1E2A3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A functional check evaluates whether parts do what they are supposed to do.</a:t>
            </a:r>
            <a:pPr indent="0" marL="0">
              <a:buNone/>
            </a:pPr>
            <a:endParaRPr lang="en-US" sz="1600" dirty="0"/>
          </a:p>
          <a:p>
            <a:pPr indent="0" marL="0">
              <a:buNone/>
            </a:pPr>
            <a:r>
              <a:rPr lang="en-US" sz="1600" dirty="0">
                <a:solidFill>
                  <a:srgbClr val="1E2A3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Fixed parts, removable parts, and sliding parts have different fit expectations.</a:t>
            </a:r>
            <a:endParaRPr lang="en-US" sz="1600" dirty="0"/>
          </a:p>
          <a:p>
            <a:pPr indent="0" marL="0">
              <a:buNone/>
            </a:pPr>
            <a:endParaRPr lang="en-US" sz="1600" dirty="0"/>
          </a:p>
          <a:p>
            <a:pPr indent="0" marL="0">
              <a:buNone/>
            </a:pPr>
            <a:r>
              <a:rPr lang="en-US" sz="1600" dirty="0">
                <a:solidFill>
                  <a:srgbClr val="1E2A3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CAD should reflect the same fit intent that will be tested in the physical prototype.</a:t>
            </a:r>
            <a:endParaRPr lang="en-US" sz="1600" dirty="0"/>
          </a:p>
        </p:txBody>
      </p:sp>
      <p:sp>
        <p:nvSpPr>
          <p:cNvPr id="13" name="Shape 10"/>
          <p:cNvSpPr/>
          <p:nvPr/>
        </p:nvSpPr>
        <p:spPr>
          <a:xfrm>
            <a:off x="6492240" y="1737360"/>
            <a:ext cx="4983480" cy="4343400"/>
          </a:xfrm>
          <a:prstGeom prst="roundRect">
            <a:avLst>
              <a:gd name="adj" fmla="val 1684"/>
            </a:avLst>
          </a:prstGeom>
          <a:solidFill>
            <a:srgbClr val="FFFFFF"/>
          </a:solidFill>
          <a:ln w="12700">
            <a:solidFill>
              <a:srgbClr val="D9E6F2"/>
            </a:solidFill>
            <a:prstDash val="solid"/>
          </a:ln>
        </p:spPr>
        <p:txBody>
          <a:bodyPr/>
          <a:p/>
        </p:txBody>
      </p:sp>
      <p:pic>
        <p:nvPicPr>
          <p:cNvPr id="14" name="Image 1" descr="/mnt/data/unit3_crops/a_clean_technical_illustration_exploded_view_dia_mini.jp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0840" y="2011680"/>
            <a:ext cx="4526280" cy="3611880"/>
          </a:xfrm>
          <a:prstGeom prst="rect">
            <a:avLst/>
          </a:prstGeom>
        </p:spPr>
      </p:pic>
      <p:sp>
        <p:nvSpPr>
          <p:cNvPr id="15" name="Text 11"/>
          <p:cNvSpPr/>
          <p:nvPr/>
        </p:nvSpPr>
        <p:spPr>
          <a:xfrm>
            <a:off x="6830568" y="5212080"/>
            <a:ext cx="4306824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100" b="1" dirty="0">
                <a:solidFill>
                  <a:srgbClr val="0A204C"/>
                </a:solidFill>
              </a:rPr>
              <a:t>Exploded views communicate how parts relate without hiding important geometry.</a:t>
            </a:r>
            <a:endParaRPr lang="en-US" sz="1100" dirty="0"/>
          </a:p>
        </p:txBody>
      </p:sp>
      <p:pic>
        <p:nvPicPr>
          <p:cNvPr id="16" name="Picture 15" descr="logo_white_transparen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0896" y="118872"/>
            <a:ext cx="1133856" cy="338464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8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03504"/>
          </a:xfrm>
          <a:prstGeom prst="rect">
            <a:avLst/>
          </a:prstGeom>
          <a:solidFill>
            <a:srgbClr val="0A204C"/>
          </a:solidFill>
          <a:ln w="12700">
            <a:solidFill>
              <a:srgbClr val="0A204C"/>
            </a:solidFill>
            <a:prstDash val="solid"/>
          </a:ln>
        </p:spPr>
        <p:txBody>
          <a:bodyPr/>
          <a:p/>
        </p:txBody>
      </p:sp>
      <p:sp>
        <p:nvSpPr>
          <p:cNvPr id="5" name="Text 2"/>
          <p:cNvSpPr/>
          <p:nvPr/>
        </p:nvSpPr>
        <p:spPr>
          <a:xfrm>
            <a:off x="2788920" y="146304"/>
            <a:ext cx="13716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200" b="1" dirty="0">
                <a:solidFill>
                  <a:srgbClr val="D7A940"/>
                </a:solidFill>
              </a:rPr>
              <a:t>Lesson 3.9</a:t>
            </a:r>
            <a:endParaRPr lang="en-US" sz="1200" dirty="0"/>
          </a:p>
        </p:txBody>
      </p:sp>
      <p:sp>
        <p:nvSpPr>
          <p:cNvPr id="6" name="Text 3"/>
          <p:cNvSpPr/>
          <p:nvPr/>
        </p:nvSpPr>
        <p:spPr>
          <a:xfrm>
            <a:off x="4315968" y="118872"/>
            <a:ext cx="64008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600" b="1" dirty="0">
                <a:solidFill>
                  <a:srgbClr val="FFFFFF"/>
                </a:solidFill>
              </a:rPr>
              <a:t>Assembly Motion and Functional Checks</a:t>
            </a:r>
            <a:endParaRPr lang="en-US" sz="1600" dirty="0"/>
          </a:p>
        </p:txBody>
      </p:sp>
      <p:sp>
        <p:nvSpPr>
          <p:cNvPr id="7" name="Text 4"/>
          <p:cNvSpPr/>
          <p:nvPr/>
        </p:nvSpPr>
        <p:spPr>
          <a:xfrm>
            <a:off x="7452360" y="6510528"/>
            <a:ext cx="393192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750" dirty="0">
                <a:solidFill>
                  <a:srgbClr val="5B6770"/>
                </a:solidFill>
              </a:rPr>
              <a:t>LockwoodSTEM  |  Introduction to Engineering Design</a:t>
            </a:r>
            <a:endParaRPr lang="en-US" sz="750" dirty="0"/>
          </a:p>
        </p:txBody>
      </p:sp>
      <p:sp>
        <p:nvSpPr>
          <p:cNvPr id="8" name="Text 5"/>
          <p:cNvSpPr/>
          <p:nvPr/>
        </p:nvSpPr>
        <p:spPr>
          <a:xfrm>
            <a:off x="502920" y="841248"/>
            <a:ext cx="731520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2300" b="1" dirty="0">
                <a:solidFill>
                  <a:srgbClr val="0A204C"/>
                </a:solidFill>
              </a:rPr>
              <a:t>What you will do</a:t>
            </a:r>
            <a:endParaRPr lang="en-US" sz="2300" dirty="0"/>
          </a:p>
        </p:txBody>
      </p:sp>
      <p:sp>
        <p:nvSpPr>
          <p:cNvPr id="9" name="Text 6"/>
          <p:cNvSpPr/>
          <p:nvPr/>
        </p:nvSpPr>
        <p:spPr>
          <a:xfrm>
            <a:off x="502920" y="1207008"/>
            <a:ext cx="795528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550" dirty="0">
                <a:solidFill>
                  <a:srgbClr val="5B6770"/>
                </a:solidFill>
              </a:rPr>
              <a:t>Use this workflow to produce lesson evidence for your final design package.</a:t>
            </a:r>
            <a:endParaRPr lang="en-US" sz="1550" dirty="0"/>
          </a:p>
        </p:txBody>
      </p:sp>
      <p:sp>
        <p:nvSpPr>
          <p:cNvPr id="10" name="Shape 7"/>
          <p:cNvSpPr/>
          <p:nvPr/>
        </p:nvSpPr>
        <p:spPr>
          <a:xfrm>
            <a:off x="594360" y="1691640"/>
            <a:ext cx="5166360" cy="960120"/>
          </a:xfrm>
          <a:prstGeom prst="roundRect">
            <a:avLst>
              <a:gd name="adj" fmla="val 4762"/>
            </a:avLst>
          </a:prstGeom>
          <a:solidFill>
            <a:srgbClr val="EEF3F7"/>
          </a:solidFill>
          <a:ln w="12700">
            <a:solidFill>
              <a:srgbClr val="D9E6F2"/>
            </a:solidFill>
            <a:prstDash val="solid"/>
          </a:ln>
        </p:spPr>
        <p:txBody>
          <a:bodyPr/>
          <a:p/>
        </p:txBody>
      </p:sp>
      <p:sp>
        <p:nvSpPr>
          <p:cNvPr id="11" name="Text 8"/>
          <p:cNvSpPr/>
          <p:nvPr/>
        </p:nvSpPr>
        <p:spPr>
          <a:xfrm>
            <a:off x="758952" y="1929384"/>
            <a:ext cx="411480" cy="411480"/>
          </a:xfrm>
          <a:prstGeom prst="rect">
            <a:avLst/>
          </a:prstGeom>
          <a:solidFill>
            <a:srgbClr val="F47B20"/>
          </a:solidFill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500" b="1" dirty="0">
                <a:solidFill>
                  <a:srgbClr val="FFFFFF"/>
                </a:solidFill>
              </a:rPr>
              <a:t>1</a:t>
            </a:r>
            <a:endParaRPr lang="en-US" sz="1500" dirty="0"/>
          </a:p>
        </p:txBody>
      </p:sp>
      <p:sp>
        <p:nvSpPr>
          <p:cNvPr id="12" name="Text 9"/>
          <p:cNvSpPr/>
          <p:nvPr/>
        </p:nvSpPr>
        <p:spPr>
          <a:xfrm>
            <a:off x="1307592" y="1856232"/>
            <a:ext cx="4251960" cy="59436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350" dirty="0">
                <a:solidFill>
                  <a:srgbClr val="1E2A36"/>
                </a:solidFill>
              </a:rPr>
              <a:t>Identify fixed and removable parts.</a:t>
            </a:r>
            <a:endParaRPr lang="en-US" sz="1350" dirty="0"/>
          </a:p>
        </p:txBody>
      </p:sp>
      <p:sp>
        <p:nvSpPr>
          <p:cNvPr id="13" name="Shape 10"/>
          <p:cNvSpPr/>
          <p:nvPr/>
        </p:nvSpPr>
        <p:spPr>
          <a:xfrm>
            <a:off x="6172200" y="1691640"/>
            <a:ext cx="5166360" cy="960120"/>
          </a:xfrm>
          <a:prstGeom prst="roundRect">
            <a:avLst>
              <a:gd name="adj" fmla="val 4762"/>
            </a:avLst>
          </a:prstGeom>
          <a:solidFill>
            <a:srgbClr val="FFFFFF"/>
          </a:solidFill>
          <a:ln w="12700">
            <a:solidFill>
              <a:srgbClr val="D9E6F2"/>
            </a:solidFill>
            <a:prstDash val="solid"/>
          </a:ln>
        </p:spPr>
        <p:txBody>
          <a:bodyPr/>
          <a:p/>
        </p:txBody>
      </p:sp>
      <p:sp>
        <p:nvSpPr>
          <p:cNvPr id="14" name="Text 11"/>
          <p:cNvSpPr/>
          <p:nvPr/>
        </p:nvSpPr>
        <p:spPr>
          <a:xfrm>
            <a:off x="6336792" y="1929384"/>
            <a:ext cx="411480" cy="411480"/>
          </a:xfrm>
          <a:prstGeom prst="rect">
            <a:avLst/>
          </a:prstGeom>
          <a:solidFill>
            <a:srgbClr val="F47B20"/>
          </a:solidFill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500" b="1" dirty="0">
                <a:solidFill>
                  <a:srgbClr val="FFFFFF"/>
                </a:solidFill>
              </a:rPr>
              <a:t>2</a:t>
            </a:r>
            <a:endParaRPr lang="en-US" sz="1500" dirty="0"/>
          </a:p>
        </p:txBody>
      </p:sp>
      <p:sp>
        <p:nvSpPr>
          <p:cNvPr id="15" name="Text 12"/>
          <p:cNvSpPr/>
          <p:nvPr/>
        </p:nvSpPr>
        <p:spPr>
          <a:xfrm>
            <a:off x="6885432" y="1856232"/>
            <a:ext cx="4251960" cy="59436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350" dirty="0">
                <a:solidFill>
                  <a:srgbClr val="1E2A36"/>
                </a:solidFill>
              </a:rPr>
              <a:t>Check nose cone, coupler, fins, payload insert, and nozzle function.</a:t>
            </a:r>
            <a:endParaRPr lang="en-US" sz="1350" dirty="0"/>
          </a:p>
        </p:txBody>
      </p:sp>
      <p:sp>
        <p:nvSpPr>
          <p:cNvPr id="16" name="Shape 13"/>
          <p:cNvSpPr/>
          <p:nvPr/>
        </p:nvSpPr>
        <p:spPr>
          <a:xfrm>
            <a:off x="594360" y="2990088"/>
            <a:ext cx="5166360" cy="960120"/>
          </a:xfrm>
          <a:prstGeom prst="roundRect">
            <a:avLst>
              <a:gd name="adj" fmla="val 4762"/>
            </a:avLst>
          </a:prstGeom>
          <a:solidFill>
            <a:srgbClr val="EEF3F7"/>
          </a:solidFill>
          <a:ln w="12700">
            <a:solidFill>
              <a:srgbClr val="D9E6F2"/>
            </a:solidFill>
            <a:prstDash val="solid"/>
          </a:ln>
        </p:spPr>
        <p:txBody>
          <a:bodyPr/>
          <a:p/>
        </p:txBody>
      </p:sp>
      <p:sp>
        <p:nvSpPr>
          <p:cNvPr id="17" name="Text 14"/>
          <p:cNvSpPr/>
          <p:nvPr/>
        </p:nvSpPr>
        <p:spPr>
          <a:xfrm>
            <a:off x="758952" y="3227832"/>
            <a:ext cx="411480" cy="411480"/>
          </a:xfrm>
          <a:prstGeom prst="rect">
            <a:avLst/>
          </a:prstGeom>
          <a:solidFill>
            <a:srgbClr val="F47B20"/>
          </a:solidFill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500" b="1" dirty="0">
                <a:solidFill>
                  <a:srgbClr val="FFFFFF"/>
                </a:solidFill>
              </a:rPr>
              <a:t>3</a:t>
            </a:r>
            <a:endParaRPr lang="en-US" sz="1500" dirty="0"/>
          </a:p>
        </p:txBody>
      </p:sp>
      <p:sp>
        <p:nvSpPr>
          <p:cNvPr id="18" name="Text 15"/>
          <p:cNvSpPr/>
          <p:nvPr/>
        </p:nvSpPr>
        <p:spPr>
          <a:xfrm>
            <a:off x="1307592" y="3154680"/>
            <a:ext cx="4251960" cy="59436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350" dirty="0">
                <a:solidFill>
                  <a:srgbClr val="1E2A36"/>
                </a:solidFill>
              </a:rPr>
              <a:t>Look for interference, blocked motion, floating parts, and alignment problems.</a:t>
            </a:r>
            <a:endParaRPr lang="en-US" sz="1350" dirty="0"/>
          </a:p>
        </p:txBody>
      </p:sp>
      <p:sp>
        <p:nvSpPr>
          <p:cNvPr id="19" name="Shape 16"/>
          <p:cNvSpPr/>
          <p:nvPr/>
        </p:nvSpPr>
        <p:spPr>
          <a:xfrm>
            <a:off x="6172200" y="2990088"/>
            <a:ext cx="5166360" cy="960120"/>
          </a:xfrm>
          <a:prstGeom prst="roundRect">
            <a:avLst>
              <a:gd name="adj" fmla="val 4762"/>
            </a:avLst>
          </a:prstGeom>
          <a:solidFill>
            <a:srgbClr val="FFFFFF"/>
          </a:solidFill>
          <a:ln w="12700">
            <a:solidFill>
              <a:srgbClr val="D9E6F2"/>
            </a:solidFill>
            <a:prstDash val="solid"/>
          </a:ln>
        </p:spPr>
        <p:txBody>
          <a:bodyPr/>
          <a:p/>
        </p:txBody>
      </p:sp>
      <p:sp>
        <p:nvSpPr>
          <p:cNvPr id="20" name="Text 17"/>
          <p:cNvSpPr/>
          <p:nvPr/>
        </p:nvSpPr>
        <p:spPr>
          <a:xfrm>
            <a:off x="6336792" y="3227832"/>
            <a:ext cx="411480" cy="411480"/>
          </a:xfrm>
          <a:prstGeom prst="rect">
            <a:avLst/>
          </a:prstGeom>
          <a:solidFill>
            <a:srgbClr val="F47B20"/>
          </a:solidFill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500" b="1" dirty="0">
                <a:solidFill>
                  <a:srgbClr val="FFFFFF"/>
                </a:solidFill>
              </a:rPr>
              <a:t>4</a:t>
            </a:r>
            <a:endParaRPr lang="en-US" sz="1500" dirty="0"/>
          </a:p>
        </p:txBody>
      </p:sp>
      <p:sp>
        <p:nvSpPr>
          <p:cNvPr id="21" name="Text 18"/>
          <p:cNvSpPr/>
          <p:nvPr/>
        </p:nvSpPr>
        <p:spPr>
          <a:xfrm>
            <a:off x="6885432" y="3154680"/>
            <a:ext cx="4251960" cy="59436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350" dirty="0">
                <a:solidFill>
                  <a:srgbClr val="1E2A36"/>
                </a:solidFill>
              </a:rPr>
              <a:t>Complete a functional check table.</a:t>
            </a:r>
            <a:endParaRPr lang="en-US" sz="1350" dirty="0"/>
          </a:p>
        </p:txBody>
      </p:sp>
      <p:sp>
        <p:nvSpPr>
          <p:cNvPr id="22" name="Shape 19"/>
          <p:cNvSpPr/>
          <p:nvPr/>
        </p:nvSpPr>
        <p:spPr>
          <a:xfrm>
            <a:off x="594360" y="4288536"/>
            <a:ext cx="5166360" cy="960120"/>
          </a:xfrm>
          <a:prstGeom prst="roundRect">
            <a:avLst>
              <a:gd name="adj" fmla="val 4762"/>
            </a:avLst>
          </a:prstGeom>
          <a:solidFill>
            <a:srgbClr val="EEF3F7"/>
          </a:solidFill>
          <a:ln w="12700">
            <a:solidFill>
              <a:srgbClr val="D9E6F2"/>
            </a:solidFill>
            <a:prstDash val="solid"/>
          </a:ln>
        </p:spPr>
        <p:txBody>
          <a:bodyPr/>
          <a:p/>
        </p:txBody>
      </p:sp>
      <p:sp>
        <p:nvSpPr>
          <p:cNvPr id="23" name="Text 20"/>
          <p:cNvSpPr/>
          <p:nvPr/>
        </p:nvSpPr>
        <p:spPr>
          <a:xfrm>
            <a:off x="758952" y="4526280"/>
            <a:ext cx="411480" cy="411480"/>
          </a:xfrm>
          <a:prstGeom prst="rect">
            <a:avLst/>
          </a:prstGeom>
          <a:solidFill>
            <a:srgbClr val="F47B20"/>
          </a:solidFill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500" b="1" dirty="0">
                <a:solidFill>
                  <a:srgbClr val="FFFFFF"/>
                </a:solidFill>
              </a:rPr>
              <a:t>5</a:t>
            </a:r>
            <a:endParaRPr lang="en-US" sz="1500" dirty="0"/>
          </a:p>
        </p:txBody>
      </p:sp>
      <p:sp>
        <p:nvSpPr>
          <p:cNvPr id="24" name="Text 21"/>
          <p:cNvSpPr/>
          <p:nvPr/>
        </p:nvSpPr>
        <p:spPr>
          <a:xfrm>
            <a:off x="1307592" y="4453128"/>
            <a:ext cx="4251960" cy="59436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350" dirty="0">
                <a:solidFill>
                  <a:srgbClr val="1E2A36"/>
                </a:solidFill>
              </a:rPr>
              <a:t>Make one revision or record one recommended improvement.</a:t>
            </a:r>
            <a:endParaRPr lang="en-US" sz="1350" dirty="0"/>
          </a:p>
        </p:txBody>
      </p:sp>
      <p:sp>
        <p:nvSpPr>
          <p:cNvPr id="25" name="Text 22"/>
          <p:cNvSpPr/>
          <p:nvPr/>
        </p:nvSpPr>
        <p:spPr>
          <a:xfrm>
            <a:off x="594360" y="6016752"/>
            <a:ext cx="1078992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600" b="1" dirty="0">
                <a:solidFill>
                  <a:srgbClr val="F47B20"/>
                </a:solidFill>
              </a:rPr>
              <a:t>Save screenshots, photos, measurements, or notes before you move on.</a:t>
            </a:r>
            <a:endParaRPr lang="en-US" sz="1600" dirty="0"/>
          </a:p>
        </p:txBody>
      </p:sp>
      <p:pic>
        <p:nvPicPr>
          <p:cNvPr id="26" name="Picture 25" descr="logo_white_transparent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896" y="118872"/>
            <a:ext cx="1133856" cy="338464"/>
          </a:xfrm>
          <a:prstGeom prst="rect">
            <a:avLst/>
          </a:prstGeo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9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03504"/>
          </a:xfrm>
          <a:prstGeom prst="rect">
            <a:avLst/>
          </a:prstGeom>
          <a:solidFill>
            <a:srgbClr val="0A204C"/>
          </a:solidFill>
          <a:ln w="12700">
            <a:solidFill>
              <a:srgbClr val="0A204C"/>
            </a:solidFill>
            <a:prstDash val="solid"/>
          </a:ln>
        </p:spPr>
        <p:txBody>
          <a:bodyPr/>
          <a:p/>
        </p:txBody>
      </p:sp>
      <p:sp>
        <p:nvSpPr>
          <p:cNvPr id="5" name="Text 2"/>
          <p:cNvSpPr/>
          <p:nvPr/>
        </p:nvSpPr>
        <p:spPr>
          <a:xfrm>
            <a:off x="2788920" y="146304"/>
            <a:ext cx="13716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200" b="1" dirty="0">
                <a:solidFill>
                  <a:srgbClr val="D7A940"/>
                </a:solidFill>
              </a:rPr>
              <a:t>Lesson 3.9</a:t>
            </a:r>
            <a:endParaRPr lang="en-US" sz="1200" dirty="0"/>
          </a:p>
        </p:txBody>
      </p:sp>
      <p:sp>
        <p:nvSpPr>
          <p:cNvPr id="6" name="Text 3"/>
          <p:cNvSpPr/>
          <p:nvPr/>
        </p:nvSpPr>
        <p:spPr>
          <a:xfrm>
            <a:off x="4315968" y="118872"/>
            <a:ext cx="64008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600" b="1" dirty="0">
                <a:solidFill>
                  <a:srgbClr val="FFFFFF"/>
                </a:solidFill>
              </a:rPr>
              <a:t>Assembly Motion and Functional Checks</a:t>
            </a:r>
            <a:endParaRPr lang="en-US" sz="1600" dirty="0"/>
          </a:p>
        </p:txBody>
      </p:sp>
      <p:sp>
        <p:nvSpPr>
          <p:cNvPr id="7" name="Text 4"/>
          <p:cNvSpPr/>
          <p:nvPr/>
        </p:nvSpPr>
        <p:spPr>
          <a:xfrm>
            <a:off x="7452360" y="6510528"/>
            <a:ext cx="393192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750" dirty="0">
                <a:solidFill>
                  <a:srgbClr val="5B6770"/>
                </a:solidFill>
              </a:rPr>
              <a:t>LockwoodSTEM  |  Introduction to Engineering Design</a:t>
            </a:r>
            <a:endParaRPr lang="en-US" sz="750" dirty="0"/>
          </a:p>
        </p:txBody>
      </p:sp>
      <p:sp>
        <p:nvSpPr>
          <p:cNvPr id="8" name="Text 5"/>
          <p:cNvSpPr/>
          <p:nvPr/>
        </p:nvSpPr>
        <p:spPr>
          <a:xfrm>
            <a:off x="502920" y="841248"/>
            <a:ext cx="731520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2300" b="1" dirty="0">
                <a:solidFill>
                  <a:srgbClr val="0A204C"/>
                </a:solidFill>
              </a:rPr>
              <a:t>Evidence checklist</a:t>
            </a:r>
            <a:endParaRPr lang="en-US" sz="2300" dirty="0"/>
          </a:p>
        </p:txBody>
      </p:sp>
      <p:sp>
        <p:nvSpPr>
          <p:cNvPr id="9" name="Text 6"/>
          <p:cNvSpPr/>
          <p:nvPr/>
        </p:nvSpPr>
        <p:spPr>
          <a:xfrm>
            <a:off x="502920" y="1207008"/>
            <a:ext cx="86868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550" dirty="0">
                <a:solidFill>
                  <a:srgbClr val="5B6770"/>
                </a:solidFill>
              </a:rPr>
              <a:t>Use this slide to check whether your lesson evidence is ready for the final package.</a:t>
            </a:r>
            <a:endParaRPr lang="en-US" sz="1550" dirty="0"/>
          </a:p>
        </p:txBody>
      </p:sp>
      <p:sp>
        <p:nvSpPr>
          <p:cNvPr id="10" name="Shape 7"/>
          <p:cNvSpPr/>
          <p:nvPr/>
        </p:nvSpPr>
        <p:spPr>
          <a:xfrm>
            <a:off x="502920" y="1691640"/>
            <a:ext cx="5577840" cy="4480560"/>
          </a:xfrm>
          <a:prstGeom prst="roundRect">
            <a:avLst>
              <a:gd name="adj" fmla="val 1633"/>
            </a:avLst>
          </a:prstGeom>
          <a:solidFill>
            <a:srgbClr val="EEF3F7"/>
          </a:solidFill>
          <a:ln w="12700">
            <a:solidFill>
              <a:srgbClr val="D9E6F2"/>
            </a:solidFill>
            <a:prstDash val="solid"/>
          </a:ln>
        </p:spPr>
        <p:txBody>
          <a:bodyPr/>
          <a:p/>
        </p:txBody>
      </p:sp>
      <p:sp>
        <p:nvSpPr>
          <p:cNvPr id="11" name="Text 8"/>
          <p:cNvSpPr/>
          <p:nvPr/>
        </p:nvSpPr>
        <p:spPr>
          <a:xfrm>
            <a:off x="749808" y="1947672"/>
            <a:ext cx="2743200" cy="256032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ctr">
            <a:normAutofit/>
          </a:bodyPr>
          <a:lstStyle/>
          <a:p>
            <a:pPr indent="0" marL="0">
              <a:buNone/>
            </a:pPr>
            <a:r>
              <a:rPr lang="en-US" sz="1100" b="1" dirty="0">
                <a:solidFill>
                  <a:srgbClr val="F47B20"/>
                </a:solidFill>
              </a:rPr>
              <a:t>REQUIRED EVIDENCE</a:t>
            </a:r>
            <a:endParaRPr lang="en-US" sz="1100" dirty="0"/>
          </a:p>
        </p:txBody>
      </p:sp>
      <p:sp>
        <p:nvSpPr>
          <p:cNvPr id="12" name="Text 9"/>
          <p:cNvSpPr/>
          <p:nvPr/>
        </p:nvSpPr>
        <p:spPr>
          <a:xfrm>
            <a:off x="749808" y="2340864"/>
            <a:ext cx="5074920" cy="3337560"/>
          </a:xfrm>
          <a:prstGeom prst="rect">
            <a:avLst/>
          </a:prstGeom>
          <a:noFill/>
          <a:ln/>
        </p:spPr>
        <p:txBody>
          <a:bodyPr wrap="square" lIns="508" tIns="508" rIns="508" bIns="508" rtlCol="0" anchor="t">
            <a:normAutofit/>
          </a:bodyPr>
          <a:lstStyle/>
          <a:p>
            <a:pPr indent="0" marL="0">
              <a:buNone/>
            </a:pPr>
            <a:r>
              <a:rPr lang="en-US" sz="1450" dirty="0">
                <a:solidFill>
                  <a:srgbClr val="1E2A36"/>
                </a:solidFill>
              </a:rPr>
              <a:t>□ Fixed vs. removable parts list</a:t>
            </a:r>
            <a:endParaRPr lang="en-US" sz="1450" dirty="0"/>
          </a:p>
          <a:p>
            <a:pPr indent="0" marL="0">
              <a:buNone/>
            </a:pPr>
            <a:r>
              <a:rPr lang="en-US" sz="1450" dirty="0">
                <a:solidFill>
                  <a:srgbClr val="1E2A36"/>
                </a:solidFill>
              </a:rPr>
              <a:t>□ Completed functional check table</a:t>
            </a:r>
            <a:endParaRPr lang="en-US" sz="1450" dirty="0"/>
          </a:p>
          <a:p>
            <a:pPr indent="0" marL="0">
              <a:buNone/>
            </a:pPr>
            <a:r>
              <a:rPr lang="en-US" sz="1450" dirty="0">
                <a:solidFill>
                  <a:srgbClr val="1E2A36"/>
                </a:solidFill>
              </a:rPr>
              <a:t>□ Screenshot showing one functional relationship</a:t>
            </a:r>
            <a:endParaRPr lang="en-US" sz="1450" dirty="0"/>
          </a:p>
          <a:p>
            <a:pPr indent="0" marL="0">
              <a:buNone/>
            </a:pPr>
            <a:r>
              <a:rPr lang="en-US" sz="1450" dirty="0">
                <a:solidFill>
                  <a:srgbClr val="1E2A36"/>
                </a:solidFill>
              </a:rPr>
              <a:t>□ Notes connecting a fit decision to Unit 2 tolerance data</a:t>
            </a:r>
            <a:endParaRPr lang="en-US" sz="1450" dirty="0"/>
          </a:p>
          <a:p>
            <a:pPr indent="0" marL="0">
              <a:buNone/>
            </a:pPr>
            <a:r>
              <a:rPr lang="en-US" sz="1450" dirty="0">
                <a:solidFill>
                  <a:srgbClr val="1E2A36"/>
                </a:solidFill>
              </a:rPr>
              <a:t>□ One revision or recommended improvement</a:t>
            </a:r>
            <a:endParaRPr lang="en-US" sz="1450" dirty="0"/>
          </a:p>
        </p:txBody>
      </p:sp>
      <p:sp>
        <p:nvSpPr>
          <p:cNvPr id="13" name="Shape 10"/>
          <p:cNvSpPr/>
          <p:nvPr/>
        </p:nvSpPr>
        <p:spPr>
          <a:xfrm>
            <a:off x="6492240" y="1691640"/>
            <a:ext cx="4983480" cy="4480560"/>
          </a:xfrm>
          <a:prstGeom prst="roundRect">
            <a:avLst>
              <a:gd name="adj" fmla="val 1633"/>
            </a:avLst>
          </a:prstGeom>
          <a:solidFill>
            <a:srgbClr val="FFFFFF"/>
          </a:solidFill>
          <a:ln w="12700">
            <a:solidFill>
              <a:srgbClr val="D9E6F2"/>
            </a:solidFill>
            <a:prstDash val="solid"/>
          </a:ln>
        </p:spPr>
        <p:txBody>
          <a:bodyPr/>
          <a:p/>
        </p:txBody>
      </p:sp>
      <p:sp>
        <p:nvSpPr>
          <p:cNvPr id="14" name="Text 11"/>
          <p:cNvSpPr/>
          <p:nvPr/>
        </p:nvSpPr>
        <p:spPr>
          <a:xfrm>
            <a:off x="6748272" y="1947672"/>
            <a:ext cx="2743200" cy="256032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ctr">
            <a:normAutofit/>
          </a:bodyPr>
          <a:lstStyle/>
          <a:p>
            <a:pPr indent="0" marL="0">
              <a:buNone/>
            </a:pPr>
            <a:r>
              <a:rPr lang="en-US" sz="1100" b="1" dirty="0">
                <a:solidFill>
                  <a:srgbClr val="D7A940"/>
                </a:solidFill>
              </a:rPr>
              <a:t>BEFORE MOVING ON</a:t>
            </a:r>
            <a:endParaRPr lang="en-US" sz="1100" dirty="0"/>
          </a:p>
        </p:txBody>
      </p:sp>
      <p:sp>
        <p:nvSpPr>
          <p:cNvPr id="15" name="Text 12"/>
          <p:cNvSpPr/>
          <p:nvPr/>
        </p:nvSpPr>
        <p:spPr>
          <a:xfrm>
            <a:off x="6748272" y="2331720"/>
            <a:ext cx="438912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700" b="1" dirty="0">
                <a:solidFill>
                  <a:srgbClr val="0A204C"/>
                </a:solidFill>
              </a:rPr>
              <a:t>Your work should be:</a:t>
            </a:r>
            <a:endParaRPr lang="en-US" sz="1700" dirty="0"/>
          </a:p>
        </p:txBody>
      </p:sp>
      <p:sp>
        <p:nvSpPr>
          <p:cNvPr id="16" name="Text 13"/>
          <p:cNvSpPr/>
          <p:nvPr/>
        </p:nvSpPr>
        <p:spPr>
          <a:xfrm>
            <a:off x="6748272" y="2697480"/>
            <a:ext cx="4343400" cy="2057400"/>
          </a:xfrm>
          <a:prstGeom prst="rect">
            <a:avLst/>
          </a:prstGeom>
          <a:noFill/>
          <a:ln/>
        </p:spPr>
        <p:txBody>
          <a:bodyPr wrap="square" lIns="762" tIns="762" rIns="762" bIns="762" rtlCol="0" anchor="t">
            <a:normAutofit/>
          </a:bodyPr>
          <a:lstStyle/>
          <a:p>
            <a:pPr indent="0" marL="0">
              <a:buNone/>
            </a:pPr>
            <a:r>
              <a:rPr lang="en-US" sz="1550" dirty="0">
                <a:solidFill>
                  <a:srgbClr val="1E2A3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saved in the correct file or folder</a:t>
            </a:r>
            <a:pPr indent="0" marL="0">
              <a:buNone/>
            </a:pPr>
            <a:endParaRPr lang="en-US" sz="1550" dirty="0"/>
          </a:p>
          <a:p>
            <a:pPr indent="0" marL="0">
              <a:buNone/>
            </a:pPr>
            <a:r>
              <a:rPr lang="en-US" sz="1550" dirty="0">
                <a:solidFill>
                  <a:srgbClr val="1E2A3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named clearly enough to find later</a:t>
            </a:r>
            <a:endParaRPr lang="en-US" sz="1550" dirty="0"/>
          </a:p>
          <a:p>
            <a:pPr indent="0" marL="0">
              <a:buNone/>
            </a:pPr>
            <a:endParaRPr lang="en-US" sz="1550" dirty="0"/>
          </a:p>
          <a:p>
            <a:pPr indent="0" marL="0">
              <a:buNone/>
            </a:pPr>
            <a:r>
              <a:rPr lang="en-US" sz="1550" dirty="0">
                <a:solidFill>
                  <a:srgbClr val="1E2A3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connected to a design decision</a:t>
            </a:r>
            <a:endParaRPr lang="en-US" sz="1550" dirty="0"/>
          </a:p>
          <a:p>
            <a:pPr indent="0" marL="0">
              <a:buNone/>
            </a:pPr>
            <a:endParaRPr lang="en-US" sz="1550" dirty="0"/>
          </a:p>
          <a:p>
            <a:pPr indent="0" marL="0">
              <a:buNone/>
            </a:pPr>
            <a:r>
              <a:rPr lang="en-US" sz="1550" dirty="0">
                <a:solidFill>
                  <a:srgbClr val="1E2A3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useful for final drawings or presentation</a:t>
            </a:r>
            <a:endParaRPr lang="en-US" sz="1550" dirty="0"/>
          </a:p>
          <a:p>
            <a:pPr indent="0" marL="0">
              <a:buNone/>
            </a:pPr>
            <a:endParaRPr lang="en-US" sz="1550" dirty="0"/>
          </a:p>
          <a:p>
            <a:pPr indent="0" marL="0">
              <a:buNone/>
            </a:pPr>
            <a:r>
              <a:rPr lang="en-US" sz="1550" dirty="0">
                <a:solidFill>
                  <a:srgbClr val="1E2A3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ready for another person to understand</a:t>
            </a:r>
            <a:endParaRPr lang="en-US" sz="1550" dirty="0"/>
          </a:p>
        </p:txBody>
      </p:sp>
      <p:sp>
        <p:nvSpPr>
          <p:cNvPr id="17" name="Shape 14"/>
          <p:cNvSpPr/>
          <p:nvPr/>
        </p:nvSpPr>
        <p:spPr>
          <a:xfrm>
            <a:off x="6720840" y="5074920"/>
            <a:ext cx="4434840" cy="0"/>
          </a:xfrm>
          <a:prstGeom prst="line">
            <a:avLst/>
          </a:prstGeom>
          <a:noFill/>
          <a:ln w="12700">
            <a:solidFill>
              <a:srgbClr val="D9E6F2"/>
            </a:solidFill>
            <a:prstDash val="solid"/>
          </a:ln>
        </p:spPr>
        <p:txBody>
          <a:bodyPr/>
          <a:p/>
        </p:txBody>
      </p:sp>
      <p:sp>
        <p:nvSpPr>
          <p:cNvPr id="18" name="Text 15"/>
          <p:cNvSpPr/>
          <p:nvPr/>
        </p:nvSpPr>
        <p:spPr>
          <a:xfrm>
            <a:off x="6748272" y="5257800"/>
            <a:ext cx="4343400" cy="56692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450" b="1" dirty="0">
                <a:solidFill>
                  <a:srgbClr val="F47B20"/>
                </a:solidFill>
              </a:rPr>
              <a:t>A documented functional check showing how key parts fit, move, or remain fixed before printing.</a:t>
            </a:r>
            <a:endParaRPr lang="en-US" sz="1450" dirty="0"/>
          </a:p>
        </p:txBody>
      </p:sp>
      <p:pic>
        <p:nvPicPr>
          <p:cNvPr id="19" name="Picture 18" descr="logo_white_transparent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896" y="118872"/>
            <a:ext cx="1133856" cy="338464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solidFill>
          <a:srgbClr val="0A204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unit3_crops/a_clean_well_lit_engineering_workbench_desktop_sc_title.jp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989320" y="0"/>
            <a:ext cx="6202375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5989320" cy="6858000"/>
          </a:xfrm>
          <a:prstGeom prst="rect">
            <a:avLst/>
          </a:prstGeom>
          <a:solidFill>
            <a:srgbClr val="0A204C"/>
          </a:solidFill>
          <a:ln w="12700">
            <a:solidFill>
              <a:srgbClr val="0A204C"/>
            </a:solidFill>
            <a:prstDash val="solid"/>
          </a:ln>
        </p:spPr>
        <p:txBody>
          <a:bodyPr/>
          <a:p/>
        </p:txBody>
      </p:sp>
      <p:sp>
        <p:nvSpPr>
          <p:cNvPr id="4" name="Shape 1"/>
          <p:cNvSpPr/>
          <p:nvPr/>
        </p:nvSpPr>
        <p:spPr>
          <a:xfrm>
            <a:off x="5989320" y="0"/>
            <a:ext cx="109728" cy="6858000"/>
          </a:xfrm>
          <a:prstGeom prst="rect">
            <a:avLst/>
          </a:prstGeom>
          <a:solidFill>
            <a:srgbClr val="F47B20"/>
          </a:solidFill>
          <a:ln w="12700">
            <a:solidFill>
              <a:srgbClr val="F47B20"/>
            </a:solidFill>
            <a:prstDash val="solid"/>
          </a:ln>
        </p:spPr>
        <p:txBody>
          <a:bodyPr/>
          <a:p/>
        </p:txBody>
      </p:sp>
      <p:sp>
        <p:nvSpPr>
          <p:cNvPr id="7" name="Text 3"/>
          <p:cNvSpPr/>
          <p:nvPr/>
        </p:nvSpPr>
        <p:spPr>
          <a:xfrm>
            <a:off x="640080" y="1234440"/>
            <a:ext cx="4206240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600" b="1" dirty="0">
                <a:solidFill>
                  <a:srgbClr val="D7A940"/>
                </a:solidFill>
              </a:rPr>
              <a:t>LOCKWOODSTEM IED • UNIT 3</a:t>
            </a:r>
            <a:endParaRPr lang="en-US" sz="1600" dirty="0"/>
          </a:p>
        </p:txBody>
      </p:sp>
      <p:sp>
        <p:nvSpPr>
          <p:cNvPr id="8" name="Text 4"/>
          <p:cNvSpPr/>
          <p:nvPr/>
        </p:nvSpPr>
        <p:spPr>
          <a:xfrm>
            <a:off x="640080" y="1737360"/>
            <a:ext cx="2743200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2600" b="1" dirty="0">
                <a:solidFill>
                  <a:srgbClr val="F47B20"/>
                </a:solidFill>
              </a:rPr>
              <a:t>Lesson 3.1</a:t>
            </a:r>
            <a:endParaRPr lang="en-US" sz="2600" dirty="0"/>
          </a:p>
        </p:txBody>
      </p:sp>
      <p:sp>
        <p:nvSpPr>
          <p:cNvPr id="9" name="Text 5"/>
          <p:cNvSpPr/>
          <p:nvPr/>
        </p:nvSpPr>
        <p:spPr>
          <a:xfrm>
            <a:off x="640080" y="2267712"/>
            <a:ext cx="4983480" cy="91440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3000" b="1" dirty="0">
                <a:solidFill>
                  <a:srgbClr val="FFFFFF"/>
                </a:solidFill>
              </a:rPr>
              <a:t>From Printed Testers to Rocket Assembly</a:t>
            </a:r>
            <a:endParaRPr lang="en-US" sz="3000" dirty="0"/>
          </a:p>
        </p:txBody>
      </p:sp>
      <p:sp>
        <p:nvSpPr>
          <p:cNvPr id="10" name="Shape 6"/>
          <p:cNvSpPr/>
          <p:nvPr/>
        </p:nvSpPr>
        <p:spPr>
          <a:xfrm>
            <a:off x="640080" y="3456432"/>
            <a:ext cx="4389120" cy="0"/>
          </a:xfrm>
          <a:prstGeom prst="line">
            <a:avLst/>
          </a:prstGeom>
          <a:noFill/>
          <a:ln w="25400">
            <a:solidFill>
              <a:srgbClr val="F47B20"/>
            </a:solidFill>
            <a:prstDash val="solid"/>
          </a:ln>
        </p:spPr>
        <p:txBody>
          <a:bodyPr/>
          <a:p/>
        </p:txBody>
      </p:sp>
      <p:sp>
        <p:nvSpPr>
          <p:cNvPr id="11" name="Text 7"/>
          <p:cNvSpPr/>
          <p:nvPr/>
        </p:nvSpPr>
        <p:spPr>
          <a:xfrm>
            <a:off x="640080" y="3703320"/>
            <a:ext cx="5074920" cy="91440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700" i="1" dirty="0">
                <a:solidFill>
                  <a:srgbClr val="E8EEF6"/>
                </a:solidFill>
              </a:rPr>
              <a:t>How can evidence from a printed tolerance tester guide a larger assembly design?</a:t>
            </a:r>
            <a:endParaRPr lang="en-US" sz="1700" dirty="0"/>
          </a:p>
        </p:txBody>
      </p:sp>
      <p:sp>
        <p:nvSpPr>
          <p:cNvPr id="12" name="Text 8"/>
          <p:cNvSpPr/>
          <p:nvPr/>
        </p:nvSpPr>
        <p:spPr>
          <a:xfrm>
            <a:off x="640080" y="6263640"/>
            <a:ext cx="4663440" cy="23774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050" dirty="0">
                <a:solidFill>
                  <a:srgbClr val="CBD6E2"/>
                </a:solidFill>
              </a:rPr>
              <a:t>CAD Assemblies, Prototyping &amp; Technical Drawings</a:t>
            </a:r>
            <a:endParaRPr lang="en-US" sz="1050" dirty="0"/>
          </a:p>
        </p:txBody>
      </p:sp>
      <p:pic>
        <p:nvPicPr>
          <p:cNvPr id="13" name="Picture 12" descr="logo_white_transparen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0896" y="118872"/>
            <a:ext cx="1133856" cy="338464"/>
          </a:xfrm>
          <a:prstGeom prst="rect">
            <a:avLst/>
          </a:prstGeo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0">
    <p:bg>
      <p:bgPr>
        <a:solidFill>
          <a:srgbClr val="0A204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unit3_crops/a_clean_highly_detailed_studio_product_desktop_sc_title.jp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989320" y="0"/>
            <a:ext cx="6202375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5989320" cy="6858000"/>
          </a:xfrm>
          <a:prstGeom prst="rect">
            <a:avLst/>
          </a:prstGeom>
          <a:solidFill>
            <a:srgbClr val="0A204C"/>
          </a:solidFill>
          <a:ln w="12700">
            <a:solidFill>
              <a:srgbClr val="0A204C"/>
            </a:solidFill>
            <a:prstDash val="solid"/>
          </a:ln>
        </p:spPr>
        <p:txBody>
          <a:bodyPr/>
          <a:p/>
        </p:txBody>
      </p:sp>
      <p:sp>
        <p:nvSpPr>
          <p:cNvPr id="4" name="Shape 1"/>
          <p:cNvSpPr/>
          <p:nvPr/>
        </p:nvSpPr>
        <p:spPr>
          <a:xfrm>
            <a:off x="5989320" y="0"/>
            <a:ext cx="109728" cy="6858000"/>
          </a:xfrm>
          <a:prstGeom prst="rect">
            <a:avLst/>
          </a:prstGeom>
          <a:solidFill>
            <a:srgbClr val="F47B20"/>
          </a:solidFill>
          <a:ln w="12700">
            <a:solidFill>
              <a:srgbClr val="F47B20"/>
            </a:solidFill>
            <a:prstDash val="solid"/>
          </a:ln>
        </p:spPr>
        <p:txBody>
          <a:bodyPr/>
          <a:p/>
        </p:txBody>
      </p:sp>
      <p:sp>
        <p:nvSpPr>
          <p:cNvPr id="7" name="Text 3"/>
          <p:cNvSpPr/>
          <p:nvPr/>
        </p:nvSpPr>
        <p:spPr>
          <a:xfrm>
            <a:off x="640080" y="1234440"/>
            <a:ext cx="4206240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600" b="1" dirty="0">
                <a:solidFill>
                  <a:srgbClr val="D7A940"/>
                </a:solidFill>
              </a:rPr>
              <a:t>LOCKWOODSTEM IED • UNIT 3</a:t>
            </a:r>
            <a:endParaRPr lang="en-US" sz="1600" dirty="0"/>
          </a:p>
        </p:txBody>
      </p:sp>
      <p:sp>
        <p:nvSpPr>
          <p:cNvPr id="8" name="Text 4"/>
          <p:cNvSpPr/>
          <p:nvPr/>
        </p:nvSpPr>
        <p:spPr>
          <a:xfrm>
            <a:off x="640080" y="1737360"/>
            <a:ext cx="2743200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2600" b="1" dirty="0">
                <a:solidFill>
                  <a:srgbClr val="F47B20"/>
                </a:solidFill>
              </a:rPr>
              <a:t>Lesson 3.10</a:t>
            </a:r>
            <a:endParaRPr lang="en-US" sz="2600" dirty="0"/>
          </a:p>
        </p:txBody>
      </p:sp>
      <p:sp>
        <p:nvSpPr>
          <p:cNvPr id="9" name="Text 5"/>
          <p:cNvSpPr/>
          <p:nvPr/>
        </p:nvSpPr>
        <p:spPr>
          <a:xfrm>
            <a:off x="640080" y="2267712"/>
            <a:ext cx="4983480" cy="91440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3000" b="1" dirty="0">
                <a:solidFill>
                  <a:srgbClr val="FFFFFF"/>
                </a:solidFill>
              </a:rPr>
              <a:t>Export, Slice, and Submit Rocket Parts for 3D Printing</a:t>
            </a:r>
            <a:endParaRPr lang="en-US" sz="3000" dirty="0"/>
          </a:p>
        </p:txBody>
      </p:sp>
      <p:sp>
        <p:nvSpPr>
          <p:cNvPr id="10" name="Shape 6"/>
          <p:cNvSpPr/>
          <p:nvPr/>
        </p:nvSpPr>
        <p:spPr>
          <a:xfrm>
            <a:off x="640080" y="3456432"/>
            <a:ext cx="4389120" cy="0"/>
          </a:xfrm>
          <a:prstGeom prst="line">
            <a:avLst/>
          </a:prstGeom>
          <a:noFill/>
          <a:ln w="25400">
            <a:solidFill>
              <a:srgbClr val="F47B20"/>
            </a:solidFill>
            <a:prstDash val="solid"/>
          </a:ln>
        </p:spPr>
        <p:txBody>
          <a:bodyPr/>
          <a:p/>
        </p:txBody>
      </p:sp>
      <p:sp>
        <p:nvSpPr>
          <p:cNvPr id="11" name="Text 7"/>
          <p:cNvSpPr/>
          <p:nvPr/>
        </p:nvSpPr>
        <p:spPr>
          <a:xfrm>
            <a:off x="640080" y="3703320"/>
            <a:ext cx="5074920" cy="91440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700" i="1" dirty="0">
                <a:solidFill>
                  <a:srgbClr val="E8EEF6"/>
                </a:solidFill>
              </a:rPr>
              <a:t>How do engineers prepare CAD parts so they can be manufactured accurately as physical prototypes?</a:t>
            </a:r>
            <a:endParaRPr lang="en-US" sz="1700" dirty="0"/>
          </a:p>
        </p:txBody>
      </p:sp>
      <p:sp>
        <p:nvSpPr>
          <p:cNvPr id="12" name="Text 8"/>
          <p:cNvSpPr/>
          <p:nvPr/>
        </p:nvSpPr>
        <p:spPr>
          <a:xfrm>
            <a:off x="640080" y="6263640"/>
            <a:ext cx="4663440" cy="23774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050" dirty="0">
                <a:solidFill>
                  <a:srgbClr val="CBD6E2"/>
                </a:solidFill>
              </a:rPr>
              <a:t>CAD Assemblies, Prototyping &amp; Technical Drawings</a:t>
            </a:r>
            <a:endParaRPr lang="en-US" sz="1050" dirty="0"/>
          </a:p>
        </p:txBody>
      </p:sp>
      <p:pic>
        <p:nvPicPr>
          <p:cNvPr id="13" name="Picture 12" descr="logo_white_transparen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0896" y="118872"/>
            <a:ext cx="1133856" cy="338464"/>
          </a:xfrm>
          <a:prstGeom prst="rect">
            <a:avLst/>
          </a:prstGeo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1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03504"/>
          </a:xfrm>
          <a:prstGeom prst="rect">
            <a:avLst/>
          </a:prstGeom>
          <a:solidFill>
            <a:srgbClr val="0A204C"/>
          </a:solidFill>
          <a:ln w="12700">
            <a:solidFill>
              <a:srgbClr val="0A204C"/>
            </a:solidFill>
            <a:prstDash val="solid"/>
          </a:ln>
        </p:spPr>
        <p:txBody>
          <a:bodyPr/>
          <a:p/>
        </p:txBody>
      </p:sp>
      <p:sp>
        <p:nvSpPr>
          <p:cNvPr id="5" name="Text 2"/>
          <p:cNvSpPr/>
          <p:nvPr/>
        </p:nvSpPr>
        <p:spPr>
          <a:xfrm>
            <a:off x="2788920" y="146304"/>
            <a:ext cx="13716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200" b="1" dirty="0">
                <a:solidFill>
                  <a:srgbClr val="D7A940"/>
                </a:solidFill>
              </a:rPr>
              <a:t>Lesson 3.10</a:t>
            </a:r>
            <a:endParaRPr lang="en-US" sz="1200" dirty="0"/>
          </a:p>
        </p:txBody>
      </p:sp>
      <p:sp>
        <p:nvSpPr>
          <p:cNvPr id="6" name="Text 3"/>
          <p:cNvSpPr/>
          <p:nvPr/>
        </p:nvSpPr>
        <p:spPr>
          <a:xfrm>
            <a:off x="4315968" y="118872"/>
            <a:ext cx="64008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600" b="1" dirty="0">
                <a:solidFill>
                  <a:srgbClr val="FFFFFF"/>
                </a:solidFill>
              </a:rPr>
              <a:t>Export, Slice, and Submit Rocket Parts for 3D Printing</a:t>
            </a:r>
            <a:endParaRPr lang="en-US" sz="1600" dirty="0"/>
          </a:p>
        </p:txBody>
      </p:sp>
      <p:sp>
        <p:nvSpPr>
          <p:cNvPr id="7" name="Text 4"/>
          <p:cNvSpPr/>
          <p:nvPr/>
        </p:nvSpPr>
        <p:spPr>
          <a:xfrm>
            <a:off x="7452360" y="6510528"/>
            <a:ext cx="393192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750" dirty="0">
                <a:solidFill>
                  <a:srgbClr val="5B6770"/>
                </a:solidFill>
              </a:rPr>
              <a:t>LockwoodSTEM  |  Introduction to Engineering Design</a:t>
            </a:r>
            <a:endParaRPr lang="en-US" sz="750" dirty="0"/>
          </a:p>
        </p:txBody>
      </p:sp>
      <p:sp>
        <p:nvSpPr>
          <p:cNvPr id="8" name="Text 5"/>
          <p:cNvSpPr/>
          <p:nvPr/>
        </p:nvSpPr>
        <p:spPr>
          <a:xfrm>
            <a:off x="502920" y="841248"/>
            <a:ext cx="576072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2300" b="1" dirty="0">
                <a:solidFill>
                  <a:srgbClr val="0A204C"/>
                </a:solidFill>
              </a:rPr>
              <a:t>Export, Slice, and Submit Rocket Parts for 3D Printing</a:t>
            </a:r>
            <a:endParaRPr lang="en-US" sz="2300" dirty="0"/>
          </a:p>
        </p:txBody>
      </p:sp>
      <p:sp>
        <p:nvSpPr>
          <p:cNvPr id="9" name="Text 6"/>
          <p:cNvSpPr/>
          <p:nvPr/>
        </p:nvSpPr>
        <p:spPr>
          <a:xfrm>
            <a:off x="502920" y="1234440"/>
            <a:ext cx="5806440" cy="54864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700" i="1" dirty="0">
                <a:solidFill>
                  <a:srgbClr val="5B6770"/>
                </a:solidFill>
              </a:rPr>
              <a:t>How do engineers prepare CAD parts so they can be manufactured accurately as physical prototypes?</a:t>
            </a:r>
            <a:endParaRPr lang="en-US" sz="1700" dirty="0"/>
          </a:p>
        </p:txBody>
      </p:sp>
      <p:sp>
        <p:nvSpPr>
          <p:cNvPr id="10" name="Shape 7"/>
          <p:cNvSpPr/>
          <p:nvPr/>
        </p:nvSpPr>
        <p:spPr>
          <a:xfrm>
            <a:off x="6611112" y="941832"/>
            <a:ext cx="4837176" cy="5266944"/>
          </a:xfrm>
          <a:prstGeom prst="roundRect">
            <a:avLst>
              <a:gd name="adj" fmla="val 1512"/>
            </a:avLst>
          </a:prstGeom>
          <a:solidFill>
            <a:srgbClr val="FFFFFF"/>
          </a:solidFill>
          <a:ln w="12700">
            <a:solidFill>
              <a:srgbClr val="D9E6F2"/>
            </a:solidFill>
            <a:prstDash val="solid"/>
          </a:ln>
        </p:spPr>
        <p:txBody>
          <a:bodyPr/>
          <a:p/>
        </p:txBody>
      </p:sp>
      <p:pic>
        <p:nvPicPr>
          <p:cNvPr id="11" name="Image 1" descr="/mnt/data/unit3_crops/a_clean_highly_detailed_studio_product_desktop_sc_panel.jp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9400" y="960120"/>
            <a:ext cx="4800600" cy="4818888"/>
          </a:xfrm>
          <a:prstGeom prst="rect">
            <a:avLst/>
          </a:prstGeom>
        </p:spPr>
      </p:pic>
      <p:sp>
        <p:nvSpPr>
          <p:cNvPr id="12" name="Shape 8"/>
          <p:cNvSpPr/>
          <p:nvPr/>
        </p:nvSpPr>
        <p:spPr>
          <a:xfrm>
            <a:off x="6629400" y="5779008"/>
            <a:ext cx="4800600" cy="411480"/>
          </a:xfrm>
          <a:prstGeom prst="rect">
            <a:avLst/>
          </a:prstGeom>
          <a:solidFill>
            <a:srgbClr val="0A204C">
              <a:alpha val="95000"/>
            </a:srgbClr>
          </a:solidFill>
          <a:ln w="12700">
            <a:solidFill>
              <a:srgbClr val="0A204C">
                <a:alpha val="0"/>
              </a:srgbClr>
            </a:solidFill>
            <a:prstDash val="solid"/>
          </a:ln>
        </p:spPr>
        <p:txBody>
          <a:bodyPr/>
          <a:p/>
        </p:txBody>
      </p:sp>
      <p:sp>
        <p:nvSpPr>
          <p:cNvPr id="13" name="Text 9"/>
          <p:cNvSpPr/>
          <p:nvPr/>
        </p:nvSpPr>
        <p:spPr>
          <a:xfrm>
            <a:off x="6739128" y="5879592"/>
            <a:ext cx="4581144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950" b="1" dirty="0">
                <a:solidFill>
                  <a:srgbClr val="FFFFFF"/>
                </a:solidFill>
              </a:rPr>
              <a:t>Aerospace assembly work depends on fit, alignment, documentation, and testing evidence.</a:t>
            </a:r>
            <a:endParaRPr lang="en-US" sz="950" dirty="0"/>
          </a:p>
        </p:txBody>
      </p:sp>
      <p:sp>
        <p:nvSpPr>
          <p:cNvPr id="14" name="Shape 10"/>
          <p:cNvSpPr/>
          <p:nvPr/>
        </p:nvSpPr>
        <p:spPr>
          <a:xfrm>
            <a:off x="548640" y="2057400"/>
            <a:ext cx="5577840" cy="1097280"/>
          </a:xfrm>
          <a:prstGeom prst="roundRect">
            <a:avLst>
              <a:gd name="adj" fmla="val 5833"/>
            </a:avLst>
          </a:prstGeom>
          <a:solidFill>
            <a:srgbClr val="EEF3F7"/>
          </a:solidFill>
          <a:ln w="12700">
            <a:solidFill>
              <a:srgbClr val="D9E6F2">
                <a:alpha val="95000"/>
              </a:srgbClr>
            </a:solidFill>
            <a:prstDash val="solid"/>
          </a:ln>
        </p:spPr>
        <p:txBody>
          <a:bodyPr/>
          <a:p/>
        </p:txBody>
      </p:sp>
      <p:sp>
        <p:nvSpPr>
          <p:cNvPr id="15" name="Text 11"/>
          <p:cNvSpPr/>
          <p:nvPr/>
        </p:nvSpPr>
        <p:spPr>
          <a:xfrm>
            <a:off x="713232" y="2203704"/>
            <a:ext cx="5248656" cy="237744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ctr">
            <a:normAutofit/>
          </a:bodyPr>
          <a:lstStyle/>
          <a:p>
            <a:pPr indent="0" marL="0">
              <a:buNone/>
            </a:pPr>
            <a:r>
              <a:rPr lang="en-US" sz="1100" b="1" dirty="0">
                <a:solidFill>
                  <a:srgbClr val="F47B20"/>
                </a:solidFill>
              </a:rPr>
              <a:t>LESSON GOAL</a:t>
            </a:r>
            <a:endParaRPr lang="en-US" sz="1100" dirty="0"/>
          </a:p>
        </p:txBody>
      </p:sp>
      <p:sp>
        <p:nvSpPr>
          <p:cNvPr id="16" name="Text 12"/>
          <p:cNvSpPr/>
          <p:nvPr/>
        </p:nvSpPr>
        <p:spPr>
          <a:xfrm>
            <a:off x="713232" y="2532888"/>
            <a:ext cx="5248656" cy="53035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t">
            <a:normAutofit/>
          </a:bodyPr>
          <a:lstStyle/>
          <a:p>
            <a:pPr indent="0" marL="0">
              <a:buNone/>
            </a:pPr>
            <a:r>
              <a:rPr lang="en-US" sz="1450" dirty="0">
                <a:solidFill>
                  <a:srgbClr val="1E2A36"/>
                </a:solidFill>
              </a:rPr>
              <a:t>Students prepare rocket components for 3D printing by exporting individual parts, checking print readiness, slicing parts, and submitting files.</a:t>
            </a:r>
            <a:endParaRPr lang="en-US" sz="1450" dirty="0"/>
          </a:p>
        </p:txBody>
      </p:sp>
      <p:sp>
        <p:nvSpPr>
          <p:cNvPr id="17" name="Shape 13"/>
          <p:cNvSpPr/>
          <p:nvPr/>
        </p:nvSpPr>
        <p:spPr>
          <a:xfrm>
            <a:off x="548640" y="3364992"/>
            <a:ext cx="5577840" cy="1097280"/>
          </a:xfrm>
          <a:prstGeom prst="roundRect">
            <a:avLst>
              <a:gd name="adj" fmla="val 5833"/>
            </a:avLst>
          </a:prstGeom>
          <a:solidFill>
            <a:srgbClr val="EEF3F7"/>
          </a:solidFill>
          <a:ln w="12700">
            <a:solidFill>
              <a:srgbClr val="D9E6F2">
                <a:alpha val="95000"/>
              </a:srgbClr>
            </a:solidFill>
            <a:prstDash val="solid"/>
          </a:ln>
        </p:spPr>
        <p:txBody>
          <a:bodyPr/>
          <a:p/>
        </p:txBody>
      </p:sp>
      <p:sp>
        <p:nvSpPr>
          <p:cNvPr id="18" name="Text 14"/>
          <p:cNvSpPr/>
          <p:nvPr/>
        </p:nvSpPr>
        <p:spPr>
          <a:xfrm>
            <a:off x="713232" y="3511296"/>
            <a:ext cx="5248656" cy="237744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ctr">
            <a:normAutofit/>
          </a:bodyPr>
          <a:lstStyle/>
          <a:p>
            <a:pPr indent="0" marL="0">
              <a:buNone/>
            </a:pPr>
            <a:r>
              <a:rPr lang="en-US" sz="1100" b="1" dirty="0">
                <a:solidFill>
                  <a:srgbClr val="D7A940"/>
                </a:solidFill>
              </a:rPr>
              <a:t>STUDENT OBJECTIVE</a:t>
            </a:r>
            <a:endParaRPr lang="en-US" sz="1100" dirty="0"/>
          </a:p>
        </p:txBody>
      </p:sp>
      <p:sp>
        <p:nvSpPr>
          <p:cNvPr id="19" name="Text 15"/>
          <p:cNvSpPr/>
          <p:nvPr/>
        </p:nvSpPr>
        <p:spPr>
          <a:xfrm>
            <a:off x="713232" y="3840480"/>
            <a:ext cx="5248656" cy="53035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t">
            <a:normAutofit/>
          </a:bodyPr>
          <a:lstStyle/>
          <a:p>
            <a:pPr indent="0" marL="0">
              <a:buNone/>
            </a:pPr>
            <a:r>
              <a:rPr lang="en-US" sz="1450" dirty="0">
                <a:solidFill>
                  <a:srgbClr val="1E2A36"/>
                </a:solidFill>
              </a:rPr>
              <a:t>I can prepare rocket assembly parts for 3D printing by exporting, slicing, checking settings, and submitting print-ready files.</a:t>
            </a:r>
            <a:endParaRPr lang="en-US" sz="1450" dirty="0"/>
          </a:p>
        </p:txBody>
      </p:sp>
      <p:sp>
        <p:nvSpPr>
          <p:cNvPr id="20" name="Shape 16"/>
          <p:cNvSpPr/>
          <p:nvPr/>
        </p:nvSpPr>
        <p:spPr>
          <a:xfrm>
            <a:off x="548640" y="4663440"/>
            <a:ext cx="5577840" cy="1097280"/>
          </a:xfrm>
          <a:prstGeom prst="roundRect">
            <a:avLst>
              <a:gd name="adj" fmla="val 5833"/>
            </a:avLst>
          </a:prstGeom>
          <a:solidFill>
            <a:srgbClr val="EEF3F7"/>
          </a:solidFill>
          <a:ln w="12700">
            <a:solidFill>
              <a:srgbClr val="D9E6F2">
                <a:alpha val="95000"/>
              </a:srgbClr>
            </a:solidFill>
            <a:prstDash val="solid"/>
          </a:ln>
        </p:spPr>
        <p:txBody>
          <a:bodyPr/>
          <a:p/>
        </p:txBody>
      </p:sp>
      <p:sp>
        <p:nvSpPr>
          <p:cNvPr id="21" name="Text 17"/>
          <p:cNvSpPr/>
          <p:nvPr/>
        </p:nvSpPr>
        <p:spPr>
          <a:xfrm>
            <a:off x="713232" y="4809744"/>
            <a:ext cx="5248656" cy="237744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ctr">
            <a:normAutofit/>
          </a:bodyPr>
          <a:lstStyle/>
          <a:p>
            <a:pPr indent="0" marL="0">
              <a:buNone/>
            </a:pPr>
            <a:r>
              <a:rPr lang="en-US" sz="1100" b="1" dirty="0">
                <a:solidFill>
                  <a:srgbClr val="4F8A5B"/>
                </a:solidFill>
              </a:rPr>
              <a:t>END PRODUCT</a:t>
            </a:r>
            <a:endParaRPr lang="en-US" sz="1100" dirty="0"/>
          </a:p>
        </p:txBody>
      </p:sp>
      <p:sp>
        <p:nvSpPr>
          <p:cNvPr id="22" name="Text 18"/>
          <p:cNvSpPr/>
          <p:nvPr/>
        </p:nvSpPr>
        <p:spPr>
          <a:xfrm>
            <a:off x="713232" y="5138928"/>
            <a:ext cx="5248656" cy="53035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t">
            <a:normAutofit/>
          </a:bodyPr>
          <a:lstStyle/>
          <a:p>
            <a:pPr indent="0" marL="0">
              <a:buNone/>
            </a:pPr>
            <a:r>
              <a:rPr lang="en-US" sz="1450" dirty="0">
                <a:solidFill>
                  <a:srgbClr val="1E2A36"/>
                </a:solidFill>
              </a:rPr>
              <a:t>Exported, sliced, checked, and submitted print-ready files for the rocket assembly prototype.</a:t>
            </a:r>
            <a:endParaRPr lang="en-US" sz="1450" dirty="0"/>
          </a:p>
        </p:txBody>
      </p:sp>
      <p:pic>
        <p:nvPicPr>
          <p:cNvPr id="23" name="Picture 22" descr="logo_white_transparen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0896" y="118872"/>
            <a:ext cx="1133856" cy="338464"/>
          </a:xfrm>
          <a:prstGeom prst="rect">
            <a:avLst/>
          </a:prstGeo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2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03504"/>
          </a:xfrm>
          <a:prstGeom prst="rect">
            <a:avLst/>
          </a:prstGeom>
          <a:solidFill>
            <a:srgbClr val="0A204C"/>
          </a:solidFill>
          <a:ln w="12700">
            <a:solidFill>
              <a:srgbClr val="0A204C"/>
            </a:solidFill>
            <a:prstDash val="solid"/>
          </a:ln>
        </p:spPr>
        <p:txBody>
          <a:bodyPr/>
          <a:p/>
        </p:txBody>
      </p:sp>
      <p:sp>
        <p:nvSpPr>
          <p:cNvPr id="5" name="Text 2"/>
          <p:cNvSpPr/>
          <p:nvPr/>
        </p:nvSpPr>
        <p:spPr>
          <a:xfrm>
            <a:off x="2788920" y="146304"/>
            <a:ext cx="13716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200" b="1" dirty="0">
                <a:solidFill>
                  <a:srgbClr val="D7A940"/>
                </a:solidFill>
              </a:rPr>
              <a:t>Lesson 3.10</a:t>
            </a:r>
            <a:endParaRPr lang="en-US" sz="1200" dirty="0"/>
          </a:p>
        </p:txBody>
      </p:sp>
      <p:sp>
        <p:nvSpPr>
          <p:cNvPr id="6" name="Text 3"/>
          <p:cNvSpPr/>
          <p:nvPr/>
        </p:nvSpPr>
        <p:spPr>
          <a:xfrm>
            <a:off x="4315968" y="118872"/>
            <a:ext cx="64008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600" b="1" dirty="0">
                <a:solidFill>
                  <a:srgbClr val="FFFFFF"/>
                </a:solidFill>
              </a:rPr>
              <a:t>Export, Slice, and Submit Rocket Parts for 3D Printing</a:t>
            </a:r>
            <a:endParaRPr lang="en-US" sz="1600" dirty="0"/>
          </a:p>
        </p:txBody>
      </p:sp>
      <p:sp>
        <p:nvSpPr>
          <p:cNvPr id="7" name="Text 4"/>
          <p:cNvSpPr/>
          <p:nvPr/>
        </p:nvSpPr>
        <p:spPr>
          <a:xfrm>
            <a:off x="7452360" y="6510528"/>
            <a:ext cx="393192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750" dirty="0">
                <a:solidFill>
                  <a:srgbClr val="5B6770"/>
                </a:solidFill>
              </a:rPr>
              <a:t>LockwoodSTEM  |  Introduction to Engineering Design</a:t>
            </a:r>
            <a:endParaRPr lang="en-US" sz="750" dirty="0"/>
          </a:p>
        </p:txBody>
      </p:sp>
      <p:sp>
        <p:nvSpPr>
          <p:cNvPr id="8" name="Text 5"/>
          <p:cNvSpPr/>
          <p:nvPr/>
        </p:nvSpPr>
        <p:spPr>
          <a:xfrm>
            <a:off x="502920" y="841248"/>
            <a:ext cx="731520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2300" b="1" dirty="0">
                <a:solidFill>
                  <a:srgbClr val="0A204C"/>
                </a:solidFill>
              </a:rPr>
              <a:t>What you need to understand</a:t>
            </a:r>
            <a:endParaRPr lang="en-US" sz="2300" dirty="0"/>
          </a:p>
        </p:txBody>
      </p:sp>
      <p:sp>
        <p:nvSpPr>
          <p:cNvPr id="9" name="Text 6"/>
          <p:cNvSpPr/>
          <p:nvPr/>
        </p:nvSpPr>
        <p:spPr>
          <a:xfrm>
            <a:off x="502920" y="1207008"/>
            <a:ext cx="786384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550" dirty="0">
                <a:solidFill>
                  <a:srgbClr val="5B6770"/>
                </a:solidFill>
              </a:rPr>
              <a:t>These ideas guide the decisions you make during the lesson.</a:t>
            </a:r>
            <a:endParaRPr lang="en-US" sz="1550" dirty="0"/>
          </a:p>
        </p:txBody>
      </p:sp>
      <p:sp>
        <p:nvSpPr>
          <p:cNvPr id="10" name="Shape 7"/>
          <p:cNvSpPr/>
          <p:nvPr/>
        </p:nvSpPr>
        <p:spPr>
          <a:xfrm>
            <a:off x="502920" y="1737360"/>
            <a:ext cx="5577840" cy="4343400"/>
          </a:xfrm>
          <a:prstGeom prst="roundRect">
            <a:avLst>
              <a:gd name="adj" fmla="val 1684"/>
            </a:avLst>
          </a:prstGeom>
          <a:solidFill>
            <a:srgbClr val="EEF3F7"/>
          </a:solidFill>
          <a:ln w="12700">
            <a:solidFill>
              <a:srgbClr val="D9E6F2"/>
            </a:solidFill>
            <a:prstDash val="solid"/>
          </a:ln>
        </p:spPr>
        <p:txBody>
          <a:bodyPr/>
          <a:p/>
        </p:txBody>
      </p:sp>
      <p:sp>
        <p:nvSpPr>
          <p:cNvPr id="11" name="Text 8"/>
          <p:cNvSpPr/>
          <p:nvPr/>
        </p:nvSpPr>
        <p:spPr>
          <a:xfrm>
            <a:off x="749808" y="1975104"/>
            <a:ext cx="2011680" cy="256032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ctr">
            <a:normAutofit/>
          </a:bodyPr>
          <a:lstStyle/>
          <a:p>
            <a:pPr indent="0" marL="0">
              <a:buNone/>
            </a:pPr>
            <a:r>
              <a:rPr lang="en-US" sz="1100" b="1" dirty="0">
                <a:solidFill>
                  <a:srgbClr val="F47B20"/>
                </a:solidFill>
              </a:rPr>
              <a:t>BIG IDEAS</a:t>
            </a:r>
            <a:endParaRPr lang="en-US" sz="1100" dirty="0"/>
          </a:p>
        </p:txBody>
      </p:sp>
      <p:sp>
        <p:nvSpPr>
          <p:cNvPr id="12" name="Text 9"/>
          <p:cNvSpPr/>
          <p:nvPr/>
        </p:nvSpPr>
        <p:spPr>
          <a:xfrm>
            <a:off x="749808" y="2395728"/>
            <a:ext cx="5074920" cy="2926080"/>
          </a:xfrm>
          <a:prstGeom prst="rect">
            <a:avLst/>
          </a:prstGeom>
          <a:noFill/>
          <a:ln/>
        </p:spPr>
        <p:txBody>
          <a:bodyPr wrap="square" lIns="762" tIns="762" rIns="762" bIns="762" rtlCol="0" anchor="t">
            <a:normAutofit/>
          </a:bodyPr>
          <a:lstStyle/>
          <a:p>
            <a:pPr indent="0" marL="0">
              <a:buNone/>
            </a:pPr>
            <a:r>
              <a:rPr lang="en-US" sz="1600" dirty="0">
                <a:solidFill>
                  <a:srgbClr val="1E2A3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A part should not be printed until the digital model has been checked for fit, alignment, and function.</a:t>
            </a:r>
            <a:pPr indent="0" marL="0">
              <a:buNone/>
            </a:pPr>
            <a:endParaRPr lang="en-US" sz="1600" dirty="0"/>
          </a:p>
          <a:p>
            <a:pPr indent="0" marL="0">
              <a:buNone/>
            </a:pPr>
            <a:r>
              <a:rPr lang="en-US" sz="1600" dirty="0">
                <a:solidFill>
                  <a:srgbClr val="1E2A3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Each STL should represent one printable part with a clear file name.</a:t>
            </a:r>
            <a:endParaRPr lang="en-US" sz="1600" dirty="0"/>
          </a:p>
          <a:p>
            <a:pPr indent="0" marL="0">
              <a:buNone/>
            </a:pPr>
            <a:endParaRPr lang="en-US" sz="1600" dirty="0"/>
          </a:p>
          <a:p>
            <a:pPr indent="0" marL="0">
              <a:buNone/>
            </a:pPr>
            <a:r>
              <a:rPr lang="en-US" sz="1600" dirty="0">
                <a:solidFill>
                  <a:srgbClr val="1E2A3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Slicer preview reveals manufacturing problems that may not be obvious in CAD.</a:t>
            </a:r>
            <a:endParaRPr lang="en-US" sz="1600" dirty="0"/>
          </a:p>
        </p:txBody>
      </p:sp>
      <p:sp>
        <p:nvSpPr>
          <p:cNvPr id="13" name="Shape 10"/>
          <p:cNvSpPr/>
          <p:nvPr/>
        </p:nvSpPr>
        <p:spPr>
          <a:xfrm>
            <a:off x="6492240" y="1737360"/>
            <a:ext cx="4983480" cy="4343400"/>
          </a:xfrm>
          <a:prstGeom prst="roundRect">
            <a:avLst>
              <a:gd name="adj" fmla="val 1684"/>
            </a:avLst>
          </a:prstGeom>
          <a:solidFill>
            <a:srgbClr val="FFFFFF"/>
          </a:solidFill>
          <a:ln w="12700">
            <a:solidFill>
              <a:srgbClr val="D9E6F2"/>
            </a:solidFill>
            <a:prstDash val="solid"/>
          </a:ln>
        </p:spPr>
        <p:txBody>
          <a:bodyPr/>
          <a:p/>
        </p:txBody>
      </p:sp>
      <p:pic>
        <p:nvPicPr>
          <p:cNvPr id="14" name="Image 1" descr="/mnt/data/unit3_crops/a_clean_highly_detailed_studio_product_desktop_sc_mini.jp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0840" y="2011680"/>
            <a:ext cx="4526280" cy="3611880"/>
          </a:xfrm>
          <a:prstGeom prst="rect">
            <a:avLst/>
          </a:prstGeom>
        </p:spPr>
      </p:pic>
      <p:sp>
        <p:nvSpPr>
          <p:cNvPr id="15" name="Text 11"/>
          <p:cNvSpPr/>
          <p:nvPr/>
        </p:nvSpPr>
        <p:spPr>
          <a:xfrm>
            <a:off x="6830568" y="5212080"/>
            <a:ext cx="4306824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100" b="1" dirty="0">
                <a:solidFill>
                  <a:srgbClr val="0A204C"/>
                </a:solidFill>
              </a:rPr>
              <a:t>Physical prints create evidence that CAD alone cannot provide.</a:t>
            </a:r>
            <a:endParaRPr lang="en-US" sz="1100" dirty="0"/>
          </a:p>
        </p:txBody>
      </p:sp>
      <p:pic>
        <p:nvPicPr>
          <p:cNvPr id="16" name="Picture 15" descr="logo_white_transparen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0896" y="118872"/>
            <a:ext cx="1133856" cy="338464"/>
          </a:xfrm>
          <a:prstGeom prst="rect">
            <a:avLst/>
          </a:prstGeo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3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03504"/>
          </a:xfrm>
          <a:prstGeom prst="rect">
            <a:avLst/>
          </a:prstGeom>
          <a:solidFill>
            <a:srgbClr val="0A204C"/>
          </a:solidFill>
          <a:ln w="12700">
            <a:solidFill>
              <a:srgbClr val="0A204C"/>
            </a:solidFill>
            <a:prstDash val="solid"/>
          </a:ln>
        </p:spPr>
        <p:txBody>
          <a:bodyPr/>
          <a:p/>
        </p:txBody>
      </p:sp>
      <p:sp>
        <p:nvSpPr>
          <p:cNvPr id="5" name="Text 2"/>
          <p:cNvSpPr/>
          <p:nvPr/>
        </p:nvSpPr>
        <p:spPr>
          <a:xfrm>
            <a:off x="2788920" y="146304"/>
            <a:ext cx="13716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200" b="1" dirty="0">
                <a:solidFill>
                  <a:srgbClr val="D7A940"/>
                </a:solidFill>
              </a:rPr>
              <a:t>Lesson 3.10</a:t>
            </a:r>
            <a:endParaRPr lang="en-US" sz="1200" dirty="0"/>
          </a:p>
        </p:txBody>
      </p:sp>
      <p:sp>
        <p:nvSpPr>
          <p:cNvPr id="6" name="Text 3"/>
          <p:cNvSpPr/>
          <p:nvPr/>
        </p:nvSpPr>
        <p:spPr>
          <a:xfrm>
            <a:off x="4315968" y="118872"/>
            <a:ext cx="64008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600" b="1" dirty="0">
                <a:solidFill>
                  <a:srgbClr val="FFFFFF"/>
                </a:solidFill>
              </a:rPr>
              <a:t>Export, Slice, and Submit Rocket Parts for 3D Printing</a:t>
            </a:r>
            <a:endParaRPr lang="en-US" sz="1600" dirty="0"/>
          </a:p>
        </p:txBody>
      </p:sp>
      <p:sp>
        <p:nvSpPr>
          <p:cNvPr id="7" name="Text 4"/>
          <p:cNvSpPr/>
          <p:nvPr/>
        </p:nvSpPr>
        <p:spPr>
          <a:xfrm>
            <a:off x="7452360" y="6510528"/>
            <a:ext cx="393192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750" dirty="0">
                <a:solidFill>
                  <a:srgbClr val="5B6770"/>
                </a:solidFill>
              </a:rPr>
              <a:t>LockwoodSTEM  |  Introduction to Engineering Design</a:t>
            </a:r>
            <a:endParaRPr lang="en-US" sz="750" dirty="0"/>
          </a:p>
        </p:txBody>
      </p:sp>
      <p:sp>
        <p:nvSpPr>
          <p:cNvPr id="8" name="Text 5"/>
          <p:cNvSpPr/>
          <p:nvPr/>
        </p:nvSpPr>
        <p:spPr>
          <a:xfrm>
            <a:off x="502920" y="841248"/>
            <a:ext cx="731520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2300" b="1" dirty="0">
                <a:solidFill>
                  <a:srgbClr val="0A204C"/>
                </a:solidFill>
              </a:rPr>
              <a:t>What you will do</a:t>
            </a:r>
            <a:endParaRPr lang="en-US" sz="2300" dirty="0"/>
          </a:p>
        </p:txBody>
      </p:sp>
      <p:sp>
        <p:nvSpPr>
          <p:cNvPr id="9" name="Text 6"/>
          <p:cNvSpPr/>
          <p:nvPr/>
        </p:nvSpPr>
        <p:spPr>
          <a:xfrm>
            <a:off x="502920" y="1207008"/>
            <a:ext cx="795528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550" dirty="0">
                <a:solidFill>
                  <a:srgbClr val="5B6770"/>
                </a:solidFill>
              </a:rPr>
              <a:t>Use this workflow to produce lesson evidence for your final design package.</a:t>
            </a:r>
            <a:endParaRPr lang="en-US" sz="1550" dirty="0"/>
          </a:p>
        </p:txBody>
      </p:sp>
      <p:sp>
        <p:nvSpPr>
          <p:cNvPr id="10" name="Shape 7"/>
          <p:cNvSpPr/>
          <p:nvPr/>
        </p:nvSpPr>
        <p:spPr>
          <a:xfrm>
            <a:off x="594360" y="1691640"/>
            <a:ext cx="5166360" cy="960120"/>
          </a:xfrm>
          <a:prstGeom prst="roundRect">
            <a:avLst>
              <a:gd name="adj" fmla="val 4762"/>
            </a:avLst>
          </a:prstGeom>
          <a:solidFill>
            <a:srgbClr val="EEF3F7"/>
          </a:solidFill>
          <a:ln w="12700">
            <a:solidFill>
              <a:srgbClr val="D9E6F2"/>
            </a:solidFill>
            <a:prstDash val="solid"/>
          </a:ln>
        </p:spPr>
        <p:txBody>
          <a:bodyPr/>
          <a:p/>
        </p:txBody>
      </p:sp>
      <p:sp>
        <p:nvSpPr>
          <p:cNvPr id="11" name="Text 8"/>
          <p:cNvSpPr/>
          <p:nvPr/>
        </p:nvSpPr>
        <p:spPr>
          <a:xfrm>
            <a:off x="758952" y="1929384"/>
            <a:ext cx="411480" cy="411480"/>
          </a:xfrm>
          <a:prstGeom prst="rect">
            <a:avLst/>
          </a:prstGeom>
          <a:solidFill>
            <a:srgbClr val="F47B20"/>
          </a:solidFill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500" b="1" dirty="0">
                <a:solidFill>
                  <a:srgbClr val="FFFFFF"/>
                </a:solidFill>
              </a:rPr>
              <a:t>1</a:t>
            </a:r>
            <a:endParaRPr lang="en-US" sz="1500" dirty="0"/>
          </a:p>
        </p:txBody>
      </p:sp>
      <p:sp>
        <p:nvSpPr>
          <p:cNvPr id="12" name="Text 9"/>
          <p:cNvSpPr/>
          <p:nvPr/>
        </p:nvSpPr>
        <p:spPr>
          <a:xfrm>
            <a:off x="1307592" y="1856232"/>
            <a:ext cx="4251960" cy="59436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350" dirty="0">
                <a:solidFill>
                  <a:srgbClr val="1E2A36"/>
                </a:solidFill>
              </a:rPr>
              <a:t>Review functional check notes and confirm the design is ready for print preparation.</a:t>
            </a:r>
            <a:endParaRPr lang="en-US" sz="1350" dirty="0"/>
          </a:p>
        </p:txBody>
      </p:sp>
      <p:sp>
        <p:nvSpPr>
          <p:cNvPr id="13" name="Shape 10"/>
          <p:cNvSpPr/>
          <p:nvPr/>
        </p:nvSpPr>
        <p:spPr>
          <a:xfrm>
            <a:off x="6172200" y="1691640"/>
            <a:ext cx="5166360" cy="960120"/>
          </a:xfrm>
          <a:prstGeom prst="roundRect">
            <a:avLst>
              <a:gd name="adj" fmla="val 4762"/>
            </a:avLst>
          </a:prstGeom>
          <a:solidFill>
            <a:srgbClr val="FFFFFF"/>
          </a:solidFill>
          <a:ln w="12700">
            <a:solidFill>
              <a:srgbClr val="D9E6F2"/>
            </a:solidFill>
            <a:prstDash val="solid"/>
          </a:ln>
        </p:spPr>
        <p:txBody>
          <a:bodyPr/>
          <a:p/>
        </p:txBody>
      </p:sp>
      <p:sp>
        <p:nvSpPr>
          <p:cNvPr id="14" name="Text 11"/>
          <p:cNvSpPr/>
          <p:nvPr/>
        </p:nvSpPr>
        <p:spPr>
          <a:xfrm>
            <a:off x="6336792" y="1929384"/>
            <a:ext cx="411480" cy="411480"/>
          </a:xfrm>
          <a:prstGeom prst="rect">
            <a:avLst/>
          </a:prstGeom>
          <a:solidFill>
            <a:srgbClr val="F47B20"/>
          </a:solidFill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500" b="1" dirty="0">
                <a:solidFill>
                  <a:srgbClr val="FFFFFF"/>
                </a:solidFill>
              </a:rPr>
              <a:t>2</a:t>
            </a:r>
            <a:endParaRPr lang="en-US" sz="1500" dirty="0"/>
          </a:p>
        </p:txBody>
      </p:sp>
      <p:sp>
        <p:nvSpPr>
          <p:cNvPr id="15" name="Text 12"/>
          <p:cNvSpPr/>
          <p:nvPr/>
        </p:nvSpPr>
        <p:spPr>
          <a:xfrm>
            <a:off x="6885432" y="1856232"/>
            <a:ext cx="4251960" cy="59436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350" dirty="0">
                <a:solidFill>
                  <a:srgbClr val="1E2A36"/>
                </a:solidFill>
              </a:rPr>
              <a:t>Identify which parts need to be printed and whether any should be combined or separated.</a:t>
            </a:r>
            <a:endParaRPr lang="en-US" sz="1350" dirty="0"/>
          </a:p>
        </p:txBody>
      </p:sp>
      <p:sp>
        <p:nvSpPr>
          <p:cNvPr id="16" name="Shape 13"/>
          <p:cNvSpPr/>
          <p:nvPr/>
        </p:nvSpPr>
        <p:spPr>
          <a:xfrm>
            <a:off x="594360" y="2990088"/>
            <a:ext cx="5166360" cy="960120"/>
          </a:xfrm>
          <a:prstGeom prst="roundRect">
            <a:avLst>
              <a:gd name="adj" fmla="val 4762"/>
            </a:avLst>
          </a:prstGeom>
          <a:solidFill>
            <a:srgbClr val="EEF3F7"/>
          </a:solidFill>
          <a:ln w="12700">
            <a:solidFill>
              <a:srgbClr val="D9E6F2"/>
            </a:solidFill>
            <a:prstDash val="solid"/>
          </a:ln>
        </p:spPr>
        <p:txBody>
          <a:bodyPr/>
          <a:p/>
        </p:txBody>
      </p:sp>
      <p:sp>
        <p:nvSpPr>
          <p:cNvPr id="17" name="Text 14"/>
          <p:cNvSpPr/>
          <p:nvPr/>
        </p:nvSpPr>
        <p:spPr>
          <a:xfrm>
            <a:off x="758952" y="3227832"/>
            <a:ext cx="411480" cy="411480"/>
          </a:xfrm>
          <a:prstGeom prst="rect">
            <a:avLst/>
          </a:prstGeom>
          <a:solidFill>
            <a:srgbClr val="F47B20"/>
          </a:solidFill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500" b="1" dirty="0">
                <a:solidFill>
                  <a:srgbClr val="FFFFFF"/>
                </a:solidFill>
              </a:rPr>
              <a:t>3</a:t>
            </a:r>
            <a:endParaRPr lang="en-US" sz="1500" dirty="0"/>
          </a:p>
        </p:txBody>
      </p:sp>
      <p:sp>
        <p:nvSpPr>
          <p:cNvPr id="18" name="Text 15"/>
          <p:cNvSpPr/>
          <p:nvPr/>
        </p:nvSpPr>
        <p:spPr>
          <a:xfrm>
            <a:off x="1307592" y="3154680"/>
            <a:ext cx="4251960" cy="59436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350" dirty="0">
                <a:solidFill>
                  <a:srgbClr val="1E2A36"/>
                </a:solidFill>
              </a:rPr>
              <a:t>Complete a print-readiness check for size, thin features, supports, orientation, and build volume.</a:t>
            </a:r>
            <a:endParaRPr lang="en-US" sz="1350" dirty="0"/>
          </a:p>
        </p:txBody>
      </p:sp>
      <p:sp>
        <p:nvSpPr>
          <p:cNvPr id="19" name="Shape 16"/>
          <p:cNvSpPr/>
          <p:nvPr/>
        </p:nvSpPr>
        <p:spPr>
          <a:xfrm>
            <a:off x="6172200" y="2990088"/>
            <a:ext cx="5166360" cy="960120"/>
          </a:xfrm>
          <a:prstGeom prst="roundRect">
            <a:avLst>
              <a:gd name="adj" fmla="val 4762"/>
            </a:avLst>
          </a:prstGeom>
          <a:solidFill>
            <a:srgbClr val="FFFFFF"/>
          </a:solidFill>
          <a:ln w="12700">
            <a:solidFill>
              <a:srgbClr val="D9E6F2"/>
            </a:solidFill>
            <a:prstDash val="solid"/>
          </a:ln>
        </p:spPr>
        <p:txBody>
          <a:bodyPr/>
          <a:p/>
        </p:txBody>
      </p:sp>
      <p:sp>
        <p:nvSpPr>
          <p:cNvPr id="20" name="Text 17"/>
          <p:cNvSpPr/>
          <p:nvPr/>
        </p:nvSpPr>
        <p:spPr>
          <a:xfrm>
            <a:off x="6336792" y="3227832"/>
            <a:ext cx="411480" cy="411480"/>
          </a:xfrm>
          <a:prstGeom prst="rect">
            <a:avLst/>
          </a:prstGeom>
          <a:solidFill>
            <a:srgbClr val="F47B20"/>
          </a:solidFill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500" b="1" dirty="0">
                <a:solidFill>
                  <a:srgbClr val="FFFFFF"/>
                </a:solidFill>
              </a:rPr>
              <a:t>4</a:t>
            </a:r>
            <a:endParaRPr lang="en-US" sz="1500" dirty="0"/>
          </a:p>
        </p:txBody>
      </p:sp>
      <p:sp>
        <p:nvSpPr>
          <p:cNvPr id="21" name="Text 18"/>
          <p:cNvSpPr/>
          <p:nvPr/>
        </p:nvSpPr>
        <p:spPr>
          <a:xfrm>
            <a:off x="6885432" y="3154680"/>
            <a:ext cx="4251960" cy="59436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350" dirty="0">
                <a:solidFill>
                  <a:srgbClr val="1E2A36"/>
                </a:solidFill>
              </a:rPr>
              <a:t>Export individual parts as STL files using clear names.</a:t>
            </a:r>
            <a:endParaRPr lang="en-US" sz="1350" dirty="0"/>
          </a:p>
        </p:txBody>
      </p:sp>
      <p:sp>
        <p:nvSpPr>
          <p:cNvPr id="22" name="Shape 19"/>
          <p:cNvSpPr/>
          <p:nvPr/>
        </p:nvSpPr>
        <p:spPr>
          <a:xfrm>
            <a:off x="594360" y="4288536"/>
            <a:ext cx="5166360" cy="960120"/>
          </a:xfrm>
          <a:prstGeom prst="roundRect">
            <a:avLst>
              <a:gd name="adj" fmla="val 4762"/>
            </a:avLst>
          </a:prstGeom>
          <a:solidFill>
            <a:srgbClr val="EEF3F7"/>
          </a:solidFill>
          <a:ln w="12700">
            <a:solidFill>
              <a:srgbClr val="D9E6F2"/>
            </a:solidFill>
            <a:prstDash val="solid"/>
          </a:ln>
        </p:spPr>
        <p:txBody>
          <a:bodyPr/>
          <a:p/>
        </p:txBody>
      </p:sp>
      <p:sp>
        <p:nvSpPr>
          <p:cNvPr id="23" name="Text 20"/>
          <p:cNvSpPr/>
          <p:nvPr/>
        </p:nvSpPr>
        <p:spPr>
          <a:xfrm>
            <a:off x="758952" y="4526280"/>
            <a:ext cx="411480" cy="411480"/>
          </a:xfrm>
          <a:prstGeom prst="rect">
            <a:avLst/>
          </a:prstGeom>
          <a:solidFill>
            <a:srgbClr val="F47B20"/>
          </a:solidFill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500" b="1" dirty="0">
                <a:solidFill>
                  <a:srgbClr val="FFFFFF"/>
                </a:solidFill>
              </a:rPr>
              <a:t>5</a:t>
            </a:r>
            <a:endParaRPr lang="en-US" sz="1500" dirty="0"/>
          </a:p>
        </p:txBody>
      </p:sp>
      <p:sp>
        <p:nvSpPr>
          <p:cNvPr id="24" name="Text 21"/>
          <p:cNvSpPr/>
          <p:nvPr/>
        </p:nvSpPr>
        <p:spPr>
          <a:xfrm>
            <a:off x="1307592" y="4453128"/>
            <a:ext cx="4251960" cy="59436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350" dirty="0">
                <a:solidFill>
                  <a:srgbClr val="1E2A36"/>
                </a:solidFill>
              </a:rPr>
              <a:t>Import parts into the slicer, check scale/orientation, choose settings, preview, adjust, and submit print files.</a:t>
            </a:r>
            <a:endParaRPr lang="en-US" sz="1350" dirty="0"/>
          </a:p>
        </p:txBody>
      </p:sp>
      <p:sp>
        <p:nvSpPr>
          <p:cNvPr id="25" name="Shape 22"/>
          <p:cNvSpPr/>
          <p:nvPr/>
        </p:nvSpPr>
        <p:spPr>
          <a:xfrm>
            <a:off x="6172200" y="4288536"/>
            <a:ext cx="5166360" cy="960120"/>
          </a:xfrm>
          <a:prstGeom prst="roundRect">
            <a:avLst>
              <a:gd name="adj" fmla="val 4762"/>
            </a:avLst>
          </a:prstGeom>
          <a:solidFill>
            <a:srgbClr val="FFFFFF"/>
          </a:solidFill>
          <a:ln w="12700">
            <a:solidFill>
              <a:srgbClr val="D9E6F2"/>
            </a:solidFill>
            <a:prstDash val="solid"/>
          </a:ln>
        </p:spPr>
        <p:txBody>
          <a:bodyPr/>
          <a:p/>
        </p:txBody>
      </p:sp>
      <p:sp>
        <p:nvSpPr>
          <p:cNvPr id="26" name="Text 23"/>
          <p:cNvSpPr/>
          <p:nvPr/>
        </p:nvSpPr>
        <p:spPr>
          <a:xfrm>
            <a:off x="6336792" y="4526280"/>
            <a:ext cx="411480" cy="411480"/>
          </a:xfrm>
          <a:prstGeom prst="rect">
            <a:avLst/>
          </a:prstGeom>
          <a:solidFill>
            <a:srgbClr val="F47B20"/>
          </a:solidFill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500" b="1" dirty="0">
                <a:solidFill>
                  <a:srgbClr val="FFFFFF"/>
                </a:solidFill>
              </a:rPr>
              <a:t>6</a:t>
            </a:r>
            <a:endParaRPr lang="en-US" sz="1500" dirty="0"/>
          </a:p>
        </p:txBody>
      </p:sp>
      <p:sp>
        <p:nvSpPr>
          <p:cNvPr id="27" name="Text 24"/>
          <p:cNvSpPr/>
          <p:nvPr/>
        </p:nvSpPr>
        <p:spPr>
          <a:xfrm>
            <a:off x="6885432" y="4453128"/>
            <a:ext cx="4251960" cy="59436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350" dirty="0">
                <a:solidFill>
                  <a:srgbClr val="1E2A36"/>
                </a:solidFill>
              </a:rPr>
              <a:t>Part Name</a:t>
            </a:r>
            <a:endParaRPr lang="en-US" sz="1350" dirty="0"/>
          </a:p>
        </p:txBody>
      </p:sp>
      <p:sp>
        <p:nvSpPr>
          <p:cNvPr id="28" name="Text 25"/>
          <p:cNvSpPr/>
          <p:nvPr/>
        </p:nvSpPr>
        <p:spPr>
          <a:xfrm>
            <a:off x="594360" y="6016752"/>
            <a:ext cx="1078992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600" b="1" dirty="0">
                <a:solidFill>
                  <a:srgbClr val="F47B20"/>
                </a:solidFill>
              </a:rPr>
              <a:t>Save screenshots, photos, measurements, or notes before you move on.</a:t>
            </a:r>
            <a:endParaRPr lang="en-US" sz="1600" dirty="0"/>
          </a:p>
        </p:txBody>
      </p:sp>
      <p:pic>
        <p:nvPicPr>
          <p:cNvPr id="29" name="Picture 28" descr="logo_white_transparent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896" y="118872"/>
            <a:ext cx="1133856" cy="338464"/>
          </a:xfrm>
          <a:prstGeom prst="rect">
            <a:avLst/>
          </a:prstGeom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4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03504"/>
          </a:xfrm>
          <a:prstGeom prst="rect">
            <a:avLst/>
          </a:prstGeom>
          <a:solidFill>
            <a:srgbClr val="0A204C"/>
          </a:solidFill>
          <a:ln w="12700">
            <a:solidFill>
              <a:srgbClr val="0A204C"/>
            </a:solidFill>
            <a:prstDash val="solid"/>
          </a:ln>
        </p:spPr>
        <p:txBody>
          <a:bodyPr/>
          <a:p/>
        </p:txBody>
      </p:sp>
      <p:sp>
        <p:nvSpPr>
          <p:cNvPr id="5" name="Text 2"/>
          <p:cNvSpPr/>
          <p:nvPr/>
        </p:nvSpPr>
        <p:spPr>
          <a:xfrm>
            <a:off x="2788920" y="146304"/>
            <a:ext cx="13716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200" b="1" dirty="0">
                <a:solidFill>
                  <a:srgbClr val="D7A940"/>
                </a:solidFill>
              </a:rPr>
              <a:t>Lesson 3.10</a:t>
            </a:r>
            <a:endParaRPr lang="en-US" sz="1200" dirty="0"/>
          </a:p>
        </p:txBody>
      </p:sp>
      <p:sp>
        <p:nvSpPr>
          <p:cNvPr id="6" name="Text 3"/>
          <p:cNvSpPr/>
          <p:nvPr/>
        </p:nvSpPr>
        <p:spPr>
          <a:xfrm>
            <a:off x="4315968" y="118872"/>
            <a:ext cx="64008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600" b="1" dirty="0">
                <a:solidFill>
                  <a:srgbClr val="FFFFFF"/>
                </a:solidFill>
              </a:rPr>
              <a:t>Export, Slice, and Submit Rocket Parts for 3D Printing</a:t>
            </a:r>
            <a:endParaRPr lang="en-US" sz="1600" dirty="0"/>
          </a:p>
        </p:txBody>
      </p:sp>
      <p:sp>
        <p:nvSpPr>
          <p:cNvPr id="7" name="Text 4"/>
          <p:cNvSpPr/>
          <p:nvPr/>
        </p:nvSpPr>
        <p:spPr>
          <a:xfrm>
            <a:off x="7452360" y="6510528"/>
            <a:ext cx="393192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750" dirty="0">
                <a:solidFill>
                  <a:srgbClr val="5B6770"/>
                </a:solidFill>
              </a:rPr>
              <a:t>LockwoodSTEM  |  Introduction to Engineering Design</a:t>
            </a:r>
            <a:endParaRPr lang="en-US" sz="750" dirty="0"/>
          </a:p>
        </p:txBody>
      </p:sp>
      <p:sp>
        <p:nvSpPr>
          <p:cNvPr id="8" name="Text 5"/>
          <p:cNvSpPr/>
          <p:nvPr/>
        </p:nvSpPr>
        <p:spPr>
          <a:xfrm>
            <a:off x="502920" y="841248"/>
            <a:ext cx="731520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2300" b="1" dirty="0">
                <a:solidFill>
                  <a:srgbClr val="0A204C"/>
                </a:solidFill>
              </a:rPr>
              <a:t>Evidence checklist</a:t>
            </a:r>
            <a:endParaRPr lang="en-US" sz="2300" dirty="0"/>
          </a:p>
        </p:txBody>
      </p:sp>
      <p:sp>
        <p:nvSpPr>
          <p:cNvPr id="9" name="Text 6"/>
          <p:cNvSpPr/>
          <p:nvPr/>
        </p:nvSpPr>
        <p:spPr>
          <a:xfrm>
            <a:off x="502920" y="1207008"/>
            <a:ext cx="86868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550" dirty="0">
                <a:solidFill>
                  <a:srgbClr val="5B6770"/>
                </a:solidFill>
              </a:rPr>
              <a:t>Use this slide to check whether your lesson evidence is ready for the final package.</a:t>
            </a:r>
            <a:endParaRPr lang="en-US" sz="1550" dirty="0"/>
          </a:p>
        </p:txBody>
      </p:sp>
      <p:sp>
        <p:nvSpPr>
          <p:cNvPr id="10" name="Shape 7"/>
          <p:cNvSpPr/>
          <p:nvPr/>
        </p:nvSpPr>
        <p:spPr>
          <a:xfrm>
            <a:off x="502920" y="1691640"/>
            <a:ext cx="5577840" cy="4480560"/>
          </a:xfrm>
          <a:prstGeom prst="roundRect">
            <a:avLst>
              <a:gd name="adj" fmla="val 1633"/>
            </a:avLst>
          </a:prstGeom>
          <a:solidFill>
            <a:srgbClr val="EEF3F7"/>
          </a:solidFill>
          <a:ln w="12700">
            <a:solidFill>
              <a:srgbClr val="D9E6F2"/>
            </a:solidFill>
            <a:prstDash val="solid"/>
          </a:ln>
        </p:spPr>
        <p:txBody>
          <a:bodyPr/>
          <a:p/>
        </p:txBody>
      </p:sp>
      <p:sp>
        <p:nvSpPr>
          <p:cNvPr id="11" name="Text 8"/>
          <p:cNvSpPr/>
          <p:nvPr/>
        </p:nvSpPr>
        <p:spPr>
          <a:xfrm>
            <a:off x="749808" y="1947672"/>
            <a:ext cx="2743200" cy="256032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ctr">
            <a:normAutofit/>
          </a:bodyPr>
          <a:lstStyle/>
          <a:p>
            <a:pPr indent="0" marL="0">
              <a:buNone/>
            </a:pPr>
            <a:r>
              <a:rPr lang="en-US" sz="1100" b="1" dirty="0">
                <a:solidFill>
                  <a:srgbClr val="F47B20"/>
                </a:solidFill>
              </a:rPr>
              <a:t>REQUIRED EVIDENCE</a:t>
            </a:r>
            <a:endParaRPr lang="en-US" sz="1100" dirty="0"/>
          </a:p>
        </p:txBody>
      </p:sp>
      <p:sp>
        <p:nvSpPr>
          <p:cNvPr id="12" name="Text 9"/>
          <p:cNvSpPr/>
          <p:nvPr/>
        </p:nvSpPr>
        <p:spPr>
          <a:xfrm>
            <a:off x="749808" y="2340864"/>
            <a:ext cx="5074920" cy="3337560"/>
          </a:xfrm>
          <a:prstGeom prst="rect">
            <a:avLst/>
          </a:prstGeom>
          <a:noFill/>
          <a:ln/>
        </p:spPr>
        <p:txBody>
          <a:bodyPr wrap="square" lIns="508" tIns="508" rIns="508" bIns="508" rtlCol="0" anchor="t">
            <a:normAutofit/>
          </a:bodyPr>
          <a:lstStyle/>
          <a:p>
            <a:pPr indent="0" marL="0">
              <a:buNone/>
            </a:pPr>
            <a:r>
              <a:rPr lang="en-US" sz="1450" dirty="0">
                <a:solidFill>
                  <a:srgbClr val="1E2A36"/>
                </a:solidFill>
              </a:rPr>
              <a:t>□ List of parts selected for printing</a:t>
            </a:r>
            <a:endParaRPr lang="en-US" sz="1450" dirty="0"/>
          </a:p>
          <a:p>
            <a:pPr indent="0" marL="0">
              <a:buNone/>
            </a:pPr>
            <a:r>
              <a:rPr lang="en-US" sz="1450" dirty="0">
                <a:solidFill>
                  <a:srgbClr val="1E2A36"/>
                </a:solidFill>
              </a:rPr>
              <a:t>□ Print-readiness notes</a:t>
            </a:r>
            <a:endParaRPr lang="en-US" sz="1450" dirty="0"/>
          </a:p>
          <a:p>
            <a:pPr indent="0" marL="0">
              <a:buNone/>
            </a:pPr>
            <a:r>
              <a:rPr lang="en-US" sz="1450" dirty="0">
                <a:solidFill>
                  <a:srgbClr val="1E2A36"/>
                </a:solidFill>
              </a:rPr>
              <a:t>□ STL file names</a:t>
            </a:r>
            <a:endParaRPr lang="en-US" sz="1450" dirty="0"/>
          </a:p>
          <a:p>
            <a:pPr indent="0" marL="0">
              <a:buNone/>
            </a:pPr>
            <a:r>
              <a:rPr lang="en-US" sz="1450" dirty="0">
                <a:solidFill>
                  <a:srgbClr val="1E2A36"/>
                </a:solidFill>
              </a:rPr>
              <a:t>□ Slicer screenshot</a:t>
            </a:r>
            <a:endParaRPr lang="en-US" sz="1450" dirty="0"/>
          </a:p>
          <a:p>
            <a:pPr indent="0" marL="0">
              <a:buNone/>
            </a:pPr>
            <a:r>
              <a:rPr lang="en-US" sz="1450" dirty="0">
                <a:solidFill>
                  <a:srgbClr val="1E2A36"/>
                </a:solidFill>
              </a:rPr>
              <a:t>□ Print settings summary</a:t>
            </a:r>
            <a:endParaRPr lang="en-US" sz="1450" dirty="0"/>
          </a:p>
          <a:p>
            <a:pPr indent="0" marL="0">
              <a:buNone/>
            </a:pPr>
            <a:r>
              <a:rPr lang="en-US" sz="1450" dirty="0">
                <a:solidFill>
                  <a:srgbClr val="1E2A36"/>
                </a:solidFill>
              </a:rPr>
              <a:t>□ Completed print queue documentation table</a:t>
            </a:r>
            <a:endParaRPr lang="en-US" sz="1450" dirty="0"/>
          </a:p>
          <a:p>
            <a:pPr indent="0" marL="0">
              <a:buNone/>
            </a:pPr>
            <a:r>
              <a:rPr lang="en-US" sz="1450" dirty="0">
                <a:solidFill>
                  <a:srgbClr val="1E2A36"/>
                </a:solidFill>
              </a:rPr>
              <a:t>□ Notes explaining changes made before submitting</a:t>
            </a:r>
            <a:endParaRPr lang="en-US" sz="1450" dirty="0"/>
          </a:p>
        </p:txBody>
      </p:sp>
      <p:sp>
        <p:nvSpPr>
          <p:cNvPr id="13" name="Shape 10"/>
          <p:cNvSpPr/>
          <p:nvPr/>
        </p:nvSpPr>
        <p:spPr>
          <a:xfrm>
            <a:off x="6492240" y="1691640"/>
            <a:ext cx="4983480" cy="4480560"/>
          </a:xfrm>
          <a:prstGeom prst="roundRect">
            <a:avLst>
              <a:gd name="adj" fmla="val 1633"/>
            </a:avLst>
          </a:prstGeom>
          <a:solidFill>
            <a:srgbClr val="FFFFFF"/>
          </a:solidFill>
          <a:ln w="12700">
            <a:solidFill>
              <a:srgbClr val="D9E6F2"/>
            </a:solidFill>
            <a:prstDash val="solid"/>
          </a:ln>
        </p:spPr>
        <p:txBody>
          <a:bodyPr/>
          <a:p/>
        </p:txBody>
      </p:sp>
      <p:sp>
        <p:nvSpPr>
          <p:cNvPr id="14" name="Text 11"/>
          <p:cNvSpPr/>
          <p:nvPr/>
        </p:nvSpPr>
        <p:spPr>
          <a:xfrm>
            <a:off x="6748272" y="1947672"/>
            <a:ext cx="2743200" cy="256032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ctr">
            <a:normAutofit/>
          </a:bodyPr>
          <a:lstStyle/>
          <a:p>
            <a:pPr indent="0" marL="0">
              <a:buNone/>
            </a:pPr>
            <a:r>
              <a:rPr lang="en-US" sz="1100" b="1" dirty="0">
                <a:solidFill>
                  <a:srgbClr val="D7A940"/>
                </a:solidFill>
              </a:rPr>
              <a:t>BEFORE MOVING ON</a:t>
            </a:r>
            <a:endParaRPr lang="en-US" sz="1100" dirty="0"/>
          </a:p>
        </p:txBody>
      </p:sp>
      <p:sp>
        <p:nvSpPr>
          <p:cNvPr id="15" name="Text 12"/>
          <p:cNvSpPr/>
          <p:nvPr/>
        </p:nvSpPr>
        <p:spPr>
          <a:xfrm>
            <a:off x="6748272" y="2331720"/>
            <a:ext cx="438912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700" b="1" dirty="0">
                <a:solidFill>
                  <a:srgbClr val="0A204C"/>
                </a:solidFill>
              </a:rPr>
              <a:t>Your work should be:</a:t>
            </a:r>
            <a:endParaRPr lang="en-US" sz="1700" dirty="0"/>
          </a:p>
        </p:txBody>
      </p:sp>
      <p:sp>
        <p:nvSpPr>
          <p:cNvPr id="16" name="Text 13"/>
          <p:cNvSpPr/>
          <p:nvPr/>
        </p:nvSpPr>
        <p:spPr>
          <a:xfrm>
            <a:off x="6748272" y="2697480"/>
            <a:ext cx="4343400" cy="2057400"/>
          </a:xfrm>
          <a:prstGeom prst="rect">
            <a:avLst/>
          </a:prstGeom>
          <a:noFill/>
          <a:ln/>
        </p:spPr>
        <p:txBody>
          <a:bodyPr wrap="square" lIns="762" tIns="762" rIns="762" bIns="762" rtlCol="0" anchor="t">
            <a:normAutofit/>
          </a:bodyPr>
          <a:lstStyle/>
          <a:p>
            <a:pPr indent="0" marL="0">
              <a:buNone/>
            </a:pPr>
            <a:r>
              <a:rPr lang="en-US" sz="1550" dirty="0">
                <a:solidFill>
                  <a:srgbClr val="1E2A3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saved in the correct file or folder</a:t>
            </a:r>
            <a:pPr indent="0" marL="0">
              <a:buNone/>
            </a:pPr>
            <a:endParaRPr lang="en-US" sz="1550" dirty="0"/>
          </a:p>
          <a:p>
            <a:pPr indent="0" marL="0">
              <a:buNone/>
            </a:pPr>
            <a:r>
              <a:rPr lang="en-US" sz="1550" dirty="0">
                <a:solidFill>
                  <a:srgbClr val="1E2A3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named clearly enough to find later</a:t>
            </a:r>
            <a:endParaRPr lang="en-US" sz="1550" dirty="0"/>
          </a:p>
          <a:p>
            <a:pPr indent="0" marL="0">
              <a:buNone/>
            </a:pPr>
            <a:endParaRPr lang="en-US" sz="1550" dirty="0"/>
          </a:p>
          <a:p>
            <a:pPr indent="0" marL="0">
              <a:buNone/>
            </a:pPr>
            <a:r>
              <a:rPr lang="en-US" sz="1550" dirty="0">
                <a:solidFill>
                  <a:srgbClr val="1E2A3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connected to a design decision</a:t>
            </a:r>
            <a:endParaRPr lang="en-US" sz="1550" dirty="0"/>
          </a:p>
          <a:p>
            <a:pPr indent="0" marL="0">
              <a:buNone/>
            </a:pPr>
            <a:endParaRPr lang="en-US" sz="1550" dirty="0"/>
          </a:p>
          <a:p>
            <a:pPr indent="0" marL="0">
              <a:buNone/>
            </a:pPr>
            <a:r>
              <a:rPr lang="en-US" sz="1550" dirty="0">
                <a:solidFill>
                  <a:srgbClr val="1E2A3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useful for final drawings or presentation</a:t>
            </a:r>
            <a:endParaRPr lang="en-US" sz="1550" dirty="0"/>
          </a:p>
          <a:p>
            <a:pPr indent="0" marL="0">
              <a:buNone/>
            </a:pPr>
            <a:endParaRPr lang="en-US" sz="1550" dirty="0"/>
          </a:p>
          <a:p>
            <a:pPr indent="0" marL="0">
              <a:buNone/>
            </a:pPr>
            <a:r>
              <a:rPr lang="en-US" sz="1550" dirty="0">
                <a:solidFill>
                  <a:srgbClr val="1E2A3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ready for another person to understand</a:t>
            </a:r>
            <a:endParaRPr lang="en-US" sz="1550" dirty="0"/>
          </a:p>
        </p:txBody>
      </p:sp>
      <p:sp>
        <p:nvSpPr>
          <p:cNvPr id="17" name="Shape 14"/>
          <p:cNvSpPr/>
          <p:nvPr/>
        </p:nvSpPr>
        <p:spPr>
          <a:xfrm>
            <a:off x="6720840" y="5074920"/>
            <a:ext cx="4434840" cy="0"/>
          </a:xfrm>
          <a:prstGeom prst="line">
            <a:avLst/>
          </a:prstGeom>
          <a:noFill/>
          <a:ln w="12700">
            <a:solidFill>
              <a:srgbClr val="D9E6F2"/>
            </a:solidFill>
            <a:prstDash val="solid"/>
          </a:ln>
        </p:spPr>
        <p:txBody>
          <a:bodyPr/>
          <a:p/>
        </p:txBody>
      </p:sp>
      <p:sp>
        <p:nvSpPr>
          <p:cNvPr id="18" name="Text 15"/>
          <p:cNvSpPr/>
          <p:nvPr/>
        </p:nvSpPr>
        <p:spPr>
          <a:xfrm>
            <a:off x="6748272" y="5257800"/>
            <a:ext cx="4343400" cy="56692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450" b="1" dirty="0">
                <a:solidFill>
                  <a:srgbClr val="F47B20"/>
                </a:solidFill>
              </a:rPr>
              <a:t>Exported, sliced, checked, and submitted print-ready files for the rocket assembly prototype.</a:t>
            </a:r>
            <a:endParaRPr lang="en-US" sz="1450" dirty="0"/>
          </a:p>
        </p:txBody>
      </p:sp>
      <p:pic>
        <p:nvPicPr>
          <p:cNvPr id="19" name="Picture 18" descr="logo_white_transparent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896" y="118872"/>
            <a:ext cx="1133856" cy="338464"/>
          </a:xfrm>
          <a:prstGeom prst="rect">
            <a:avLst/>
          </a:prstGeom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5">
    <p:bg>
      <p:bgPr>
        <a:solidFill>
          <a:srgbClr val="0A204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unit3_crops/a_clean_highly_detailed_studio_product_desktop_sc_title.jp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989320" y="0"/>
            <a:ext cx="6202375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5989320" cy="6858000"/>
          </a:xfrm>
          <a:prstGeom prst="rect">
            <a:avLst/>
          </a:prstGeom>
          <a:solidFill>
            <a:srgbClr val="0A204C"/>
          </a:solidFill>
          <a:ln w="12700">
            <a:solidFill>
              <a:srgbClr val="0A204C"/>
            </a:solidFill>
            <a:prstDash val="solid"/>
          </a:ln>
        </p:spPr>
        <p:txBody>
          <a:bodyPr/>
          <a:p/>
        </p:txBody>
      </p:sp>
      <p:sp>
        <p:nvSpPr>
          <p:cNvPr id="4" name="Shape 1"/>
          <p:cNvSpPr/>
          <p:nvPr/>
        </p:nvSpPr>
        <p:spPr>
          <a:xfrm>
            <a:off x="5989320" y="0"/>
            <a:ext cx="109728" cy="6858000"/>
          </a:xfrm>
          <a:prstGeom prst="rect">
            <a:avLst/>
          </a:prstGeom>
          <a:solidFill>
            <a:srgbClr val="F47B20"/>
          </a:solidFill>
          <a:ln w="12700">
            <a:solidFill>
              <a:srgbClr val="F47B20"/>
            </a:solidFill>
            <a:prstDash val="solid"/>
          </a:ln>
        </p:spPr>
        <p:txBody>
          <a:bodyPr/>
          <a:p/>
        </p:txBody>
      </p:sp>
      <p:sp>
        <p:nvSpPr>
          <p:cNvPr id="7" name="Text 3"/>
          <p:cNvSpPr/>
          <p:nvPr/>
        </p:nvSpPr>
        <p:spPr>
          <a:xfrm>
            <a:off x="640080" y="1234440"/>
            <a:ext cx="4206240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600" b="1" dirty="0">
                <a:solidFill>
                  <a:srgbClr val="D7A940"/>
                </a:solidFill>
              </a:rPr>
              <a:t>LOCKWOODSTEM IED • UNIT 3</a:t>
            </a:r>
            <a:endParaRPr lang="en-US" sz="1600" dirty="0"/>
          </a:p>
        </p:txBody>
      </p:sp>
      <p:sp>
        <p:nvSpPr>
          <p:cNvPr id="8" name="Text 4"/>
          <p:cNvSpPr/>
          <p:nvPr/>
        </p:nvSpPr>
        <p:spPr>
          <a:xfrm>
            <a:off x="640080" y="1737360"/>
            <a:ext cx="2743200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2600" b="1" dirty="0">
                <a:solidFill>
                  <a:srgbClr val="F47B20"/>
                </a:solidFill>
              </a:rPr>
              <a:t>Lesson 3.11</a:t>
            </a:r>
            <a:endParaRPr lang="en-US" sz="2600" dirty="0"/>
          </a:p>
        </p:txBody>
      </p:sp>
      <p:sp>
        <p:nvSpPr>
          <p:cNvPr id="9" name="Text 5"/>
          <p:cNvSpPr/>
          <p:nvPr/>
        </p:nvSpPr>
        <p:spPr>
          <a:xfrm>
            <a:off x="640080" y="2267712"/>
            <a:ext cx="4983480" cy="91440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3000" b="1" dirty="0">
                <a:solidFill>
                  <a:srgbClr val="FFFFFF"/>
                </a:solidFill>
              </a:rPr>
              <a:t>Prototype Assembly Build Day</a:t>
            </a:r>
            <a:endParaRPr lang="en-US" sz="3000" dirty="0"/>
          </a:p>
        </p:txBody>
      </p:sp>
      <p:sp>
        <p:nvSpPr>
          <p:cNvPr id="10" name="Shape 6"/>
          <p:cNvSpPr/>
          <p:nvPr/>
        </p:nvSpPr>
        <p:spPr>
          <a:xfrm>
            <a:off x="640080" y="3456432"/>
            <a:ext cx="4389120" cy="0"/>
          </a:xfrm>
          <a:prstGeom prst="line">
            <a:avLst/>
          </a:prstGeom>
          <a:noFill/>
          <a:ln w="25400">
            <a:solidFill>
              <a:srgbClr val="F47B20"/>
            </a:solidFill>
            <a:prstDash val="solid"/>
          </a:ln>
        </p:spPr>
        <p:txBody>
          <a:bodyPr/>
          <a:p/>
        </p:txBody>
      </p:sp>
      <p:sp>
        <p:nvSpPr>
          <p:cNvPr id="11" name="Text 7"/>
          <p:cNvSpPr/>
          <p:nvPr/>
        </p:nvSpPr>
        <p:spPr>
          <a:xfrm>
            <a:off x="640080" y="3703320"/>
            <a:ext cx="5074920" cy="91440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700" i="1" dirty="0">
                <a:solidFill>
                  <a:srgbClr val="E8EEF6"/>
                </a:solidFill>
              </a:rPr>
              <a:t>How well does a CAD rocket assembly translate into a physical 3D printed prototype?</a:t>
            </a:r>
            <a:endParaRPr lang="en-US" sz="1700" dirty="0"/>
          </a:p>
        </p:txBody>
      </p:sp>
      <p:sp>
        <p:nvSpPr>
          <p:cNvPr id="12" name="Text 8"/>
          <p:cNvSpPr/>
          <p:nvPr/>
        </p:nvSpPr>
        <p:spPr>
          <a:xfrm>
            <a:off x="640080" y="6263640"/>
            <a:ext cx="4663440" cy="23774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050" dirty="0">
                <a:solidFill>
                  <a:srgbClr val="CBD6E2"/>
                </a:solidFill>
              </a:rPr>
              <a:t>CAD Assemblies, Prototyping &amp; Technical Drawings</a:t>
            </a:r>
            <a:endParaRPr lang="en-US" sz="1050" dirty="0"/>
          </a:p>
        </p:txBody>
      </p:sp>
      <p:pic>
        <p:nvPicPr>
          <p:cNvPr id="13" name="Picture 12" descr="logo_white_transparen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0896" y="118872"/>
            <a:ext cx="1133856" cy="338464"/>
          </a:xfrm>
          <a:prstGeom prst="rect">
            <a:avLst/>
          </a:prstGeom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6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03504"/>
          </a:xfrm>
          <a:prstGeom prst="rect">
            <a:avLst/>
          </a:prstGeom>
          <a:solidFill>
            <a:srgbClr val="0A204C"/>
          </a:solidFill>
          <a:ln w="12700">
            <a:solidFill>
              <a:srgbClr val="0A204C"/>
            </a:solidFill>
            <a:prstDash val="solid"/>
          </a:ln>
        </p:spPr>
        <p:txBody>
          <a:bodyPr/>
          <a:p/>
        </p:txBody>
      </p:sp>
      <p:sp>
        <p:nvSpPr>
          <p:cNvPr id="5" name="Text 2"/>
          <p:cNvSpPr/>
          <p:nvPr/>
        </p:nvSpPr>
        <p:spPr>
          <a:xfrm>
            <a:off x="2788920" y="146304"/>
            <a:ext cx="13716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200" b="1" dirty="0">
                <a:solidFill>
                  <a:srgbClr val="D7A940"/>
                </a:solidFill>
              </a:rPr>
              <a:t>Lesson 3.11</a:t>
            </a:r>
            <a:endParaRPr lang="en-US" sz="1200" dirty="0"/>
          </a:p>
        </p:txBody>
      </p:sp>
      <p:sp>
        <p:nvSpPr>
          <p:cNvPr id="6" name="Text 3"/>
          <p:cNvSpPr/>
          <p:nvPr/>
        </p:nvSpPr>
        <p:spPr>
          <a:xfrm>
            <a:off x="4315968" y="118872"/>
            <a:ext cx="64008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600" b="1" dirty="0">
                <a:solidFill>
                  <a:srgbClr val="FFFFFF"/>
                </a:solidFill>
              </a:rPr>
              <a:t>Prototype Assembly Build Day</a:t>
            </a:r>
            <a:endParaRPr lang="en-US" sz="1600" dirty="0"/>
          </a:p>
        </p:txBody>
      </p:sp>
      <p:sp>
        <p:nvSpPr>
          <p:cNvPr id="7" name="Text 4"/>
          <p:cNvSpPr/>
          <p:nvPr/>
        </p:nvSpPr>
        <p:spPr>
          <a:xfrm>
            <a:off x="7452360" y="6510528"/>
            <a:ext cx="393192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750" dirty="0">
                <a:solidFill>
                  <a:srgbClr val="5B6770"/>
                </a:solidFill>
              </a:rPr>
              <a:t>LockwoodSTEM  |  Introduction to Engineering Design</a:t>
            </a:r>
            <a:endParaRPr lang="en-US" sz="750" dirty="0"/>
          </a:p>
        </p:txBody>
      </p:sp>
      <p:sp>
        <p:nvSpPr>
          <p:cNvPr id="8" name="Text 5"/>
          <p:cNvSpPr/>
          <p:nvPr/>
        </p:nvSpPr>
        <p:spPr>
          <a:xfrm>
            <a:off x="502920" y="841248"/>
            <a:ext cx="576072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2300" b="1" dirty="0">
                <a:solidFill>
                  <a:srgbClr val="0A204C"/>
                </a:solidFill>
              </a:rPr>
              <a:t>Prototype Assembly Build Day</a:t>
            </a:r>
            <a:endParaRPr lang="en-US" sz="2300" dirty="0"/>
          </a:p>
        </p:txBody>
      </p:sp>
      <p:sp>
        <p:nvSpPr>
          <p:cNvPr id="9" name="Text 6"/>
          <p:cNvSpPr/>
          <p:nvPr/>
        </p:nvSpPr>
        <p:spPr>
          <a:xfrm>
            <a:off x="502920" y="1234440"/>
            <a:ext cx="5806440" cy="54864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700" i="1" dirty="0">
                <a:solidFill>
                  <a:srgbClr val="5B6770"/>
                </a:solidFill>
              </a:rPr>
              <a:t>How well does a CAD rocket assembly translate into a physical 3D printed prototype?</a:t>
            </a:r>
            <a:endParaRPr lang="en-US" sz="1700" dirty="0"/>
          </a:p>
        </p:txBody>
      </p:sp>
      <p:sp>
        <p:nvSpPr>
          <p:cNvPr id="10" name="Shape 7"/>
          <p:cNvSpPr/>
          <p:nvPr/>
        </p:nvSpPr>
        <p:spPr>
          <a:xfrm>
            <a:off x="6611112" y="941832"/>
            <a:ext cx="4837176" cy="5266944"/>
          </a:xfrm>
          <a:prstGeom prst="roundRect">
            <a:avLst>
              <a:gd name="adj" fmla="val 1512"/>
            </a:avLst>
          </a:prstGeom>
          <a:solidFill>
            <a:srgbClr val="FFFFFF"/>
          </a:solidFill>
          <a:ln w="12700">
            <a:solidFill>
              <a:srgbClr val="D9E6F2"/>
            </a:solidFill>
            <a:prstDash val="solid"/>
          </a:ln>
        </p:spPr>
        <p:txBody>
          <a:bodyPr/>
          <a:p/>
        </p:txBody>
      </p:sp>
      <p:pic>
        <p:nvPicPr>
          <p:cNvPr id="11" name="Image 1" descr="/mnt/data/unit3_crops/a_clean_highly_detailed_studio_product_desktop_sc_panel.jp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9400" y="960120"/>
            <a:ext cx="4800600" cy="4818888"/>
          </a:xfrm>
          <a:prstGeom prst="rect">
            <a:avLst/>
          </a:prstGeom>
        </p:spPr>
      </p:pic>
      <p:sp>
        <p:nvSpPr>
          <p:cNvPr id="12" name="Shape 8"/>
          <p:cNvSpPr/>
          <p:nvPr/>
        </p:nvSpPr>
        <p:spPr>
          <a:xfrm>
            <a:off x="6629400" y="5779008"/>
            <a:ext cx="4800600" cy="411480"/>
          </a:xfrm>
          <a:prstGeom prst="rect">
            <a:avLst/>
          </a:prstGeom>
          <a:solidFill>
            <a:srgbClr val="0A204C">
              <a:alpha val="95000"/>
            </a:srgbClr>
          </a:solidFill>
          <a:ln w="12700">
            <a:solidFill>
              <a:srgbClr val="0A204C">
                <a:alpha val="0"/>
              </a:srgbClr>
            </a:solidFill>
            <a:prstDash val="solid"/>
          </a:ln>
        </p:spPr>
        <p:txBody>
          <a:bodyPr/>
          <a:p/>
        </p:txBody>
      </p:sp>
      <p:sp>
        <p:nvSpPr>
          <p:cNvPr id="13" name="Text 9"/>
          <p:cNvSpPr/>
          <p:nvPr/>
        </p:nvSpPr>
        <p:spPr>
          <a:xfrm>
            <a:off x="6739128" y="5879592"/>
            <a:ext cx="4581144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950" b="1" dirty="0">
                <a:solidFill>
                  <a:srgbClr val="FFFFFF"/>
                </a:solidFill>
              </a:rPr>
              <a:t>Aerospace assembly work depends on fit, alignment, documentation, and testing evidence.</a:t>
            </a:r>
            <a:endParaRPr lang="en-US" sz="950" dirty="0"/>
          </a:p>
        </p:txBody>
      </p:sp>
      <p:sp>
        <p:nvSpPr>
          <p:cNvPr id="14" name="Shape 10"/>
          <p:cNvSpPr/>
          <p:nvPr/>
        </p:nvSpPr>
        <p:spPr>
          <a:xfrm>
            <a:off x="548640" y="2057400"/>
            <a:ext cx="5577840" cy="1097280"/>
          </a:xfrm>
          <a:prstGeom prst="roundRect">
            <a:avLst>
              <a:gd name="adj" fmla="val 5833"/>
            </a:avLst>
          </a:prstGeom>
          <a:solidFill>
            <a:srgbClr val="EEF3F7"/>
          </a:solidFill>
          <a:ln w="12700">
            <a:solidFill>
              <a:srgbClr val="D9E6F2">
                <a:alpha val="95000"/>
              </a:srgbClr>
            </a:solidFill>
            <a:prstDash val="solid"/>
          </a:ln>
        </p:spPr>
        <p:txBody>
          <a:bodyPr/>
          <a:p/>
        </p:txBody>
      </p:sp>
      <p:sp>
        <p:nvSpPr>
          <p:cNvPr id="15" name="Text 11"/>
          <p:cNvSpPr/>
          <p:nvPr/>
        </p:nvSpPr>
        <p:spPr>
          <a:xfrm>
            <a:off x="713232" y="2203704"/>
            <a:ext cx="5248656" cy="237744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ctr">
            <a:normAutofit/>
          </a:bodyPr>
          <a:lstStyle/>
          <a:p>
            <a:pPr indent="0" marL="0">
              <a:buNone/>
            </a:pPr>
            <a:r>
              <a:rPr lang="en-US" sz="1100" b="1" dirty="0">
                <a:solidFill>
                  <a:srgbClr val="F47B20"/>
                </a:solidFill>
              </a:rPr>
              <a:t>LESSON GOAL</a:t>
            </a:r>
            <a:endParaRPr lang="en-US" sz="1100" dirty="0"/>
          </a:p>
        </p:txBody>
      </p:sp>
      <p:sp>
        <p:nvSpPr>
          <p:cNvPr id="16" name="Text 12"/>
          <p:cNvSpPr/>
          <p:nvPr/>
        </p:nvSpPr>
        <p:spPr>
          <a:xfrm>
            <a:off x="713232" y="2532888"/>
            <a:ext cx="5248656" cy="53035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t">
            <a:normAutofit/>
          </a:bodyPr>
          <a:lstStyle/>
          <a:p>
            <a:pPr indent="0" marL="0">
              <a:buNone/>
            </a:pPr>
            <a:r>
              <a:rPr lang="en-US" sz="1450" dirty="0">
                <a:solidFill>
                  <a:srgbClr val="1E2A36"/>
                </a:solidFill>
              </a:rPr>
              <a:t>Students assemble their 3D printed rocket parts into a physical prototype and document how well printed parts match the CAD assembly.</a:t>
            </a:r>
            <a:endParaRPr lang="en-US" sz="1450" dirty="0"/>
          </a:p>
        </p:txBody>
      </p:sp>
      <p:sp>
        <p:nvSpPr>
          <p:cNvPr id="17" name="Shape 13"/>
          <p:cNvSpPr/>
          <p:nvPr/>
        </p:nvSpPr>
        <p:spPr>
          <a:xfrm>
            <a:off x="548640" y="3364992"/>
            <a:ext cx="5577840" cy="1097280"/>
          </a:xfrm>
          <a:prstGeom prst="roundRect">
            <a:avLst>
              <a:gd name="adj" fmla="val 5833"/>
            </a:avLst>
          </a:prstGeom>
          <a:solidFill>
            <a:srgbClr val="EEF3F7"/>
          </a:solidFill>
          <a:ln w="12700">
            <a:solidFill>
              <a:srgbClr val="D9E6F2">
                <a:alpha val="95000"/>
              </a:srgbClr>
            </a:solidFill>
            <a:prstDash val="solid"/>
          </a:ln>
        </p:spPr>
        <p:txBody>
          <a:bodyPr/>
          <a:p/>
        </p:txBody>
      </p:sp>
      <p:sp>
        <p:nvSpPr>
          <p:cNvPr id="18" name="Text 14"/>
          <p:cNvSpPr/>
          <p:nvPr/>
        </p:nvSpPr>
        <p:spPr>
          <a:xfrm>
            <a:off x="713232" y="3511296"/>
            <a:ext cx="5248656" cy="237744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ctr">
            <a:normAutofit/>
          </a:bodyPr>
          <a:lstStyle/>
          <a:p>
            <a:pPr indent="0" marL="0">
              <a:buNone/>
            </a:pPr>
            <a:r>
              <a:rPr lang="en-US" sz="1100" b="1" dirty="0">
                <a:solidFill>
                  <a:srgbClr val="D7A940"/>
                </a:solidFill>
              </a:rPr>
              <a:t>STUDENT OBJECTIVE</a:t>
            </a:r>
            <a:endParaRPr lang="en-US" sz="1100" dirty="0"/>
          </a:p>
        </p:txBody>
      </p:sp>
      <p:sp>
        <p:nvSpPr>
          <p:cNvPr id="19" name="Text 15"/>
          <p:cNvSpPr/>
          <p:nvPr/>
        </p:nvSpPr>
        <p:spPr>
          <a:xfrm>
            <a:off x="713232" y="3840480"/>
            <a:ext cx="5248656" cy="53035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t">
            <a:normAutofit/>
          </a:bodyPr>
          <a:lstStyle/>
          <a:p>
            <a:pPr indent="0" marL="0">
              <a:buNone/>
            </a:pPr>
            <a:r>
              <a:rPr lang="en-US" sz="1450" dirty="0">
                <a:solidFill>
                  <a:srgbClr val="1E2A36"/>
                </a:solidFill>
              </a:rPr>
              <a:t>I can build a physical rocket assembly prototype from 3D printed parts and document fit, alignment, and assembly issues.</a:t>
            </a:r>
            <a:endParaRPr lang="en-US" sz="1450" dirty="0"/>
          </a:p>
        </p:txBody>
      </p:sp>
      <p:sp>
        <p:nvSpPr>
          <p:cNvPr id="20" name="Shape 16"/>
          <p:cNvSpPr/>
          <p:nvPr/>
        </p:nvSpPr>
        <p:spPr>
          <a:xfrm>
            <a:off x="548640" y="4663440"/>
            <a:ext cx="5577840" cy="1097280"/>
          </a:xfrm>
          <a:prstGeom prst="roundRect">
            <a:avLst>
              <a:gd name="adj" fmla="val 5833"/>
            </a:avLst>
          </a:prstGeom>
          <a:solidFill>
            <a:srgbClr val="EEF3F7"/>
          </a:solidFill>
          <a:ln w="12700">
            <a:solidFill>
              <a:srgbClr val="D9E6F2">
                <a:alpha val="95000"/>
              </a:srgbClr>
            </a:solidFill>
            <a:prstDash val="solid"/>
          </a:ln>
        </p:spPr>
        <p:txBody>
          <a:bodyPr/>
          <a:p/>
        </p:txBody>
      </p:sp>
      <p:sp>
        <p:nvSpPr>
          <p:cNvPr id="21" name="Text 17"/>
          <p:cNvSpPr/>
          <p:nvPr/>
        </p:nvSpPr>
        <p:spPr>
          <a:xfrm>
            <a:off x="713232" y="4809744"/>
            <a:ext cx="5248656" cy="237744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ctr">
            <a:normAutofit/>
          </a:bodyPr>
          <a:lstStyle/>
          <a:p>
            <a:pPr indent="0" marL="0">
              <a:buNone/>
            </a:pPr>
            <a:r>
              <a:rPr lang="en-US" sz="1100" b="1" dirty="0">
                <a:solidFill>
                  <a:srgbClr val="4F8A5B"/>
                </a:solidFill>
              </a:rPr>
              <a:t>END PRODUCT</a:t>
            </a:r>
            <a:endParaRPr lang="en-US" sz="1100" dirty="0"/>
          </a:p>
        </p:txBody>
      </p:sp>
      <p:sp>
        <p:nvSpPr>
          <p:cNvPr id="22" name="Text 18"/>
          <p:cNvSpPr/>
          <p:nvPr/>
        </p:nvSpPr>
        <p:spPr>
          <a:xfrm>
            <a:off x="713232" y="5138928"/>
            <a:ext cx="5248656" cy="53035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t">
            <a:normAutofit/>
          </a:bodyPr>
          <a:lstStyle/>
          <a:p>
            <a:pPr indent="0" marL="0">
              <a:buNone/>
            </a:pPr>
            <a:r>
              <a:rPr lang="en-US" sz="1450" dirty="0">
                <a:solidFill>
                  <a:srgbClr val="1E2A36"/>
                </a:solidFill>
              </a:rPr>
              <a:t>A physical 3D printed rocket assembly prototype, built or partially built, with documented fit and assembly evidence.</a:t>
            </a:r>
            <a:endParaRPr lang="en-US" sz="1450" dirty="0"/>
          </a:p>
        </p:txBody>
      </p:sp>
      <p:pic>
        <p:nvPicPr>
          <p:cNvPr id="23" name="Picture 22" descr="logo_white_transparen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0896" y="118872"/>
            <a:ext cx="1133856" cy="338464"/>
          </a:xfrm>
          <a:prstGeom prst="rect">
            <a:avLst/>
          </a:prstGeom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7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03504"/>
          </a:xfrm>
          <a:prstGeom prst="rect">
            <a:avLst/>
          </a:prstGeom>
          <a:solidFill>
            <a:srgbClr val="0A204C"/>
          </a:solidFill>
          <a:ln w="12700">
            <a:solidFill>
              <a:srgbClr val="0A204C"/>
            </a:solidFill>
            <a:prstDash val="solid"/>
          </a:ln>
        </p:spPr>
        <p:txBody>
          <a:bodyPr/>
          <a:p/>
        </p:txBody>
      </p:sp>
      <p:sp>
        <p:nvSpPr>
          <p:cNvPr id="5" name="Text 2"/>
          <p:cNvSpPr/>
          <p:nvPr/>
        </p:nvSpPr>
        <p:spPr>
          <a:xfrm>
            <a:off x="2788920" y="146304"/>
            <a:ext cx="13716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200" b="1" dirty="0">
                <a:solidFill>
                  <a:srgbClr val="D7A940"/>
                </a:solidFill>
              </a:rPr>
              <a:t>Lesson 3.11</a:t>
            </a:r>
            <a:endParaRPr lang="en-US" sz="1200" dirty="0"/>
          </a:p>
        </p:txBody>
      </p:sp>
      <p:sp>
        <p:nvSpPr>
          <p:cNvPr id="6" name="Text 3"/>
          <p:cNvSpPr/>
          <p:nvPr/>
        </p:nvSpPr>
        <p:spPr>
          <a:xfrm>
            <a:off x="4315968" y="118872"/>
            <a:ext cx="64008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600" b="1" dirty="0">
                <a:solidFill>
                  <a:srgbClr val="FFFFFF"/>
                </a:solidFill>
              </a:rPr>
              <a:t>Prototype Assembly Build Day</a:t>
            </a:r>
            <a:endParaRPr lang="en-US" sz="1600" dirty="0"/>
          </a:p>
        </p:txBody>
      </p:sp>
      <p:sp>
        <p:nvSpPr>
          <p:cNvPr id="7" name="Text 4"/>
          <p:cNvSpPr/>
          <p:nvPr/>
        </p:nvSpPr>
        <p:spPr>
          <a:xfrm>
            <a:off x="7452360" y="6510528"/>
            <a:ext cx="393192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750" dirty="0">
                <a:solidFill>
                  <a:srgbClr val="5B6770"/>
                </a:solidFill>
              </a:rPr>
              <a:t>LockwoodSTEM  |  Introduction to Engineering Design</a:t>
            </a:r>
            <a:endParaRPr lang="en-US" sz="750" dirty="0"/>
          </a:p>
        </p:txBody>
      </p:sp>
      <p:sp>
        <p:nvSpPr>
          <p:cNvPr id="8" name="Text 5"/>
          <p:cNvSpPr/>
          <p:nvPr/>
        </p:nvSpPr>
        <p:spPr>
          <a:xfrm>
            <a:off x="502920" y="841248"/>
            <a:ext cx="731520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2300" b="1" dirty="0">
                <a:solidFill>
                  <a:srgbClr val="0A204C"/>
                </a:solidFill>
              </a:rPr>
              <a:t>What you need to understand</a:t>
            </a:r>
            <a:endParaRPr lang="en-US" sz="2300" dirty="0"/>
          </a:p>
        </p:txBody>
      </p:sp>
      <p:sp>
        <p:nvSpPr>
          <p:cNvPr id="9" name="Text 6"/>
          <p:cNvSpPr/>
          <p:nvPr/>
        </p:nvSpPr>
        <p:spPr>
          <a:xfrm>
            <a:off x="502920" y="1207008"/>
            <a:ext cx="786384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550" dirty="0">
                <a:solidFill>
                  <a:srgbClr val="5B6770"/>
                </a:solidFill>
              </a:rPr>
              <a:t>These ideas guide the decisions you make during the lesson.</a:t>
            </a:r>
            <a:endParaRPr lang="en-US" sz="1550" dirty="0"/>
          </a:p>
        </p:txBody>
      </p:sp>
      <p:sp>
        <p:nvSpPr>
          <p:cNvPr id="10" name="Shape 7"/>
          <p:cNvSpPr/>
          <p:nvPr/>
        </p:nvSpPr>
        <p:spPr>
          <a:xfrm>
            <a:off x="502920" y="1737360"/>
            <a:ext cx="5577840" cy="4343400"/>
          </a:xfrm>
          <a:prstGeom prst="roundRect">
            <a:avLst>
              <a:gd name="adj" fmla="val 1684"/>
            </a:avLst>
          </a:prstGeom>
          <a:solidFill>
            <a:srgbClr val="EEF3F7"/>
          </a:solidFill>
          <a:ln w="12700">
            <a:solidFill>
              <a:srgbClr val="D9E6F2"/>
            </a:solidFill>
            <a:prstDash val="solid"/>
          </a:ln>
        </p:spPr>
        <p:txBody>
          <a:bodyPr/>
          <a:p/>
        </p:txBody>
      </p:sp>
      <p:sp>
        <p:nvSpPr>
          <p:cNvPr id="11" name="Text 8"/>
          <p:cNvSpPr/>
          <p:nvPr/>
        </p:nvSpPr>
        <p:spPr>
          <a:xfrm>
            <a:off x="749808" y="1975104"/>
            <a:ext cx="2011680" cy="256032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ctr">
            <a:normAutofit/>
          </a:bodyPr>
          <a:lstStyle/>
          <a:p>
            <a:pPr indent="0" marL="0">
              <a:buNone/>
            </a:pPr>
            <a:r>
              <a:rPr lang="en-US" sz="1100" b="1" dirty="0">
                <a:solidFill>
                  <a:srgbClr val="F47B20"/>
                </a:solidFill>
              </a:rPr>
              <a:t>BIG IDEAS</a:t>
            </a:r>
            <a:endParaRPr lang="en-US" sz="1100" dirty="0"/>
          </a:p>
        </p:txBody>
      </p:sp>
      <p:sp>
        <p:nvSpPr>
          <p:cNvPr id="12" name="Text 9"/>
          <p:cNvSpPr/>
          <p:nvPr/>
        </p:nvSpPr>
        <p:spPr>
          <a:xfrm>
            <a:off x="749808" y="2395728"/>
            <a:ext cx="5074920" cy="2926080"/>
          </a:xfrm>
          <a:prstGeom prst="rect">
            <a:avLst/>
          </a:prstGeom>
          <a:noFill/>
          <a:ln/>
        </p:spPr>
        <p:txBody>
          <a:bodyPr wrap="square" lIns="762" tIns="762" rIns="762" bIns="762" rtlCol="0" anchor="t">
            <a:normAutofit/>
          </a:bodyPr>
          <a:lstStyle/>
          <a:p>
            <a:pPr indent="0" marL="0">
              <a:buNone/>
            </a:pPr>
            <a:r>
              <a:rPr lang="en-US" sz="1600" dirty="0">
                <a:solidFill>
                  <a:srgbClr val="1E2A3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The physical build tests the CAD model, tolerance decisions, slicer settings, and manufacturing process.</a:t>
            </a:r>
            <a:pPr indent="0" marL="0">
              <a:buNone/>
            </a:pPr>
            <a:endParaRPr lang="en-US" sz="1600" dirty="0"/>
          </a:p>
          <a:p>
            <a:pPr indent="0" marL="0">
              <a:buNone/>
            </a:pPr>
            <a:r>
              <a:rPr lang="en-US" sz="1600" dirty="0">
                <a:solidFill>
                  <a:srgbClr val="1E2A3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Dry fitting catches problems before parts are permanently attached.</a:t>
            </a:r>
            <a:endParaRPr lang="en-US" sz="1600" dirty="0"/>
          </a:p>
          <a:p>
            <a:pPr indent="0" marL="0">
              <a:buNone/>
            </a:pPr>
            <a:endParaRPr lang="en-US" sz="1600" dirty="0"/>
          </a:p>
          <a:p>
            <a:pPr indent="0" marL="0">
              <a:buNone/>
            </a:pPr>
            <a:r>
              <a:rPr lang="en-US" sz="1600" dirty="0">
                <a:solidFill>
                  <a:srgbClr val="1E2A3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Post-processing can change the fit of a part and should be documented.</a:t>
            </a:r>
            <a:endParaRPr lang="en-US" sz="1600" dirty="0"/>
          </a:p>
        </p:txBody>
      </p:sp>
      <p:sp>
        <p:nvSpPr>
          <p:cNvPr id="13" name="Shape 10"/>
          <p:cNvSpPr/>
          <p:nvPr/>
        </p:nvSpPr>
        <p:spPr>
          <a:xfrm>
            <a:off x="6492240" y="1737360"/>
            <a:ext cx="4983480" cy="4343400"/>
          </a:xfrm>
          <a:prstGeom prst="roundRect">
            <a:avLst>
              <a:gd name="adj" fmla="val 1684"/>
            </a:avLst>
          </a:prstGeom>
          <a:solidFill>
            <a:srgbClr val="FFFFFF"/>
          </a:solidFill>
          <a:ln w="12700">
            <a:solidFill>
              <a:srgbClr val="D9E6F2"/>
            </a:solidFill>
            <a:prstDash val="solid"/>
          </a:ln>
        </p:spPr>
        <p:txBody>
          <a:bodyPr/>
          <a:p/>
        </p:txBody>
      </p:sp>
      <p:pic>
        <p:nvPicPr>
          <p:cNvPr id="14" name="Image 1" descr="/mnt/data/unit3_crops/a_clean_highly_detailed_studio_product_desktop_sc_mini.jp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0840" y="2011680"/>
            <a:ext cx="4526280" cy="3611880"/>
          </a:xfrm>
          <a:prstGeom prst="rect">
            <a:avLst/>
          </a:prstGeom>
        </p:spPr>
      </p:pic>
      <p:sp>
        <p:nvSpPr>
          <p:cNvPr id="15" name="Text 11"/>
          <p:cNvSpPr/>
          <p:nvPr/>
        </p:nvSpPr>
        <p:spPr>
          <a:xfrm>
            <a:off x="6830568" y="5212080"/>
            <a:ext cx="4306824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100" b="1" dirty="0">
                <a:solidFill>
                  <a:srgbClr val="0A204C"/>
                </a:solidFill>
              </a:rPr>
              <a:t>Physical prints create evidence that CAD alone cannot provide.</a:t>
            </a:r>
            <a:endParaRPr lang="en-US" sz="1100" dirty="0"/>
          </a:p>
        </p:txBody>
      </p:sp>
      <p:pic>
        <p:nvPicPr>
          <p:cNvPr id="16" name="Picture 15" descr="logo_white_transparen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0896" y="118872"/>
            <a:ext cx="1133856" cy="338464"/>
          </a:xfrm>
          <a:prstGeom prst="rect">
            <a:avLst/>
          </a:prstGeom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8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03504"/>
          </a:xfrm>
          <a:prstGeom prst="rect">
            <a:avLst/>
          </a:prstGeom>
          <a:solidFill>
            <a:srgbClr val="0A204C"/>
          </a:solidFill>
          <a:ln w="12700">
            <a:solidFill>
              <a:srgbClr val="0A204C"/>
            </a:solidFill>
            <a:prstDash val="solid"/>
          </a:ln>
        </p:spPr>
        <p:txBody>
          <a:bodyPr/>
          <a:p/>
        </p:txBody>
      </p:sp>
      <p:sp>
        <p:nvSpPr>
          <p:cNvPr id="5" name="Text 2"/>
          <p:cNvSpPr/>
          <p:nvPr/>
        </p:nvSpPr>
        <p:spPr>
          <a:xfrm>
            <a:off x="2788920" y="146304"/>
            <a:ext cx="13716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200" b="1" dirty="0">
                <a:solidFill>
                  <a:srgbClr val="D7A940"/>
                </a:solidFill>
              </a:rPr>
              <a:t>Lesson 3.11</a:t>
            </a:r>
            <a:endParaRPr lang="en-US" sz="1200" dirty="0"/>
          </a:p>
        </p:txBody>
      </p:sp>
      <p:sp>
        <p:nvSpPr>
          <p:cNvPr id="6" name="Text 3"/>
          <p:cNvSpPr/>
          <p:nvPr/>
        </p:nvSpPr>
        <p:spPr>
          <a:xfrm>
            <a:off x="4315968" y="118872"/>
            <a:ext cx="64008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600" b="1" dirty="0">
                <a:solidFill>
                  <a:srgbClr val="FFFFFF"/>
                </a:solidFill>
              </a:rPr>
              <a:t>Prototype Assembly Build Day</a:t>
            </a:r>
            <a:endParaRPr lang="en-US" sz="1600" dirty="0"/>
          </a:p>
        </p:txBody>
      </p:sp>
      <p:sp>
        <p:nvSpPr>
          <p:cNvPr id="7" name="Text 4"/>
          <p:cNvSpPr/>
          <p:nvPr/>
        </p:nvSpPr>
        <p:spPr>
          <a:xfrm>
            <a:off x="7452360" y="6510528"/>
            <a:ext cx="393192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750" dirty="0">
                <a:solidFill>
                  <a:srgbClr val="5B6770"/>
                </a:solidFill>
              </a:rPr>
              <a:t>LockwoodSTEM  |  Introduction to Engineering Design</a:t>
            </a:r>
            <a:endParaRPr lang="en-US" sz="750" dirty="0"/>
          </a:p>
        </p:txBody>
      </p:sp>
      <p:sp>
        <p:nvSpPr>
          <p:cNvPr id="8" name="Text 5"/>
          <p:cNvSpPr/>
          <p:nvPr/>
        </p:nvSpPr>
        <p:spPr>
          <a:xfrm>
            <a:off x="502920" y="841248"/>
            <a:ext cx="731520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2300" b="1" dirty="0">
                <a:solidFill>
                  <a:srgbClr val="0A204C"/>
                </a:solidFill>
              </a:rPr>
              <a:t>What you will do</a:t>
            </a:r>
            <a:endParaRPr lang="en-US" sz="2300" dirty="0"/>
          </a:p>
        </p:txBody>
      </p:sp>
      <p:sp>
        <p:nvSpPr>
          <p:cNvPr id="9" name="Text 6"/>
          <p:cNvSpPr/>
          <p:nvPr/>
        </p:nvSpPr>
        <p:spPr>
          <a:xfrm>
            <a:off x="502920" y="1207008"/>
            <a:ext cx="795528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550" dirty="0">
                <a:solidFill>
                  <a:srgbClr val="5B6770"/>
                </a:solidFill>
              </a:rPr>
              <a:t>Use this workflow to produce lesson evidence for your final design package.</a:t>
            </a:r>
            <a:endParaRPr lang="en-US" sz="1550" dirty="0"/>
          </a:p>
        </p:txBody>
      </p:sp>
      <p:sp>
        <p:nvSpPr>
          <p:cNvPr id="10" name="Shape 7"/>
          <p:cNvSpPr/>
          <p:nvPr/>
        </p:nvSpPr>
        <p:spPr>
          <a:xfrm>
            <a:off x="594360" y="1691640"/>
            <a:ext cx="5166360" cy="960120"/>
          </a:xfrm>
          <a:prstGeom prst="roundRect">
            <a:avLst>
              <a:gd name="adj" fmla="val 4762"/>
            </a:avLst>
          </a:prstGeom>
          <a:solidFill>
            <a:srgbClr val="EEF3F7"/>
          </a:solidFill>
          <a:ln w="12700">
            <a:solidFill>
              <a:srgbClr val="D9E6F2"/>
            </a:solidFill>
            <a:prstDash val="solid"/>
          </a:ln>
        </p:spPr>
        <p:txBody>
          <a:bodyPr/>
          <a:p/>
        </p:txBody>
      </p:sp>
      <p:sp>
        <p:nvSpPr>
          <p:cNvPr id="11" name="Text 8"/>
          <p:cNvSpPr/>
          <p:nvPr/>
        </p:nvSpPr>
        <p:spPr>
          <a:xfrm>
            <a:off x="758952" y="1929384"/>
            <a:ext cx="411480" cy="411480"/>
          </a:xfrm>
          <a:prstGeom prst="rect">
            <a:avLst/>
          </a:prstGeom>
          <a:solidFill>
            <a:srgbClr val="F47B20"/>
          </a:solidFill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500" b="1" dirty="0">
                <a:solidFill>
                  <a:srgbClr val="FFFFFF"/>
                </a:solidFill>
              </a:rPr>
              <a:t>1</a:t>
            </a:r>
            <a:endParaRPr lang="en-US" sz="1500" dirty="0"/>
          </a:p>
        </p:txBody>
      </p:sp>
      <p:sp>
        <p:nvSpPr>
          <p:cNvPr id="12" name="Text 9"/>
          <p:cNvSpPr/>
          <p:nvPr/>
        </p:nvSpPr>
        <p:spPr>
          <a:xfrm>
            <a:off x="1307592" y="1856232"/>
            <a:ext cx="4251960" cy="59436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350" dirty="0">
                <a:solidFill>
                  <a:srgbClr val="1E2A36"/>
                </a:solidFill>
              </a:rPr>
              <a:t>Collect printed rocket parts and review the CAD assembly and exploded view.</a:t>
            </a:r>
            <a:endParaRPr lang="en-US" sz="1350" dirty="0"/>
          </a:p>
        </p:txBody>
      </p:sp>
      <p:sp>
        <p:nvSpPr>
          <p:cNvPr id="13" name="Shape 10"/>
          <p:cNvSpPr/>
          <p:nvPr/>
        </p:nvSpPr>
        <p:spPr>
          <a:xfrm>
            <a:off x="6172200" y="1691640"/>
            <a:ext cx="5166360" cy="960120"/>
          </a:xfrm>
          <a:prstGeom prst="roundRect">
            <a:avLst>
              <a:gd name="adj" fmla="val 4762"/>
            </a:avLst>
          </a:prstGeom>
          <a:solidFill>
            <a:srgbClr val="FFFFFF"/>
          </a:solidFill>
          <a:ln w="12700">
            <a:solidFill>
              <a:srgbClr val="D9E6F2"/>
            </a:solidFill>
            <a:prstDash val="solid"/>
          </a:ln>
        </p:spPr>
        <p:txBody>
          <a:bodyPr/>
          <a:p/>
        </p:txBody>
      </p:sp>
      <p:sp>
        <p:nvSpPr>
          <p:cNvPr id="14" name="Text 11"/>
          <p:cNvSpPr/>
          <p:nvPr/>
        </p:nvSpPr>
        <p:spPr>
          <a:xfrm>
            <a:off x="6336792" y="1929384"/>
            <a:ext cx="411480" cy="411480"/>
          </a:xfrm>
          <a:prstGeom prst="rect">
            <a:avLst/>
          </a:prstGeom>
          <a:solidFill>
            <a:srgbClr val="F47B20"/>
          </a:solidFill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500" b="1" dirty="0">
                <a:solidFill>
                  <a:srgbClr val="FFFFFF"/>
                </a:solidFill>
              </a:rPr>
              <a:t>2</a:t>
            </a:r>
            <a:endParaRPr lang="en-US" sz="1500" dirty="0"/>
          </a:p>
        </p:txBody>
      </p:sp>
      <p:sp>
        <p:nvSpPr>
          <p:cNvPr id="15" name="Text 12"/>
          <p:cNvSpPr/>
          <p:nvPr/>
        </p:nvSpPr>
        <p:spPr>
          <a:xfrm>
            <a:off x="6885432" y="1856232"/>
            <a:ext cx="4251960" cy="59436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350" dirty="0">
                <a:solidFill>
                  <a:srgbClr val="1E2A36"/>
                </a:solidFill>
              </a:rPr>
              <a:t>Inspect each print for defects, rough edges, missing features, or incorrect size.</a:t>
            </a:r>
            <a:endParaRPr lang="en-US" sz="1350" dirty="0"/>
          </a:p>
        </p:txBody>
      </p:sp>
      <p:sp>
        <p:nvSpPr>
          <p:cNvPr id="16" name="Shape 13"/>
          <p:cNvSpPr/>
          <p:nvPr/>
        </p:nvSpPr>
        <p:spPr>
          <a:xfrm>
            <a:off x="594360" y="2990088"/>
            <a:ext cx="5166360" cy="960120"/>
          </a:xfrm>
          <a:prstGeom prst="roundRect">
            <a:avLst>
              <a:gd name="adj" fmla="val 4762"/>
            </a:avLst>
          </a:prstGeom>
          <a:solidFill>
            <a:srgbClr val="EEF3F7"/>
          </a:solidFill>
          <a:ln w="12700">
            <a:solidFill>
              <a:srgbClr val="D9E6F2"/>
            </a:solidFill>
            <a:prstDash val="solid"/>
          </a:ln>
        </p:spPr>
        <p:txBody>
          <a:bodyPr/>
          <a:p/>
        </p:txBody>
      </p:sp>
      <p:sp>
        <p:nvSpPr>
          <p:cNvPr id="17" name="Text 14"/>
          <p:cNvSpPr/>
          <p:nvPr/>
        </p:nvSpPr>
        <p:spPr>
          <a:xfrm>
            <a:off x="758952" y="3227832"/>
            <a:ext cx="411480" cy="411480"/>
          </a:xfrm>
          <a:prstGeom prst="rect">
            <a:avLst/>
          </a:prstGeom>
          <a:solidFill>
            <a:srgbClr val="F47B20"/>
          </a:solidFill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500" b="1" dirty="0">
                <a:solidFill>
                  <a:srgbClr val="FFFFFF"/>
                </a:solidFill>
              </a:rPr>
              <a:t>3</a:t>
            </a:r>
            <a:endParaRPr lang="en-US" sz="1500" dirty="0"/>
          </a:p>
        </p:txBody>
      </p:sp>
      <p:sp>
        <p:nvSpPr>
          <p:cNvPr id="18" name="Text 15"/>
          <p:cNvSpPr/>
          <p:nvPr/>
        </p:nvSpPr>
        <p:spPr>
          <a:xfrm>
            <a:off x="1307592" y="3154680"/>
            <a:ext cx="4251960" cy="59436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350" dirty="0">
                <a:solidFill>
                  <a:srgbClr val="1E2A36"/>
                </a:solidFill>
              </a:rPr>
              <a:t>Safely remove support, brim, raft, stringing, or rough edges as needed.</a:t>
            </a:r>
            <a:endParaRPr lang="en-US" sz="1350" dirty="0"/>
          </a:p>
        </p:txBody>
      </p:sp>
      <p:sp>
        <p:nvSpPr>
          <p:cNvPr id="19" name="Shape 16"/>
          <p:cNvSpPr/>
          <p:nvPr/>
        </p:nvSpPr>
        <p:spPr>
          <a:xfrm>
            <a:off x="6172200" y="2990088"/>
            <a:ext cx="5166360" cy="960120"/>
          </a:xfrm>
          <a:prstGeom prst="roundRect">
            <a:avLst>
              <a:gd name="adj" fmla="val 4762"/>
            </a:avLst>
          </a:prstGeom>
          <a:solidFill>
            <a:srgbClr val="FFFFFF"/>
          </a:solidFill>
          <a:ln w="12700">
            <a:solidFill>
              <a:srgbClr val="D9E6F2"/>
            </a:solidFill>
            <a:prstDash val="solid"/>
          </a:ln>
        </p:spPr>
        <p:txBody>
          <a:bodyPr/>
          <a:p/>
        </p:txBody>
      </p:sp>
      <p:sp>
        <p:nvSpPr>
          <p:cNvPr id="20" name="Text 17"/>
          <p:cNvSpPr/>
          <p:nvPr/>
        </p:nvSpPr>
        <p:spPr>
          <a:xfrm>
            <a:off x="6336792" y="3227832"/>
            <a:ext cx="411480" cy="411480"/>
          </a:xfrm>
          <a:prstGeom prst="rect">
            <a:avLst/>
          </a:prstGeom>
          <a:solidFill>
            <a:srgbClr val="F47B20"/>
          </a:solidFill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500" b="1" dirty="0">
                <a:solidFill>
                  <a:srgbClr val="FFFFFF"/>
                </a:solidFill>
              </a:rPr>
              <a:t>4</a:t>
            </a:r>
            <a:endParaRPr lang="en-US" sz="1500" dirty="0"/>
          </a:p>
        </p:txBody>
      </p:sp>
      <p:sp>
        <p:nvSpPr>
          <p:cNvPr id="21" name="Text 18"/>
          <p:cNvSpPr/>
          <p:nvPr/>
        </p:nvSpPr>
        <p:spPr>
          <a:xfrm>
            <a:off x="6885432" y="3154680"/>
            <a:ext cx="4251960" cy="59436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350" dirty="0">
                <a:solidFill>
                  <a:srgbClr val="1E2A36"/>
                </a:solidFill>
              </a:rPr>
              <a:t>Lay out parts in assembly order and complete a dry fit.</a:t>
            </a:r>
            <a:endParaRPr lang="en-US" sz="1350" dirty="0"/>
          </a:p>
        </p:txBody>
      </p:sp>
      <p:sp>
        <p:nvSpPr>
          <p:cNvPr id="22" name="Shape 19"/>
          <p:cNvSpPr/>
          <p:nvPr/>
        </p:nvSpPr>
        <p:spPr>
          <a:xfrm>
            <a:off x="594360" y="4288536"/>
            <a:ext cx="5166360" cy="960120"/>
          </a:xfrm>
          <a:prstGeom prst="roundRect">
            <a:avLst>
              <a:gd name="adj" fmla="val 4762"/>
            </a:avLst>
          </a:prstGeom>
          <a:solidFill>
            <a:srgbClr val="EEF3F7"/>
          </a:solidFill>
          <a:ln w="12700">
            <a:solidFill>
              <a:srgbClr val="D9E6F2"/>
            </a:solidFill>
            <a:prstDash val="solid"/>
          </a:ln>
        </p:spPr>
        <p:txBody>
          <a:bodyPr/>
          <a:p/>
        </p:txBody>
      </p:sp>
      <p:sp>
        <p:nvSpPr>
          <p:cNvPr id="23" name="Text 20"/>
          <p:cNvSpPr/>
          <p:nvPr/>
        </p:nvSpPr>
        <p:spPr>
          <a:xfrm>
            <a:off x="758952" y="4526280"/>
            <a:ext cx="411480" cy="411480"/>
          </a:xfrm>
          <a:prstGeom prst="rect">
            <a:avLst/>
          </a:prstGeom>
          <a:solidFill>
            <a:srgbClr val="F47B20"/>
          </a:solidFill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500" b="1" dirty="0">
                <a:solidFill>
                  <a:srgbClr val="FFFFFF"/>
                </a:solidFill>
              </a:rPr>
              <a:t>5</a:t>
            </a:r>
            <a:endParaRPr lang="en-US" sz="1500" dirty="0"/>
          </a:p>
        </p:txBody>
      </p:sp>
      <p:sp>
        <p:nvSpPr>
          <p:cNvPr id="24" name="Text 21"/>
          <p:cNvSpPr/>
          <p:nvPr/>
        </p:nvSpPr>
        <p:spPr>
          <a:xfrm>
            <a:off x="1307592" y="4453128"/>
            <a:ext cx="4251960" cy="59436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350" dirty="0">
                <a:solidFill>
                  <a:srgbClr val="1E2A36"/>
                </a:solidFill>
              </a:rPr>
              <a:t>Assemble the prototype using approved methods and document fit and alignment issues.</a:t>
            </a:r>
            <a:endParaRPr lang="en-US" sz="1350" dirty="0"/>
          </a:p>
        </p:txBody>
      </p:sp>
      <p:sp>
        <p:nvSpPr>
          <p:cNvPr id="25" name="Shape 22"/>
          <p:cNvSpPr/>
          <p:nvPr/>
        </p:nvSpPr>
        <p:spPr>
          <a:xfrm>
            <a:off x="6172200" y="4288536"/>
            <a:ext cx="5166360" cy="960120"/>
          </a:xfrm>
          <a:prstGeom prst="roundRect">
            <a:avLst>
              <a:gd name="adj" fmla="val 4762"/>
            </a:avLst>
          </a:prstGeom>
          <a:solidFill>
            <a:srgbClr val="FFFFFF"/>
          </a:solidFill>
          <a:ln w="12700">
            <a:solidFill>
              <a:srgbClr val="D9E6F2"/>
            </a:solidFill>
            <a:prstDash val="solid"/>
          </a:ln>
        </p:spPr>
        <p:txBody>
          <a:bodyPr/>
          <a:p/>
        </p:txBody>
      </p:sp>
      <p:sp>
        <p:nvSpPr>
          <p:cNvPr id="26" name="Text 23"/>
          <p:cNvSpPr/>
          <p:nvPr/>
        </p:nvSpPr>
        <p:spPr>
          <a:xfrm>
            <a:off x="6336792" y="4526280"/>
            <a:ext cx="411480" cy="411480"/>
          </a:xfrm>
          <a:prstGeom prst="rect">
            <a:avLst/>
          </a:prstGeom>
          <a:solidFill>
            <a:srgbClr val="F47B20"/>
          </a:solidFill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500" b="1" dirty="0">
                <a:solidFill>
                  <a:srgbClr val="FFFFFF"/>
                </a:solidFill>
              </a:rPr>
              <a:t>6</a:t>
            </a:r>
            <a:endParaRPr lang="en-US" sz="1500" dirty="0"/>
          </a:p>
        </p:txBody>
      </p:sp>
      <p:sp>
        <p:nvSpPr>
          <p:cNvPr id="27" name="Text 24"/>
          <p:cNvSpPr/>
          <p:nvPr/>
        </p:nvSpPr>
        <p:spPr>
          <a:xfrm>
            <a:off x="6885432" y="4453128"/>
            <a:ext cx="4251960" cy="59436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350" dirty="0">
                <a:solidFill>
                  <a:srgbClr val="1E2A36"/>
                </a:solidFill>
              </a:rPr>
              <a:t>Part / Connection</a:t>
            </a:r>
            <a:endParaRPr lang="en-US" sz="1350" dirty="0"/>
          </a:p>
        </p:txBody>
      </p:sp>
      <p:sp>
        <p:nvSpPr>
          <p:cNvPr id="28" name="Text 25"/>
          <p:cNvSpPr/>
          <p:nvPr/>
        </p:nvSpPr>
        <p:spPr>
          <a:xfrm>
            <a:off x="594360" y="6016752"/>
            <a:ext cx="1078992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600" b="1" dirty="0">
                <a:solidFill>
                  <a:srgbClr val="F47B20"/>
                </a:solidFill>
              </a:rPr>
              <a:t>Save screenshots, photos, measurements, or notes before you move on.</a:t>
            </a:r>
            <a:endParaRPr lang="en-US" sz="1600" dirty="0"/>
          </a:p>
        </p:txBody>
      </p:sp>
      <p:pic>
        <p:nvPicPr>
          <p:cNvPr id="29" name="Picture 28" descr="logo_white_transparent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896" y="118872"/>
            <a:ext cx="1133856" cy="338464"/>
          </a:xfrm>
          <a:prstGeom prst="rect">
            <a:avLst/>
          </a:prstGeom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9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03504"/>
          </a:xfrm>
          <a:prstGeom prst="rect">
            <a:avLst/>
          </a:prstGeom>
          <a:solidFill>
            <a:srgbClr val="0A204C"/>
          </a:solidFill>
          <a:ln w="12700">
            <a:solidFill>
              <a:srgbClr val="0A204C"/>
            </a:solidFill>
            <a:prstDash val="solid"/>
          </a:ln>
        </p:spPr>
        <p:txBody>
          <a:bodyPr/>
          <a:p/>
        </p:txBody>
      </p:sp>
      <p:sp>
        <p:nvSpPr>
          <p:cNvPr id="5" name="Text 2"/>
          <p:cNvSpPr/>
          <p:nvPr/>
        </p:nvSpPr>
        <p:spPr>
          <a:xfrm>
            <a:off x="2788920" y="146304"/>
            <a:ext cx="13716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200" b="1" dirty="0">
                <a:solidFill>
                  <a:srgbClr val="D7A940"/>
                </a:solidFill>
              </a:rPr>
              <a:t>Lesson 3.11</a:t>
            </a:r>
            <a:endParaRPr lang="en-US" sz="1200" dirty="0"/>
          </a:p>
        </p:txBody>
      </p:sp>
      <p:sp>
        <p:nvSpPr>
          <p:cNvPr id="6" name="Text 3"/>
          <p:cNvSpPr/>
          <p:nvPr/>
        </p:nvSpPr>
        <p:spPr>
          <a:xfrm>
            <a:off x="4315968" y="118872"/>
            <a:ext cx="64008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600" b="1" dirty="0">
                <a:solidFill>
                  <a:srgbClr val="FFFFFF"/>
                </a:solidFill>
              </a:rPr>
              <a:t>Prototype Assembly Build Day</a:t>
            </a:r>
            <a:endParaRPr lang="en-US" sz="1600" dirty="0"/>
          </a:p>
        </p:txBody>
      </p:sp>
      <p:sp>
        <p:nvSpPr>
          <p:cNvPr id="7" name="Text 4"/>
          <p:cNvSpPr/>
          <p:nvPr/>
        </p:nvSpPr>
        <p:spPr>
          <a:xfrm>
            <a:off x="7452360" y="6510528"/>
            <a:ext cx="393192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750" dirty="0">
                <a:solidFill>
                  <a:srgbClr val="5B6770"/>
                </a:solidFill>
              </a:rPr>
              <a:t>LockwoodSTEM  |  Introduction to Engineering Design</a:t>
            </a:r>
            <a:endParaRPr lang="en-US" sz="750" dirty="0"/>
          </a:p>
        </p:txBody>
      </p:sp>
      <p:sp>
        <p:nvSpPr>
          <p:cNvPr id="8" name="Text 5"/>
          <p:cNvSpPr/>
          <p:nvPr/>
        </p:nvSpPr>
        <p:spPr>
          <a:xfrm>
            <a:off x="502920" y="841248"/>
            <a:ext cx="731520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2300" b="1" dirty="0">
                <a:solidFill>
                  <a:srgbClr val="0A204C"/>
                </a:solidFill>
              </a:rPr>
              <a:t>Evidence checklist</a:t>
            </a:r>
            <a:endParaRPr lang="en-US" sz="2300" dirty="0"/>
          </a:p>
        </p:txBody>
      </p:sp>
      <p:sp>
        <p:nvSpPr>
          <p:cNvPr id="9" name="Text 6"/>
          <p:cNvSpPr/>
          <p:nvPr/>
        </p:nvSpPr>
        <p:spPr>
          <a:xfrm>
            <a:off x="502920" y="1207008"/>
            <a:ext cx="86868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550" dirty="0">
                <a:solidFill>
                  <a:srgbClr val="5B6770"/>
                </a:solidFill>
              </a:rPr>
              <a:t>Use this slide to check whether your lesson evidence is ready for the final package.</a:t>
            </a:r>
            <a:endParaRPr lang="en-US" sz="1550" dirty="0"/>
          </a:p>
        </p:txBody>
      </p:sp>
      <p:sp>
        <p:nvSpPr>
          <p:cNvPr id="10" name="Shape 7"/>
          <p:cNvSpPr/>
          <p:nvPr/>
        </p:nvSpPr>
        <p:spPr>
          <a:xfrm>
            <a:off x="502920" y="1691640"/>
            <a:ext cx="5577840" cy="4480560"/>
          </a:xfrm>
          <a:prstGeom prst="roundRect">
            <a:avLst>
              <a:gd name="adj" fmla="val 1633"/>
            </a:avLst>
          </a:prstGeom>
          <a:solidFill>
            <a:srgbClr val="EEF3F7"/>
          </a:solidFill>
          <a:ln w="12700">
            <a:solidFill>
              <a:srgbClr val="D9E6F2"/>
            </a:solidFill>
            <a:prstDash val="solid"/>
          </a:ln>
        </p:spPr>
        <p:txBody>
          <a:bodyPr/>
          <a:p/>
        </p:txBody>
      </p:sp>
      <p:sp>
        <p:nvSpPr>
          <p:cNvPr id="11" name="Text 8"/>
          <p:cNvSpPr/>
          <p:nvPr/>
        </p:nvSpPr>
        <p:spPr>
          <a:xfrm>
            <a:off x="749808" y="1947672"/>
            <a:ext cx="2743200" cy="256032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ctr">
            <a:normAutofit/>
          </a:bodyPr>
          <a:lstStyle/>
          <a:p>
            <a:pPr indent="0" marL="0">
              <a:buNone/>
            </a:pPr>
            <a:r>
              <a:rPr lang="en-US" sz="1100" b="1" dirty="0">
                <a:solidFill>
                  <a:srgbClr val="F47B20"/>
                </a:solidFill>
              </a:rPr>
              <a:t>REQUIRED EVIDENCE</a:t>
            </a:r>
            <a:endParaRPr lang="en-US" sz="1100" dirty="0"/>
          </a:p>
        </p:txBody>
      </p:sp>
      <p:sp>
        <p:nvSpPr>
          <p:cNvPr id="12" name="Text 9"/>
          <p:cNvSpPr/>
          <p:nvPr/>
        </p:nvSpPr>
        <p:spPr>
          <a:xfrm>
            <a:off x="749808" y="2340864"/>
            <a:ext cx="5074920" cy="3337560"/>
          </a:xfrm>
          <a:prstGeom prst="rect">
            <a:avLst/>
          </a:prstGeom>
          <a:noFill/>
          <a:ln/>
        </p:spPr>
        <p:txBody>
          <a:bodyPr wrap="square" lIns="508" tIns="508" rIns="508" bIns="508" rtlCol="0" anchor="t">
            <a:normAutofit/>
          </a:bodyPr>
          <a:lstStyle/>
          <a:p>
            <a:pPr indent="0" marL="0">
              <a:buNone/>
            </a:pPr>
            <a:r>
              <a:rPr lang="en-US" sz="1450" dirty="0">
                <a:solidFill>
                  <a:srgbClr val="1E2A36"/>
                </a:solidFill>
              </a:rPr>
              <a:t>□ Photo of printed parts before assembly</a:t>
            </a:r>
            <a:endParaRPr lang="en-US" sz="1450" dirty="0"/>
          </a:p>
          <a:p>
            <a:pPr indent="0" marL="0">
              <a:buNone/>
            </a:pPr>
            <a:r>
              <a:rPr lang="en-US" sz="1450" dirty="0">
                <a:solidFill>
                  <a:srgbClr val="1E2A36"/>
                </a:solidFill>
              </a:rPr>
              <a:t>□ Initial print inspection notes</a:t>
            </a:r>
            <a:endParaRPr lang="en-US" sz="1450" dirty="0"/>
          </a:p>
          <a:p>
            <a:pPr indent="0" marL="0">
              <a:buNone/>
            </a:pPr>
            <a:r>
              <a:rPr lang="en-US" sz="1450" dirty="0">
                <a:solidFill>
                  <a:srgbClr val="1E2A36"/>
                </a:solidFill>
              </a:rPr>
              <a:t>□ Post-processing notes</a:t>
            </a:r>
            <a:endParaRPr lang="en-US" sz="1450" dirty="0"/>
          </a:p>
          <a:p>
            <a:pPr indent="0" marL="0">
              <a:buNone/>
            </a:pPr>
            <a:r>
              <a:rPr lang="en-US" sz="1450" dirty="0">
                <a:solidFill>
                  <a:srgbClr val="1E2A36"/>
                </a:solidFill>
              </a:rPr>
              <a:t>□ Completed fit and alignment table</a:t>
            </a:r>
            <a:endParaRPr lang="en-US" sz="1450" dirty="0"/>
          </a:p>
          <a:p>
            <a:pPr indent="0" marL="0">
              <a:buNone/>
            </a:pPr>
            <a:r>
              <a:rPr lang="en-US" sz="1450" dirty="0">
                <a:solidFill>
                  <a:srgbClr val="1E2A36"/>
                </a:solidFill>
              </a:rPr>
              <a:t>□ Photo of dry fit or partial assembly</a:t>
            </a:r>
            <a:endParaRPr lang="en-US" sz="1450" dirty="0"/>
          </a:p>
          <a:p>
            <a:pPr indent="0" marL="0">
              <a:buNone/>
            </a:pPr>
            <a:r>
              <a:rPr lang="en-US" sz="1450" dirty="0">
                <a:solidFill>
                  <a:srgbClr val="1E2A36"/>
                </a:solidFill>
              </a:rPr>
              <a:t>□ Photo of final assembled prototype</a:t>
            </a:r>
            <a:endParaRPr lang="en-US" sz="1450" dirty="0"/>
          </a:p>
          <a:p>
            <a:pPr indent="0" marL="0">
              <a:buNone/>
            </a:pPr>
            <a:r>
              <a:rPr lang="en-US" sz="1450" dirty="0">
                <a:solidFill>
                  <a:srgbClr val="1E2A36"/>
                </a:solidFill>
              </a:rPr>
              <a:t>□ Notes describing one successful fit and one issue</a:t>
            </a:r>
            <a:endParaRPr lang="en-US" sz="1450" dirty="0"/>
          </a:p>
        </p:txBody>
      </p:sp>
      <p:sp>
        <p:nvSpPr>
          <p:cNvPr id="13" name="Shape 10"/>
          <p:cNvSpPr/>
          <p:nvPr/>
        </p:nvSpPr>
        <p:spPr>
          <a:xfrm>
            <a:off x="6492240" y="1691640"/>
            <a:ext cx="4983480" cy="4480560"/>
          </a:xfrm>
          <a:prstGeom prst="roundRect">
            <a:avLst>
              <a:gd name="adj" fmla="val 1633"/>
            </a:avLst>
          </a:prstGeom>
          <a:solidFill>
            <a:srgbClr val="FFFFFF"/>
          </a:solidFill>
          <a:ln w="12700">
            <a:solidFill>
              <a:srgbClr val="D9E6F2"/>
            </a:solidFill>
            <a:prstDash val="solid"/>
          </a:ln>
        </p:spPr>
        <p:txBody>
          <a:bodyPr/>
          <a:p/>
        </p:txBody>
      </p:sp>
      <p:sp>
        <p:nvSpPr>
          <p:cNvPr id="14" name="Text 11"/>
          <p:cNvSpPr/>
          <p:nvPr/>
        </p:nvSpPr>
        <p:spPr>
          <a:xfrm>
            <a:off x="6748272" y="1947672"/>
            <a:ext cx="2743200" cy="256032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ctr">
            <a:normAutofit/>
          </a:bodyPr>
          <a:lstStyle/>
          <a:p>
            <a:pPr indent="0" marL="0">
              <a:buNone/>
            </a:pPr>
            <a:r>
              <a:rPr lang="en-US" sz="1100" b="1" dirty="0">
                <a:solidFill>
                  <a:srgbClr val="D7A940"/>
                </a:solidFill>
              </a:rPr>
              <a:t>BEFORE MOVING ON</a:t>
            </a:r>
            <a:endParaRPr lang="en-US" sz="1100" dirty="0"/>
          </a:p>
        </p:txBody>
      </p:sp>
      <p:sp>
        <p:nvSpPr>
          <p:cNvPr id="15" name="Text 12"/>
          <p:cNvSpPr/>
          <p:nvPr/>
        </p:nvSpPr>
        <p:spPr>
          <a:xfrm>
            <a:off x="6748272" y="2331720"/>
            <a:ext cx="438912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700" b="1" dirty="0">
                <a:solidFill>
                  <a:srgbClr val="0A204C"/>
                </a:solidFill>
              </a:rPr>
              <a:t>Your work should be:</a:t>
            </a:r>
            <a:endParaRPr lang="en-US" sz="1700" dirty="0"/>
          </a:p>
        </p:txBody>
      </p:sp>
      <p:sp>
        <p:nvSpPr>
          <p:cNvPr id="16" name="Text 13"/>
          <p:cNvSpPr/>
          <p:nvPr/>
        </p:nvSpPr>
        <p:spPr>
          <a:xfrm>
            <a:off x="6748272" y="2697480"/>
            <a:ext cx="4343400" cy="2057400"/>
          </a:xfrm>
          <a:prstGeom prst="rect">
            <a:avLst/>
          </a:prstGeom>
          <a:noFill/>
          <a:ln/>
        </p:spPr>
        <p:txBody>
          <a:bodyPr wrap="square" lIns="762" tIns="762" rIns="762" bIns="762" rtlCol="0" anchor="t">
            <a:normAutofit/>
          </a:bodyPr>
          <a:lstStyle/>
          <a:p>
            <a:pPr indent="0" marL="0">
              <a:buNone/>
            </a:pPr>
            <a:r>
              <a:rPr lang="en-US" sz="1550" dirty="0">
                <a:solidFill>
                  <a:srgbClr val="1E2A3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saved in the correct file or folder</a:t>
            </a:r>
            <a:pPr indent="0" marL="0">
              <a:buNone/>
            </a:pPr>
            <a:endParaRPr lang="en-US" sz="1550" dirty="0"/>
          </a:p>
          <a:p>
            <a:pPr indent="0" marL="0">
              <a:buNone/>
            </a:pPr>
            <a:r>
              <a:rPr lang="en-US" sz="1550" dirty="0">
                <a:solidFill>
                  <a:srgbClr val="1E2A3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named clearly enough to find later</a:t>
            </a:r>
            <a:endParaRPr lang="en-US" sz="1550" dirty="0"/>
          </a:p>
          <a:p>
            <a:pPr indent="0" marL="0">
              <a:buNone/>
            </a:pPr>
            <a:endParaRPr lang="en-US" sz="1550" dirty="0"/>
          </a:p>
          <a:p>
            <a:pPr indent="0" marL="0">
              <a:buNone/>
            </a:pPr>
            <a:r>
              <a:rPr lang="en-US" sz="1550" dirty="0">
                <a:solidFill>
                  <a:srgbClr val="1E2A3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connected to a design decision</a:t>
            </a:r>
            <a:endParaRPr lang="en-US" sz="1550" dirty="0"/>
          </a:p>
          <a:p>
            <a:pPr indent="0" marL="0">
              <a:buNone/>
            </a:pPr>
            <a:endParaRPr lang="en-US" sz="1550" dirty="0"/>
          </a:p>
          <a:p>
            <a:pPr indent="0" marL="0">
              <a:buNone/>
            </a:pPr>
            <a:r>
              <a:rPr lang="en-US" sz="1550" dirty="0">
                <a:solidFill>
                  <a:srgbClr val="1E2A3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useful for final drawings or presentation</a:t>
            </a:r>
            <a:endParaRPr lang="en-US" sz="1550" dirty="0"/>
          </a:p>
          <a:p>
            <a:pPr indent="0" marL="0">
              <a:buNone/>
            </a:pPr>
            <a:endParaRPr lang="en-US" sz="1550" dirty="0"/>
          </a:p>
          <a:p>
            <a:pPr indent="0" marL="0">
              <a:buNone/>
            </a:pPr>
            <a:r>
              <a:rPr lang="en-US" sz="1550" dirty="0">
                <a:solidFill>
                  <a:srgbClr val="1E2A3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ready for another person to understand</a:t>
            </a:r>
            <a:endParaRPr lang="en-US" sz="1550" dirty="0"/>
          </a:p>
        </p:txBody>
      </p:sp>
      <p:sp>
        <p:nvSpPr>
          <p:cNvPr id="17" name="Shape 14"/>
          <p:cNvSpPr/>
          <p:nvPr/>
        </p:nvSpPr>
        <p:spPr>
          <a:xfrm>
            <a:off x="6720840" y="5074920"/>
            <a:ext cx="4434840" cy="0"/>
          </a:xfrm>
          <a:prstGeom prst="line">
            <a:avLst/>
          </a:prstGeom>
          <a:noFill/>
          <a:ln w="12700">
            <a:solidFill>
              <a:srgbClr val="D9E6F2"/>
            </a:solidFill>
            <a:prstDash val="solid"/>
          </a:ln>
        </p:spPr>
        <p:txBody>
          <a:bodyPr/>
          <a:p/>
        </p:txBody>
      </p:sp>
      <p:sp>
        <p:nvSpPr>
          <p:cNvPr id="18" name="Text 15"/>
          <p:cNvSpPr/>
          <p:nvPr/>
        </p:nvSpPr>
        <p:spPr>
          <a:xfrm>
            <a:off x="6748272" y="5257800"/>
            <a:ext cx="4343400" cy="56692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450" b="1" dirty="0">
                <a:solidFill>
                  <a:srgbClr val="F47B20"/>
                </a:solidFill>
              </a:rPr>
              <a:t>A physical 3D printed rocket assembly prototype, built or partially built, with documented fit and assembly evidence.</a:t>
            </a:r>
            <a:endParaRPr lang="en-US" sz="1450" dirty="0"/>
          </a:p>
        </p:txBody>
      </p:sp>
      <p:pic>
        <p:nvPicPr>
          <p:cNvPr id="19" name="Picture 18" descr="logo_white_transparent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896" y="118872"/>
            <a:ext cx="1133856" cy="338464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03504"/>
          </a:xfrm>
          <a:prstGeom prst="rect">
            <a:avLst/>
          </a:prstGeom>
          <a:solidFill>
            <a:srgbClr val="0A204C"/>
          </a:solidFill>
          <a:ln w="12700">
            <a:solidFill>
              <a:srgbClr val="0A204C"/>
            </a:solidFill>
            <a:prstDash val="solid"/>
          </a:ln>
        </p:spPr>
        <p:txBody>
          <a:bodyPr/>
          <a:p/>
        </p:txBody>
      </p:sp>
      <p:sp>
        <p:nvSpPr>
          <p:cNvPr id="5" name="Text 2"/>
          <p:cNvSpPr/>
          <p:nvPr/>
        </p:nvSpPr>
        <p:spPr>
          <a:xfrm>
            <a:off x="2788920" y="146304"/>
            <a:ext cx="13716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200" b="1" dirty="0">
                <a:solidFill>
                  <a:srgbClr val="D7A940"/>
                </a:solidFill>
              </a:rPr>
              <a:t>Lesson 3.1</a:t>
            </a:r>
            <a:endParaRPr lang="en-US" sz="1200" dirty="0"/>
          </a:p>
        </p:txBody>
      </p:sp>
      <p:sp>
        <p:nvSpPr>
          <p:cNvPr id="6" name="Text 3"/>
          <p:cNvSpPr/>
          <p:nvPr/>
        </p:nvSpPr>
        <p:spPr>
          <a:xfrm>
            <a:off x="4315968" y="118872"/>
            <a:ext cx="64008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600" b="1" dirty="0">
                <a:solidFill>
                  <a:srgbClr val="FFFFFF"/>
                </a:solidFill>
              </a:rPr>
              <a:t>From Printed Testers to Rocket Assembly</a:t>
            </a:r>
            <a:endParaRPr lang="en-US" sz="1600" dirty="0"/>
          </a:p>
        </p:txBody>
      </p:sp>
      <p:sp>
        <p:nvSpPr>
          <p:cNvPr id="7" name="Text 4"/>
          <p:cNvSpPr/>
          <p:nvPr/>
        </p:nvSpPr>
        <p:spPr>
          <a:xfrm>
            <a:off x="7452360" y="6510528"/>
            <a:ext cx="393192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750" dirty="0">
                <a:solidFill>
                  <a:srgbClr val="5B6770"/>
                </a:solidFill>
              </a:rPr>
              <a:t>LockwoodSTEM  |  Introduction to Engineering Design</a:t>
            </a:r>
            <a:endParaRPr lang="en-US" sz="750" dirty="0"/>
          </a:p>
        </p:txBody>
      </p:sp>
      <p:sp>
        <p:nvSpPr>
          <p:cNvPr id="8" name="Text 5"/>
          <p:cNvSpPr/>
          <p:nvPr/>
        </p:nvSpPr>
        <p:spPr>
          <a:xfrm>
            <a:off x="502920" y="841248"/>
            <a:ext cx="576072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2300" b="1" dirty="0">
                <a:solidFill>
                  <a:srgbClr val="0A204C"/>
                </a:solidFill>
              </a:rPr>
              <a:t>From Printed Testers to Rocket Assembly</a:t>
            </a:r>
            <a:endParaRPr lang="en-US" sz="2300" dirty="0"/>
          </a:p>
        </p:txBody>
      </p:sp>
      <p:sp>
        <p:nvSpPr>
          <p:cNvPr id="9" name="Text 6"/>
          <p:cNvSpPr/>
          <p:nvPr/>
        </p:nvSpPr>
        <p:spPr>
          <a:xfrm>
            <a:off x="502920" y="1234440"/>
            <a:ext cx="5806440" cy="54864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700" i="1" dirty="0">
                <a:solidFill>
                  <a:srgbClr val="5B6770"/>
                </a:solidFill>
              </a:rPr>
              <a:t>How can evidence from a printed tolerance tester guide a larger assembly design?</a:t>
            </a:r>
            <a:endParaRPr lang="en-US" sz="1700" dirty="0"/>
          </a:p>
        </p:txBody>
      </p:sp>
      <p:sp>
        <p:nvSpPr>
          <p:cNvPr id="10" name="Shape 7"/>
          <p:cNvSpPr/>
          <p:nvPr/>
        </p:nvSpPr>
        <p:spPr>
          <a:xfrm>
            <a:off x="6611112" y="941832"/>
            <a:ext cx="4837176" cy="5266944"/>
          </a:xfrm>
          <a:prstGeom prst="roundRect">
            <a:avLst>
              <a:gd name="adj" fmla="val 1512"/>
            </a:avLst>
          </a:prstGeom>
          <a:solidFill>
            <a:srgbClr val="FFFFFF"/>
          </a:solidFill>
          <a:ln w="12700">
            <a:solidFill>
              <a:srgbClr val="D9E6F2"/>
            </a:solidFill>
            <a:prstDash val="solid"/>
          </a:ln>
        </p:spPr>
        <p:txBody>
          <a:bodyPr/>
          <a:p/>
        </p:txBody>
      </p:sp>
      <p:pic>
        <p:nvPicPr>
          <p:cNvPr id="11" name="Image 1" descr="/mnt/data/unit3_crops/a_clean_well_lit_engineering_workbench_desktop_sc_panel.jp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9400" y="960120"/>
            <a:ext cx="4800600" cy="4818888"/>
          </a:xfrm>
          <a:prstGeom prst="rect">
            <a:avLst/>
          </a:prstGeom>
        </p:spPr>
      </p:pic>
      <p:sp>
        <p:nvSpPr>
          <p:cNvPr id="12" name="Shape 8"/>
          <p:cNvSpPr/>
          <p:nvPr/>
        </p:nvSpPr>
        <p:spPr>
          <a:xfrm>
            <a:off x="6629400" y="5779008"/>
            <a:ext cx="4800600" cy="411480"/>
          </a:xfrm>
          <a:prstGeom prst="rect">
            <a:avLst/>
          </a:prstGeom>
          <a:solidFill>
            <a:srgbClr val="0A204C">
              <a:alpha val="95000"/>
            </a:srgbClr>
          </a:solidFill>
          <a:ln w="12700">
            <a:solidFill>
              <a:srgbClr val="0A204C">
                <a:alpha val="0"/>
              </a:srgbClr>
            </a:solidFill>
            <a:prstDash val="solid"/>
          </a:ln>
        </p:spPr>
        <p:txBody>
          <a:bodyPr/>
          <a:p/>
        </p:txBody>
      </p:sp>
      <p:sp>
        <p:nvSpPr>
          <p:cNvPr id="13" name="Text 9"/>
          <p:cNvSpPr/>
          <p:nvPr/>
        </p:nvSpPr>
        <p:spPr>
          <a:xfrm>
            <a:off x="6739128" y="5879592"/>
            <a:ext cx="4581144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950" b="1" dirty="0">
                <a:solidFill>
                  <a:srgbClr val="FFFFFF"/>
                </a:solidFill>
              </a:rPr>
              <a:t>Aerospace assembly work depends on fit, alignment, documentation, and testing evidence.</a:t>
            </a:r>
            <a:endParaRPr lang="en-US" sz="950" dirty="0"/>
          </a:p>
        </p:txBody>
      </p:sp>
      <p:sp>
        <p:nvSpPr>
          <p:cNvPr id="14" name="Shape 10"/>
          <p:cNvSpPr/>
          <p:nvPr/>
        </p:nvSpPr>
        <p:spPr>
          <a:xfrm>
            <a:off x="548640" y="2057400"/>
            <a:ext cx="5577840" cy="1097280"/>
          </a:xfrm>
          <a:prstGeom prst="roundRect">
            <a:avLst>
              <a:gd name="adj" fmla="val 5833"/>
            </a:avLst>
          </a:prstGeom>
          <a:solidFill>
            <a:srgbClr val="EEF3F7"/>
          </a:solidFill>
          <a:ln w="12700">
            <a:solidFill>
              <a:srgbClr val="D9E6F2">
                <a:alpha val="95000"/>
              </a:srgbClr>
            </a:solidFill>
            <a:prstDash val="solid"/>
          </a:ln>
        </p:spPr>
        <p:txBody>
          <a:bodyPr/>
          <a:p/>
        </p:txBody>
      </p:sp>
      <p:sp>
        <p:nvSpPr>
          <p:cNvPr id="15" name="Text 11"/>
          <p:cNvSpPr/>
          <p:nvPr/>
        </p:nvSpPr>
        <p:spPr>
          <a:xfrm>
            <a:off x="713232" y="2203704"/>
            <a:ext cx="5248656" cy="237744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ctr">
            <a:normAutofit/>
          </a:bodyPr>
          <a:lstStyle/>
          <a:p>
            <a:pPr indent="0" marL="0">
              <a:buNone/>
            </a:pPr>
            <a:r>
              <a:rPr lang="en-US" sz="1100" b="1" dirty="0">
                <a:solidFill>
                  <a:srgbClr val="F47B20"/>
                </a:solidFill>
              </a:rPr>
              <a:t>LESSON GOAL</a:t>
            </a:r>
            <a:endParaRPr lang="en-US" sz="1100" dirty="0"/>
          </a:p>
        </p:txBody>
      </p:sp>
      <p:sp>
        <p:nvSpPr>
          <p:cNvPr id="16" name="Text 12"/>
          <p:cNvSpPr/>
          <p:nvPr/>
        </p:nvSpPr>
        <p:spPr>
          <a:xfrm>
            <a:off x="713232" y="2532888"/>
            <a:ext cx="5248656" cy="53035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t">
            <a:normAutofit/>
          </a:bodyPr>
          <a:lstStyle/>
          <a:p>
            <a:pPr indent="0" marL="0">
              <a:buNone/>
            </a:pPr>
            <a:r>
              <a:rPr lang="en-US" sz="1450" dirty="0">
                <a:solidFill>
                  <a:srgbClr val="1E2A36"/>
                </a:solidFill>
              </a:rPr>
              <a:t>Students use Unit 2 tolerance tester evidence to begin planning a full rocket assembly.</a:t>
            </a:r>
            <a:endParaRPr lang="en-US" sz="1450" dirty="0"/>
          </a:p>
        </p:txBody>
      </p:sp>
      <p:sp>
        <p:nvSpPr>
          <p:cNvPr id="17" name="Shape 13"/>
          <p:cNvSpPr/>
          <p:nvPr/>
        </p:nvSpPr>
        <p:spPr>
          <a:xfrm>
            <a:off x="548640" y="3364992"/>
            <a:ext cx="5577840" cy="1097280"/>
          </a:xfrm>
          <a:prstGeom prst="roundRect">
            <a:avLst>
              <a:gd name="adj" fmla="val 5833"/>
            </a:avLst>
          </a:prstGeom>
          <a:solidFill>
            <a:srgbClr val="EEF3F7"/>
          </a:solidFill>
          <a:ln w="12700">
            <a:solidFill>
              <a:srgbClr val="D9E6F2">
                <a:alpha val="95000"/>
              </a:srgbClr>
            </a:solidFill>
            <a:prstDash val="solid"/>
          </a:ln>
        </p:spPr>
        <p:txBody>
          <a:bodyPr/>
          <a:p/>
        </p:txBody>
      </p:sp>
      <p:sp>
        <p:nvSpPr>
          <p:cNvPr id="18" name="Text 14"/>
          <p:cNvSpPr/>
          <p:nvPr/>
        </p:nvSpPr>
        <p:spPr>
          <a:xfrm>
            <a:off x="713232" y="3511296"/>
            <a:ext cx="5248656" cy="237744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ctr">
            <a:normAutofit/>
          </a:bodyPr>
          <a:lstStyle/>
          <a:p>
            <a:pPr indent="0" marL="0">
              <a:buNone/>
            </a:pPr>
            <a:r>
              <a:rPr lang="en-US" sz="1100" b="1" dirty="0">
                <a:solidFill>
                  <a:srgbClr val="D7A940"/>
                </a:solidFill>
              </a:rPr>
              <a:t>STUDENT OBJECTIVE</a:t>
            </a:r>
            <a:endParaRPr lang="en-US" sz="1100" dirty="0"/>
          </a:p>
        </p:txBody>
      </p:sp>
      <p:sp>
        <p:nvSpPr>
          <p:cNvPr id="19" name="Text 15"/>
          <p:cNvSpPr/>
          <p:nvPr/>
        </p:nvSpPr>
        <p:spPr>
          <a:xfrm>
            <a:off x="713232" y="3840480"/>
            <a:ext cx="5248656" cy="53035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t">
            <a:normAutofit/>
          </a:bodyPr>
          <a:lstStyle/>
          <a:p>
            <a:pPr indent="0" marL="0">
              <a:buNone/>
            </a:pPr>
            <a:r>
              <a:rPr lang="en-US" sz="1450" dirty="0">
                <a:solidFill>
                  <a:srgbClr val="1E2A36"/>
                </a:solidFill>
              </a:rPr>
              <a:t>I can use tolerance testing results to make fit decisions for a rocket assembly.</a:t>
            </a:r>
            <a:endParaRPr lang="en-US" sz="1450" dirty="0"/>
          </a:p>
        </p:txBody>
      </p:sp>
      <p:sp>
        <p:nvSpPr>
          <p:cNvPr id="20" name="Shape 16"/>
          <p:cNvSpPr/>
          <p:nvPr/>
        </p:nvSpPr>
        <p:spPr>
          <a:xfrm>
            <a:off x="548640" y="4663440"/>
            <a:ext cx="5577840" cy="1097280"/>
          </a:xfrm>
          <a:prstGeom prst="roundRect">
            <a:avLst>
              <a:gd name="adj" fmla="val 5833"/>
            </a:avLst>
          </a:prstGeom>
          <a:solidFill>
            <a:srgbClr val="EEF3F7"/>
          </a:solidFill>
          <a:ln w="12700">
            <a:solidFill>
              <a:srgbClr val="D9E6F2">
                <a:alpha val="95000"/>
              </a:srgbClr>
            </a:solidFill>
            <a:prstDash val="solid"/>
          </a:ln>
        </p:spPr>
        <p:txBody>
          <a:bodyPr/>
          <a:p/>
        </p:txBody>
      </p:sp>
      <p:sp>
        <p:nvSpPr>
          <p:cNvPr id="21" name="Text 17"/>
          <p:cNvSpPr/>
          <p:nvPr/>
        </p:nvSpPr>
        <p:spPr>
          <a:xfrm>
            <a:off x="713232" y="4809744"/>
            <a:ext cx="5248656" cy="237744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ctr">
            <a:normAutofit/>
          </a:bodyPr>
          <a:lstStyle/>
          <a:p>
            <a:pPr indent="0" marL="0">
              <a:buNone/>
            </a:pPr>
            <a:r>
              <a:rPr lang="en-US" sz="1100" b="1" dirty="0">
                <a:solidFill>
                  <a:srgbClr val="4F8A5B"/>
                </a:solidFill>
              </a:rPr>
              <a:t>END PRODUCT</a:t>
            </a:r>
            <a:endParaRPr lang="en-US" sz="1100" dirty="0"/>
          </a:p>
        </p:txBody>
      </p:sp>
      <p:sp>
        <p:nvSpPr>
          <p:cNvPr id="22" name="Text 18"/>
          <p:cNvSpPr/>
          <p:nvPr/>
        </p:nvSpPr>
        <p:spPr>
          <a:xfrm>
            <a:off x="713232" y="5138928"/>
            <a:ext cx="5248656" cy="53035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t">
            <a:normAutofit/>
          </a:bodyPr>
          <a:lstStyle/>
          <a:p>
            <a:pPr indent="0" marL="0">
              <a:buNone/>
            </a:pPr>
            <a:r>
              <a:rPr lang="en-US" sz="1450" dirty="0">
                <a:solidFill>
                  <a:srgbClr val="1E2A36"/>
                </a:solidFill>
              </a:rPr>
              <a:t>A Unit 3 rocket assembly plan that connects tolerance evidence to fit decisions.</a:t>
            </a:r>
            <a:endParaRPr lang="en-US" sz="1450" dirty="0"/>
          </a:p>
        </p:txBody>
      </p:sp>
      <p:pic>
        <p:nvPicPr>
          <p:cNvPr id="23" name="Picture 22" descr="logo_white_transparen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0896" y="118872"/>
            <a:ext cx="1133856" cy="338464"/>
          </a:xfrm>
          <a:prstGeom prst="rect">
            <a:avLst/>
          </a:prstGeom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0">
    <p:bg>
      <p:bgPr>
        <a:solidFill>
          <a:srgbClr val="0A204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unit3_crops/a_clean_technical_infographic_diagram_on_a_white_title.jp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989320" y="0"/>
            <a:ext cx="6202375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5989320" cy="6858000"/>
          </a:xfrm>
          <a:prstGeom prst="rect">
            <a:avLst/>
          </a:prstGeom>
          <a:solidFill>
            <a:srgbClr val="0A204C"/>
          </a:solidFill>
          <a:ln w="12700">
            <a:solidFill>
              <a:srgbClr val="0A204C"/>
            </a:solidFill>
            <a:prstDash val="solid"/>
          </a:ln>
        </p:spPr>
        <p:txBody>
          <a:bodyPr/>
          <a:p/>
        </p:txBody>
      </p:sp>
      <p:sp>
        <p:nvSpPr>
          <p:cNvPr id="4" name="Shape 1"/>
          <p:cNvSpPr/>
          <p:nvPr/>
        </p:nvSpPr>
        <p:spPr>
          <a:xfrm>
            <a:off x="5989320" y="0"/>
            <a:ext cx="109728" cy="6858000"/>
          </a:xfrm>
          <a:prstGeom prst="rect">
            <a:avLst/>
          </a:prstGeom>
          <a:solidFill>
            <a:srgbClr val="F47B20"/>
          </a:solidFill>
          <a:ln w="12700">
            <a:solidFill>
              <a:srgbClr val="F47B20"/>
            </a:solidFill>
            <a:prstDash val="solid"/>
          </a:ln>
        </p:spPr>
        <p:txBody>
          <a:bodyPr/>
          <a:p/>
        </p:txBody>
      </p:sp>
      <p:sp>
        <p:nvSpPr>
          <p:cNvPr id="7" name="Text 3"/>
          <p:cNvSpPr/>
          <p:nvPr/>
        </p:nvSpPr>
        <p:spPr>
          <a:xfrm>
            <a:off x="640080" y="1234440"/>
            <a:ext cx="4206240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600" b="1" dirty="0">
                <a:solidFill>
                  <a:srgbClr val="D7A940"/>
                </a:solidFill>
              </a:rPr>
              <a:t>LOCKWOODSTEM IED • UNIT 3</a:t>
            </a:r>
            <a:endParaRPr lang="en-US" sz="1600" dirty="0"/>
          </a:p>
        </p:txBody>
      </p:sp>
      <p:sp>
        <p:nvSpPr>
          <p:cNvPr id="8" name="Text 4"/>
          <p:cNvSpPr/>
          <p:nvPr/>
        </p:nvSpPr>
        <p:spPr>
          <a:xfrm>
            <a:off x="640080" y="1737360"/>
            <a:ext cx="2743200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2600" b="1" dirty="0">
                <a:solidFill>
                  <a:srgbClr val="F47B20"/>
                </a:solidFill>
              </a:rPr>
              <a:t>Lesson 3.12</a:t>
            </a:r>
            <a:endParaRPr lang="en-US" sz="2600" dirty="0"/>
          </a:p>
        </p:txBody>
      </p:sp>
      <p:sp>
        <p:nvSpPr>
          <p:cNvPr id="9" name="Text 5"/>
          <p:cNvSpPr/>
          <p:nvPr/>
        </p:nvSpPr>
        <p:spPr>
          <a:xfrm>
            <a:off x="640080" y="2267712"/>
            <a:ext cx="4983480" cy="91440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3000" b="1" dirty="0">
                <a:solidFill>
                  <a:srgbClr val="FFFFFF"/>
                </a:solidFill>
              </a:rPr>
              <a:t>Prototype Fit Testing and Revision Notes</a:t>
            </a:r>
            <a:endParaRPr lang="en-US" sz="3000" dirty="0"/>
          </a:p>
        </p:txBody>
      </p:sp>
      <p:sp>
        <p:nvSpPr>
          <p:cNvPr id="10" name="Shape 6"/>
          <p:cNvSpPr/>
          <p:nvPr/>
        </p:nvSpPr>
        <p:spPr>
          <a:xfrm>
            <a:off x="640080" y="3456432"/>
            <a:ext cx="4389120" cy="0"/>
          </a:xfrm>
          <a:prstGeom prst="line">
            <a:avLst/>
          </a:prstGeom>
          <a:noFill/>
          <a:ln w="25400">
            <a:solidFill>
              <a:srgbClr val="F47B20"/>
            </a:solidFill>
            <a:prstDash val="solid"/>
          </a:ln>
        </p:spPr>
        <p:txBody>
          <a:bodyPr/>
          <a:p/>
        </p:txBody>
      </p:sp>
      <p:sp>
        <p:nvSpPr>
          <p:cNvPr id="11" name="Text 7"/>
          <p:cNvSpPr/>
          <p:nvPr/>
        </p:nvSpPr>
        <p:spPr>
          <a:xfrm>
            <a:off x="640080" y="3703320"/>
            <a:ext cx="5074920" cy="91440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700" i="1" dirty="0">
                <a:solidFill>
                  <a:srgbClr val="E8EEF6"/>
                </a:solidFill>
              </a:rPr>
              <a:t>How does testing a physical prototype help engineers improve a CAD assembly?</a:t>
            </a:r>
            <a:endParaRPr lang="en-US" sz="1700" dirty="0"/>
          </a:p>
        </p:txBody>
      </p:sp>
      <p:sp>
        <p:nvSpPr>
          <p:cNvPr id="12" name="Text 8"/>
          <p:cNvSpPr/>
          <p:nvPr/>
        </p:nvSpPr>
        <p:spPr>
          <a:xfrm>
            <a:off x="640080" y="6263640"/>
            <a:ext cx="4663440" cy="23774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050" dirty="0">
                <a:solidFill>
                  <a:srgbClr val="CBD6E2"/>
                </a:solidFill>
              </a:rPr>
              <a:t>CAD Assemblies, Prototyping &amp; Technical Drawings</a:t>
            </a:r>
            <a:endParaRPr lang="en-US" sz="1050" dirty="0"/>
          </a:p>
        </p:txBody>
      </p:sp>
      <p:pic>
        <p:nvPicPr>
          <p:cNvPr id="13" name="Picture 12" descr="logo_white_transparen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0896" y="118872"/>
            <a:ext cx="1133856" cy="338464"/>
          </a:xfrm>
          <a:prstGeom prst="rect">
            <a:avLst/>
          </a:prstGeom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1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03504"/>
          </a:xfrm>
          <a:prstGeom prst="rect">
            <a:avLst/>
          </a:prstGeom>
          <a:solidFill>
            <a:srgbClr val="0A204C"/>
          </a:solidFill>
          <a:ln w="12700">
            <a:solidFill>
              <a:srgbClr val="0A204C"/>
            </a:solidFill>
            <a:prstDash val="solid"/>
          </a:ln>
        </p:spPr>
        <p:txBody>
          <a:bodyPr/>
          <a:p/>
        </p:txBody>
      </p:sp>
      <p:sp>
        <p:nvSpPr>
          <p:cNvPr id="5" name="Text 2"/>
          <p:cNvSpPr/>
          <p:nvPr/>
        </p:nvSpPr>
        <p:spPr>
          <a:xfrm>
            <a:off x="2788920" y="146304"/>
            <a:ext cx="13716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200" b="1" dirty="0">
                <a:solidFill>
                  <a:srgbClr val="D7A940"/>
                </a:solidFill>
              </a:rPr>
              <a:t>Lesson 3.12</a:t>
            </a:r>
            <a:endParaRPr lang="en-US" sz="1200" dirty="0"/>
          </a:p>
        </p:txBody>
      </p:sp>
      <p:sp>
        <p:nvSpPr>
          <p:cNvPr id="6" name="Text 3"/>
          <p:cNvSpPr/>
          <p:nvPr/>
        </p:nvSpPr>
        <p:spPr>
          <a:xfrm>
            <a:off x="4315968" y="118872"/>
            <a:ext cx="64008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600" b="1" dirty="0">
                <a:solidFill>
                  <a:srgbClr val="FFFFFF"/>
                </a:solidFill>
              </a:rPr>
              <a:t>Prototype Fit Testing and Revision Notes</a:t>
            </a:r>
            <a:endParaRPr lang="en-US" sz="1600" dirty="0"/>
          </a:p>
        </p:txBody>
      </p:sp>
      <p:sp>
        <p:nvSpPr>
          <p:cNvPr id="7" name="Text 4"/>
          <p:cNvSpPr/>
          <p:nvPr/>
        </p:nvSpPr>
        <p:spPr>
          <a:xfrm>
            <a:off x="7452360" y="6510528"/>
            <a:ext cx="393192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750" dirty="0">
                <a:solidFill>
                  <a:srgbClr val="5B6770"/>
                </a:solidFill>
              </a:rPr>
              <a:t>LockwoodSTEM  |  Introduction to Engineering Design</a:t>
            </a:r>
            <a:endParaRPr lang="en-US" sz="750" dirty="0"/>
          </a:p>
        </p:txBody>
      </p:sp>
      <p:sp>
        <p:nvSpPr>
          <p:cNvPr id="8" name="Text 5"/>
          <p:cNvSpPr/>
          <p:nvPr/>
        </p:nvSpPr>
        <p:spPr>
          <a:xfrm>
            <a:off x="502920" y="841248"/>
            <a:ext cx="576072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2300" b="1" dirty="0">
                <a:solidFill>
                  <a:srgbClr val="0A204C"/>
                </a:solidFill>
              </a:rPr>
              <a:t>Prototype Fit Testing and Revision Notes</a:t>
            </a:r>
            <a:endParaRPr lang="en-US" sz="2300" dirty="0"/>
          </a:p>
        </p:txBody>
      </p:sp>
      <p:sp>
        <p:nvSpPr>
          <p:cNvPr id="9" name="Text 6"/>
          <p:cNvSpPr/>
          <p:nvPr/>
        </p:nvSpPr>
        <p:spPr>
          <a:xfrm>
            <a:off x="502920" y="1234440"/>
            <a:ext cx="5806440" cy="54864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700" i="1" dirty="0">
                <a:solidFill>
                  <a:srgbClr val="5B6770"/>
                </a:solidFill>
              </a:rPr>
              <a:t>How does testing a physical prototype help engineers improve a CAD assembly?</a:t>
            </a:r>
            <a:endParaRPr lang="en-US" sz="1700" dirty="0"/>
          </a:p>
        </p:txBody>
      </p:sp>
      <p:sp>
        <p:nvSpPr>
          <p:cNvPr id="10" name="Shape 7"/>
          <p:cNvSpPr/>
          <p:nvPr/>
        </p:nvSpPr>
        <p:spPr>
          <a:xfrm>
            <a:off x="6611112" y="941832"/>
            <a:ext cx="4837176" cy="5266944"/>
          </a:xfrm>
          <a:prstGeom prst="roundRect">
            <a:avLst>
              <a:gd name="adj" fmla="val 1512"/>
            </a:avLst>
          </a:prstGeom>
          <a:solidFill>
            <a:srgbClr val="FFFFFF"/>
          </a:solidFill>
          <a:ln w="12700">
            <a:solidFill>
              <a:srgbClr val="D9E6F2"/>
            </a:solidFill>
            <a:prstDash val="solid"/>
          </a:ln>
        </p:spPr>
        <p:txBody>
          <a:bodyPr/>
          <a:p/>
        </p:txBody>
      </p:sp>
      <p:pic>
        <p:nvPicPr>
          <p:cNvPr id="11" name="Image 1" descr="/mnt/data/unit3_crops/a_clean_technical_infographic_diagram_on_a_white_panel.jp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9400" y="960120"/>
            <a:ext cx="4800600" cy="4818888"/>
          </a:xfrm>
          <a:prstGeom prst="rect">
            <a:avLst/>
          </a:prstGeom>
        </p:spPr>
      </p:pic>
      <p:sp>
        <p:nvSpPr>
          <p:cNvPr id="12" name="Shape 8"/>
          <p:cNvSpPr/>
          <p:nvPr/>
        </p:nvSpPr>
        <p:spPr>
          <a:xfrm>
            <a:off x="6629400" y="5779008"/>
            <a:ext cx="4800600" cy="411480"/>
          </a:xfrm>
          <a:prstGeom prst="rect">
            <a:avLst/>
          </a:prstGeom>
          <a:solidFill>
            <a:srgbClr val="0A204C">
              <a:alpha val="95000"/>
            </a:srgbClr>
          </a:solidFill>
          <a:ln w="12700">
            <a:solidFill>
              <a:srgbClr val="0A204C">
                <a:alpha val="0"/>
              </a:srgbClr>
            </a:solidFill>
            <a:prstDash val="solid"/>
          </a:ln>
        </p:spPr>
        <p:txBody>
          <a:bodyPr/>
          <a:p/>
        </p:txBody>
      </p:sp>
      <p:sp>
        <p:nvSpPr>
          <p:cNvPr id="13" name="Text 9"/>
          <p:cNvSpPr/>
          <p:nvPr/>
        </p:nvSpPr>
        <p:spPr>
          <a:xfrm>
            <a:off x="6739128" y="5879592"/>
            <a:ext cx="4581144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950" b="1" dirty="0">
                <a:solidFill>
                  <a:srgbClr val="FFFFFF"/>
                </a:solidFill>
              </a:rPr>
              <a:t>Aerospace assembly work depends on fit, alignment, documentation, and testing evidence.</a:t>
            </a:r>
            <a:endParaRPr lang="en-US" sz="950" dirty="0"/>
          </a:p>
        </p:txBody>
      </p:sp>
      <p:sp>
        <p:nvSpPr>
          <p:cNvPr id="14" name="Shape 10"/>
          <p:cNvSpPr/>
          <p:nvPr/>
        </p:nvSpPr>
        <p:spPr>
          <a:xfrm>
            <a:off x="548640" y="2057400"/>
            <a:ext cx="5577840" cy="1097280"/>
          </a:xfrm>
          <a:prstGeom prst="roundRect">
            <a:avLst>
              <a:gd name="adj" fmla="val 5833"/>
            </a:avLst>
          </a:prstGeom>
          <a:solidFill>
            <a:srgbClr val="EEF3F7"/>
          </a:solidFill>
          <a:ln w="12700">
            <a:solidFill>
              <a:srgbClr val="D9E6F2">
                <a:alpha val="95000"/>
              </a:srgbClr>
            </a:solidFill>
            <a:prstDash val="solid"/>
          </a:ln>
        </p:spPr>
        <p:txBody>
          <a:bodyPr/>
          <a:p/>
        </p:txBody>
      </p:sp>
      <p:sp>
        <p:nvSpPr>
          <p:cNvPr id="15" name="Text 11"/>
          <p:cNvSpPr/>
          <p:nvPr/>
        </p:nvSpPr>
        <p:spPr>
          <a:xfrm>
            <a:off x="713232" y="2203704"/>
            <a:ext cx="5248656" cy="237744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ctr">
            <a:normAutofit/>
          </a:bodyPr>
          <a:lstStyle/>
          <a:p>
            <a:pPr indent="0" marL="0">
              <a:buNone/>
            </a:pPr>
            <a:r>
              <a:rPr lang="en-US" sz="1100" b="1" dirty="0">
                <a:solidFill>
                  <a:srgbClr val="F47B20"/>
                </a:solidFill>
              </a:rPr>
              <a:t>LESSON GOAL</a:t>
            </a:r>
            <a:endParaRPr lang="en-US" sz="1100" dirty="0"/>
          </a:p>
        </p:txBody>
      </p:sp>
      <p:sp>
        <p:nvSpPr>
          <p:cNvPr id="16" name="Text 12"/>
          <p:cNvSpPr/>
          <p:nvPr/>
        </p:nvSpPr>
        <p:spPr>
          <a:xfrm>
            <a:off x="713232" y="2532888"/>
            <a:ext cx="5248656" cy="53035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t">
            <a:normAutofit/>
          </a:bodyPr>
          <a:lstStyle/>
          <a:p>
            <a:pPr indent="0" marL="0">
              <a:buNone/>
            </a:pPr>
            <a:r>
              <a:rPr lang="en-US" sz="1450" dirty="0">
                <a:solidFill>
                  <a:srgbClr val="1E2A36"/>
                </a:solidFill>
              </a:rPr>
              <a:t>Students test the physical rocket prototype, compare it to CAD, and document revisions needed to improve fit, alignment, and assembly quality.</a:t>
            </a:r>
            <a:endParaRPr lang="en-US" sz="1450" dirty="0"/>
          </a:p>
        </p:txBody>
      </p:sp>
      <p:sp>
        <p:nvSpPr>
          <p:cNvPr id="17" name="Shape 13"/>
          <p:cNvSpPr/>
          <p:nvPr/>
        </p:nvSpPr>
        <p:spPr>
          <a:xfrm>
            <a:off x="548640" y="3364992"/>
            <a:ext cx="5577840" cy="1097280"/>
          </a:xfrm>
          <a:prstGeom prst="roundRect">
            <a:avLst>
              <a:gd name="adj" fmla="val 5833"/>
            </a:avLst>
          </a:prstGeom>
          <a:solidFill>
            <a:srgbClr val="EEF3F7"/>
          </a:solidFill>
          <a:ln w="12700">
            <a:solidFill>
              <a:srgbClr val="D9E6F2">
                <a:alpha val="95000"/>
              </a:srgbClr>
            </a:solidFill>
            <a:prstDash val="solid"/>
          </a:ln>
        </p:spPr>
        <p:txBody>
          <a:bodyPr/>
          <a:p/>
        </p:txBody>
      </p:sp>
      <p:sp>
        <p:nvSpPr>
          <p:cNvPr id="18" name="Text 14"/>
          <p:cNvSpPr/>
          <p:nvPr/>
        </p:nvSpPr>
        <p:spPr>
          <a:xfrm>
            <a:off x="713232" y="3511296"/>
            <a:ext cx="5248656" cy="237744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ctr">
            <a:normAutofit/>
          </a:bodyPr>
          <a:lstStyle/>
          <a:p>
            <a:pPr indent="0" marL="0">
              <a:buNone/>
            </a:pPr>
            <a:r>
              <a:rPr lang="en-US" sz="1100" b="1" dirty="0">
                <a:solidFill>
                  <a:srgbClr val="D7A940"/>
                </a:solidFill>
              </a:rPr>
              <a:t>STUDENT OBJECTIVE</a:t>
            </a:r>
            <a:endParaRPr lang="en-US" sz="1100" dirty="0"/>
          </a:p>
        </p:txBody>
      </p:sp>
      <p:sp>
        <p:nvSpPr>
          <p:cNvPr id="19" name="Text 15"/>
          <p:cNvSpPr/>
          <p:nvPr/>
        </p:nvSpPr>
        <p:spPr>
          <a:xfrm>
            <a:off x="713232" y="3840480"/>
            <a:ext cx="5248656" cy="53035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t">
            <a:normAutofit/>
          </a:bodyPr>
          <a:lstStyle/>
          <a:p>
            <a:pPr indent="0" marL="0">
              <a:buNone/>
            </a:pPr>
            <a:r>
              <a:rPr lang="en-US" sz="1450" dirty="0">
                <a:solidFill>
                  <a:srgbClr val="1E2A36"/>
                </a:solidFill>
              </a:rPr>
              <a:t>I can test a 3D printed rocket prototype and use evidence to recommend design revisions.</a:t>
            </a:r>
            <a:endParaRPr lang="en-US" sz="1450" dirty="0"/>
          </a:p>
        </p:txBody>
      </p:sp>
      <p:sp>
        <p:nvSpPr>
          <p:cNvPr id="20" name="Shape 16"/>
          <p:cNvSpPr/>
          <p:nvPr/>
        </p:nvSpPr>
        <p:spPr>
          <a:xfrm>
            <a:off x="548640" y="4663440"/>
            <a:ext cx="5577840" cy="1097280"/>
          </a:xfrm>
          <a:prstGeom prst="roundRect">
            <a:avLst>
              <a:gd name="adj" fmla="val 5833"/>
            </a:avLst>
          </a:prstGeom>
          <a:solidFill>
            <a:srgbClr val="EEF3F7"/>
          </a:solidFill>
          <a:ln w="12700">
            <a:solidFill>
              <a:srgbClr val="D9E6F2">
                <a:alpha val="95000"/>
              </a:srgbClr>
            </a:solidFill>
            <a:prstDash val="solid"/>
          </a:ln>
        </p:spPr>
        <p:txBody>
          <a:bodyPr/>
          <a:p/>
        </p:txBody>
      </p:sp>
      <p:sp>
        <p:nvSpPr>
          <p:cNvPr id="21" name="Text 17"/>
          <p:cNvSpPr/>
          <p:nvPr/>
        </p:nvSpPr>
        <p:spPr>
          <a:xfrm>
            <a:off x="713232" y="4809744"/>
            <a:ext cx="5248656" cy="237744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ctr">
            <a:normAutofit/>
          </a:bodyPr>
          <a:lstStyle/>
          <a:p>
            <a:pPr indent="0" marL="0">
              <a:buNone/>
            </a:pPr>
            <a:r>
              <a:rPr lang="en-US" sz="1100" b="1" dirty="0">
                <a:solidFill>
                  <a:srgbClr val="4F8A5B"/>
                </a:solidFill>
              </a:rPr>
              <a:t>END PRODUCT</a:t>
            </a:r>
            <a:endParaRPr lang="en-US" sz="1100" dirty="0"/>
          </a:p>
        </p:txBody>
      </p:sp>
      <p:sp>
        <p:nvSpPr>
          <p:cNvPr id="22" name="Text 18"/>
          <p:cNvSpPr/>
          <p:nvPr/>
        </p:nvSpPr>
        <p:spPr>
          <a:xfrm>
            <a:off x="713232" y="5138928"/>
            <a:ext cx="5248656" cy="53035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t">
            <a:normAutofit/>
          </a:bodyPr>
          <a:lstStyle/>
          <a:p>
            <a:pPr indent="0" marL="0">
              <a:buNone/>
            </a:pPr>
            <a:r>
              <a:rPr lang="en-US" sz="1450" dirty="0">
                <a:solidFill>
                  <a:srgbClr val="1E2A36"/>
                </a:solidFill>
              </a:rPr>
              <a:t>A tested rocket prototype with measurement evidence and revision notes for final drawings and presentation.</a:t>
            </a:r>
            <a:endParaRPr lang="en-US" sz="1450" dirty="0"/>
          </a:p>
        </p:txBody>
      </p:sp>
      <p:pic>
        <p:nvPicPr>
          <p:cNvPr id="23" name="Picture 22" descr="logo_white_transparen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0896" y="118872"/>
            <a:ext cx="1133856" cy="338464"/>
          </a:xfrm>
          <a:prstGeom prst="rect">
            <a:avLst/>
          </a:prstGeom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2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03504"/>
          </a:xfrm>
          <a:prstGeom prst="rect">
            <a:avLst/>
          </a:prstGeom>
          <a:solidFill>
            <a:srgbClr val="0A204C"/>
          </a:solidFill>
          <a:ln w="12700">
            <a:solidFill>
              <a:srgbClr val="0A204C"/>
            </a:solidFill>
            <a:prstDash val="solid"/>
          </a:ln>
        </p:spPr>
        <p:txBody>
          <a:bodyPr/>
          <a:p/>
        </p:txBody>
      </p:sp>
      <p:sp>
        <p:nvSpPr>
          <p:cNvPr id="5" name="Text 2"/>
          <p:cNvSpPr/>
          <p:nvPr/>
        </p:nvSpPr>
        <p:spPr>
          <a:xfrm>
            <a:off x="2788920" y="146304"/>
            <a:ext cx="13716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200" b="1" dirty="0">
                <a:solidFill>
                  <a:srgbClr val="D7A940"/>
                </a:solidFill>
              </a:rPr>
              <a:t>Lesson 3.12</a:t>
            </a:r>
            <a:endParaRPr lang="en-US" sz="1200" dirty="0"/>
          </a:p>
        </p:txBody>
      </p:sp>
      <p:sp>
        <p:nvSpPr>
          <p:cNvPr id="6" name="Text 3"/>
          <p:cNvSpPr/>
          <p:nvPr/>
        </p:nvSpPr>
        <p:spPr>
          <a:xfrm>
            <a:off x="4315968" y="118872"/>
            <a:ext cx="64008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600" b="1" dirty="0">
                <a:solidFill>
                  <a:srgbClr val="FFFFFF"/>
                </a:solidFill>
              </a:rPr>
              <a:t>Prototype Fit Testing and Revision Notes</a:t>
            </a:r>
            <a:endParaRPr lang="en-US" sz="1600" dirty="0"/>
          </a:p>
        </p:txBody>
      </p:sp>
      <p:sp>
        <p:nvSpPr>
          <p:cNvPr id="7" name="Text 4"/>
          <p:cNvSpPr/>
          <p:nvPr/>
        </p:nvSpPr>
        <p:spPr>
          <a:xfrm>
            <a:off x="7452360" y="6510528"/>
            <a:ext cx="393192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750" dirty="0">
                <a:solidFill>
                  <a:srgbClr val="5B6770"/>
                </a:solidFill>
              </a:rPr>
              <a:t>LockwoodSTEM  |  Introduction to Engineering Design</a:t>
            </a:r>
            <a:endParaRPr lang="en-US" sz="750" dirty="0"/>
          </a:p>
        </p:txBody>
      </p:sp>
      <p:sp>
        <p:nvSpPr>
          <p:cNvPr id="8" name="Text 5"/>
          <p:cNvSpPr/>
          <p:nvPr/>
        </p:nvSpPr>
        <p:spPr>
          <a:xfrm>
            <a:off x="502920" y="841248"/>
            <a:ext cx="731520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2300" b="1" dirty="0">
                <a:solidFill>
                  <a:srgbClr val="0A204C"/>
                </a:solidFill>
              </a:rPr>
              <a:t>What you need to understand</a:t>
            </a:r>
            <a:endParaRPr lang="en-US" sz="2300" dirty="0"/>
          </a:p>
        </p:txBody>
      </p:sp>
      <p:sp>
        <p:nvSpPr>
          <p:cNvPr id="9" name="Text 6"/>
          <p:cNvSpPr/>
          <p:nvPr/>
        </p:nvSpPr>
        <p:spPr>
          <a:xfrm>
            <a:off x="502920" y="1207008"/>
            <a:ext cx="786384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550" dirty="0">
                <a:solidFill>
                  <a:srgbClr val="5B6770"/>
                </a:solidFill>
              </a:rPr>
              <a:t>These ideas guide the decisions you make during the lesson.</a:t>
            </a:r>
            <a:endParaRPr lang="en-US" sz="1550" dirty="0"/>
          </a:p>
        </p:txBody>
      </p:sp>
      <p:sp>
        <p:nvSpPr>
          <p:cNvPr id="10" name="Shape 7"/>
          <p:cNvSpPr/>
          <p:nvPr/>
        </p:nvSpPr>
        <p:spPr>
          <a:xfrm>
            <a:off x="502920" y="1737360"/>
            <a:ext cx="5577840" cy="4343400"/>
          </a:xfrm>
          <a:prstGeom prst="roundRect">
            <a:avLst>
              <a:gd name="adj" fmla="val 1684"/>
            </a:avLst>
          </a:prstGeom>
          <a:solidFill>
            <a:srgbClr val="EEF3F7"/>
          </a:solidFill>
          <a:ln w="12700">
            <a:solidFill>
              <a:srgbClr val="D9E6F2"/>
            </a:solidFill>
            <a:prstDash val="solid"/>
          </a:ln>
        </p:spPr>
        <p:txBody>
          <a:bodyPr/>
          <a:p/>
        </p:txBody>
      </p:sp>
      <p:sp>
        <p:nvSpPr>
          <p:cNvPr id="11" name="Text 8"/>
          <p:cNvSpPr/>
          <p:nvPr/>
        </p:nvSpPr>
        <p:spPr>
          <a:xfrm>
            <a:off x="749808" y="1975104"/>
            <a:ext cx="2011680" cy="256032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ctr">
            <a:normAutofit/>
          </a:bodyPr>
          <a:lstStyle/>
          <a:p>
            <a:pPr indent="0" marL="0">
              <a:buNone/>
            </a:pPr>
            <a:r>
              <a:rPr lang="en-US" sz="1100" b="1" dirty="0">
                <a:solidFill>
                  <a:srgbClr val="F47B20"/>
                </a:solidFill>
              </a:rPr>
              <a:t>BIG IDEAS</a:t>
            </a:r>
            <a:endParaRPr lang="en-US" sz="1100" dirty="0"/>
          </a:p>
        </p:txBody>
      </p:sp>
      <p:sp>
        <p:nvSpPr>
          <p:cNvPr id="12" name="Text 9"/>
          <p:cNvSpPr/>
          <p:nvPr/>
        </p:nvSpPr>
        <p:spPr>
          <a:xfrm>
            <a:off x="749808" y="2395728"/>
            <a:ext cx="5074920" cy="2926080"/>
          </a:xfrm>
          <a:prstGeom prst="rect">
            <a:avLst/>
          </a:prstGeom>
          <a:noFill/>
          <a:ln/>
        </p:spPr>
        <p:txBody>
          <a:bodyPr wrap="square" lIns="762" tIns="762" rIns="762" bIns="762" rtlCol="0" anchor="t">
            <a:normAutofit/>
          </a:bodyPr>
          <a:lstStyle/>
          <a:p>
            <a:pPr indent="0" marL="0">
              <a:buNone/>
            </a:pPr>
            <a:r>
              <a:rPr lang="en-US" sz="1600" dirty="0">
                <a:solidFill>
                  <a:srgbClr val="1E2A3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A prototype is evidence for improving the design, not just a finished object.</a:t>
            </a:r>
            <a:pPr indent="0" marL="0">
              <a:buNone/>
            </a:pPr>
            <a:endParaRPr lang="en-US" sz="1600" dirty="0"/>
          </a:p>
          <a:p>
            <a:pPr indent="0" marL="0">
              <a:buNone/>
            </a:pPr>
            <a:r>
              <a:rPr lang="en-US" sz="1600" dirty="0">
                <a:solidFill>
                  <a:srgbClr val="1E2A3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Fit testing compares CAD intent to actual printed and assembled results.</a:t>
            </a:r>
            <a:endParaRPr lang="en-US" sz="1600" dirty="0"/>
          </a:p>
          <a:p>
            <a:pPr indent="0" marL="0">
              <a:buNone/>
            </a:pPr>
            <a:endParaRPr lang="en-US" sz="1600" dirty="0"/>
          </a:p>
          <a:p>
            <a:pPr indent="0" marL="0">
              <a:buNone/>
            </a:pPr>
            <a:r>
              <a:rPr lang="en-US" sz="1600" dirty="0">
                <a:solidFill>
                  <a:srgbClr val="1E2A3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Strong revision recommendations identify the likely cause of a problem, not only the symptom.</a:t>
            </a:r>
            <a:endParaRPr lang="en-US" sz="1600" dirty="0"/>
          </a:p>
        </p:txBody>
      </p:sp>
      <p:sp>
        <p:nvSpPr>
          <p:cNvPr id="13" name="Shape 10"/>
          <p:cNvSpPr/>
          <p:nvPr/>
        </p:nvSpPr>
        <p:spPr>
          <a:xfrm>
            <a:off x="6492240" y="1737360"/>
            <a:ext cx="4983480" cy="4343400"/>
          </a:xfrm>
          <a:prstGeom prst="roundRect">
            <a:avLst>
              <a:gd name="adj" fmla="val 1684"/>
            </a:avLst>
          </a:prstGeom>
          <a:solidFill>
            <a:srgbClr val="FFFFFF"/>
          </a:solidFill>
          <a:ln w="12700">
            <a:solidFill>
              <a:srgbClr val="D9E6F2"/>
            </a:solidFill>
            <a:prstDash val="solid"/>
          </a:ln>
        </p:spPr>
        <p:txBody>
          <a:bodyPr/>
          <a:p/>
        </p:txBody>
      </p:sp>
      <p:pic>
        <p:nvPicPr>
          <p:cNvPr id="14" name="Image 1" descr="/mnt/data/unit3_crops/a_clean_highly_detailed_studio_product_desktop_sc_mini.jp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0840" y="2011680"/>
            <a:ext cx="4526280" cy="3611880"/>
          </a:xfrm>
          <a:prstGeom prst="rect">
            <a:avLst/>
          </a:prstGeom>
        </p:spPr>
      </p:pic>
      <p:sp>
        <p:nvSpPr>
          <p:cNvPr id="15" name="Text 11"/>
          <p:cNvSpPr/>
          <p:nvPr/>
        </p:nvSpPr>
        <p:spPr>
          <a:xfrm>
            <a:off x="6830568" y="5212080"/>
            <a:ext cx="4306824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100" b="1" dirty="0">
                <a:solidFill>
                  <a:srgbClr val="0A204C"/>
                </a:solidFill>
              </a:rPr>
              <a:t>Physical prints create evidence that CAD alone cannot provide.</a:t>
            </a:r>
            <a:endParaRPr lang="en-US" sz="1100" dirty="0"/>
          </a:p>
        </p:txBody>
      </p:sp>
      <p:pic>
        <p:nvPicPr>
          <p:cNvPr id="16" name="Picture 15" descr="logo_white_transparen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0896" y="118872"/>
            <a:ext cx="1133856" cy="338464"/>
          </a:xfrm>
          <a:prstGeom prst="rect">
            <a:avLst/>
          </a:prstGeom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3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03504"/>
          </a:xfrm>
          <a:prstGeom prst="rect">
            <a:avLst/>
          </a:prstGeom>
          <a:solidFill>
            <a:srgbClr val="0A204C"/>
          </a:solidFill>
          <a:ln w="12700">
            <a:solidFill>
              <a:srgbClr val="0A204C"/>
            </a:solidFill>
            <a:prstDash val="solid"/>
          </a:ln>
        </p:spPr>
        <p:txBody>
          <a:bodyPr/>
          <a:p/>
        </p:txBody>
      </p:sp>
      <p:sp>
        <p:nvSpPr>
          <p:cNvPr id="5" name="Text 2"/>
          <p:cNvSpPr/>
          <p:nvPr/>
        </p:nvSpPr>
        <p:spPr>
          <a:xfrm>
            <a:off x="2788920" y="146304"/>
            <a:ext cx="13716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200" b="1" dirty="0">
                <a:solidFill>
                  <a:srgbClr val="D7A940"/>
                </a:solidFill>
              </a:rPr>
              <a:t>Lesson 3.12</a:t>
            </a:r>
            <a:endParaRPr lang="en-US" sz="1200" dirty="0"/>
          </a:p>
        </p:txBody>
      </p:sp>
      <p:sp>
        <p:nvSpPr>
          <p:cNvPr id="6" name="Text 3"/>
          <p:cNvSpPr/>
          <p:nvPr/>
        </p:nvSpPr>
        <p:spPr>
          <a:xfrm>
            <a:off x="4315968" y="118872"/>
            <a:ext cx="64008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600" b="1" dirty="0">
                <a:solidFill>
                  <a:srgbClr val="FFFFFF"/>
                </a:solidFill>
              </a:rPr>
              <a:t>Prototype Fit Testing and Revision Notes</a:t>
            </a:r>
            <a:endParaRPr lang="en-US" sz="1600" dirty="0"/>
          </a:p>
        </p:txBody>
      </p:sp>
      <p:sp>
        <p:nvSpPr>
          <p:cNvPr id="7" name="Text 4"/>
          <p:cNvSpPr/>
          <p:nvPr/>
        </p:nvSpPr>
        <p:spPr>
          <a:xfrm>
            <a:off x="7452360" y="6510528"/>
            <a:ext cx="393192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750" dirty="0">
                <a:solidFill>
                  <a:srgbClr val="5B6770"/>
                </a:solidFill>
              </a:rPr>
              <a:t>LockwoodSTEM  |  Introduction to Engineering Design</a:t>
            </a:r>
            <a:endParaRPr lang="en-US" sz="750" dirty="0"/>
          </a:p>
        </p:txBody>
      </p:sp>
      <p:sp>
        <p:nvSpPr>
          <p:cNvPr id="8" name="Text 5"/>
          <p:cNvSpPr/>
          <p:nvPr/>
        </p:nvSpPr>
        <p:spPr>
          <a:xfrm>
            <a:off x="502920" y="841248"/>
            <a:ext cx="731520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2300" b="1" dirty="0">
                <a:solidFill>
                  <a:srgbClr val="0A204C"/>
                </a:solidFill>
              </a:rPr>
              <a:t>What you will do</a:t>
            </a:r>
            <a:endParaRPr lang="en-US" sz="2300" dirty="0"/>
          </a:p>
        </p:txBody>
      </p:sp>
      <p:sp>
        <p:nvSpPr>
          <p:cNvPr id="9" name="Text 6"/>
          <p:cNvSpPr/>
          <p:nvPr/>
        </p:nvSpPr>
        <p:spPr>
          <a:xfrm>
            <a:off x="502920" y="1207008"/>
            <a:ext cx="795528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550" dirty="0">
                <a:solidFill>
                  <a:srgbClr val="5B6770"/>
                </a:solidFill>
              </a:rPr>
              <a:t>Use this workflow to produce lesson evidence for your final design package.</a:t>
            </a:r>
            <a:endParaRPr lang="en-US" sz="1550" dirty="0"/>
          </a:p>
        </p:txBody>
      </p:sp>
      <p:sp>
        <p:nvSpPr>
          <p:cNvPr id="10" name="Shape 7"/>
          <p:cNvSpPr/>
          <p:nvPr/>
        </p:nvSpPr>
        <p:spPr>
          <a:xfrm>
            <a:off x="594360" y="1691640"/>
            <a:ext cx="5166360" cy="960120"/>
          </a:xfrm>
          <a:prstGeom prst="roundRect">
            <a:avLst>
              <a:gd name="adj" fmla="val 4762"/>
            </a:avLst>
          </a:prstGeom>
          <a:solidFill>
            <a:srgbClr val="EEF3F7"/>
          </a:solidFill>
          <a:ln w="12700">
            <a:solidFill>
              <a:srgbClr val="D9E6F2"/>
            </a:solidFill>
            <a:prstDash val="solid"/>
          </a:ln>
        </p:spPr>
        <p:txBody>
          <a:bodyPr/>
          <a:p/>
        </p:txBody>
      </p:sp>
      <p:sp>
        <p:nvSpPr>
          <p:cNvPr id="11" name="Text 8"/>
          <p:cNvSpPr/>
          <p:nvPr/>
        </p:nvSpPr>
        <p:spPr>
          <a:xfrm>
            <a:off x="758952" y="1929384"/>
            <a:ext cx="411480" cy="411480"/>
          </a:xfrm>
          <a:prstGeom prst="rect">
            <a:avLst/>
          </a:prstGeom>
          <a:solidFill>
            <a:srgbClr val="F47B20"/>
          </a:solidFill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500" b="1" dirty="0">
                <a:solidFill>
                  <a:srgbClr val="FFFFFF"/>
                </a:solidFill>
              </a:rPr>
              <a:t>1</a:t>
            </a:r>
            <a:endParaRPr lang="en-US" sz="1500" dirty="0"/>
          </a:p>
        </p:txBody>
      </p:sp>
      <p:sp>
        <p:nvSpPr>
          <p:cNvPr id="12" name="Text 9"/>
          <p:cNvSpPr/>
          <p:nvPr/>
        </p:nvSpPr>
        <p:spPr>
          <a:xfrm>
            <a:off x="1307592" y="1856232"/>
            <a:ext cx="4251960" cy="59436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350" dirty="0">
                <a:solidFill>
                  <a:srgbClr val="1E2A36"/>
                </a:solidFill>
              </a:rPr>
              <a:t>Inspect the prototype visually for missing parts, gaps, warping, cracks, or misalignment.</a:t>
            </a:r>
            <a:endParaRPr lang="en-US" sz="1350" dirty="0"/>
          </a:p>
        </p:txBody>
      </p:sp>
      <p:sp>
        <p:nvSpPr>
          <p:cNvPr id="13" name="Shape 10"/>
          <p:cNvSpPr/>
          <p:nvPr/>
        </p:nvSpPr>
        <p:spPr>
          <a:xfrm>
            <a:off x="6172200" y="1691640"/>
            <a:ext cx="5166360" cy="960120"/>
          </a:xfrm>
          <a:prstGeom prst="roundRect">
            <a:avLst>
              <a:gd name="adj" fmla="val 4762"/>
            </a:avLst>
          </a:prstGeom>
          <a:solidFill>
            <a:srgbClr val="FFFFFF"/>
          </a:solidFill>
          <a:ln w="12700">
            <a:solidFill>
              <a:srgbClr val="D9E6F2"/>
            </a:solidFill>
            <a:prstDash val="solid"/>
          </a:ln>
        </p:spPr>
        <p:txBody>
          <a:bodyPr/>
          <a:p/>
        </p:txBody>
      </p:sp>
      <p:sp>
        <p:nvSpPr>
          <p:cNvPr id="14" name="Text 11"/>
          <p:cNvSpPr/>
          <p:nvPr/>
        </p:nvSpPr>
        <p:spPr>
          <a:xfrm>
            <a:off x="6336792" y="1929384"/>
            <a:ext cx="411480" cy="411480"/>
          </a:xfrm>
          <a:prstGeom prst="rect">
            <a:avLst/>
          </a:prstGeom>
          <a:solidFill>
            <a:srgbClr val="F47B20"/>
          </a:solidFill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500" b="1" dirty="0">
                <a:solidFill>
                  <a:srgbClr val="FFFFFF"/>
                </a:solidFill>
              </a:rPr>
              <a:t>2</a:t>
            </a:r>
            <a:endParaRPr lang="en-US" sz="1500" dirty="0"/>
          </a:p>
        </p:txBody>
      </p:sp>
      <p:sp>
        <p:nvSpPr>
          <p:cNvPr id="15" name="Text 12"/>
          <p:cNvSpPr/>
          <p:nvPr/>
        </p:nvSpPr>
        <p:spPr>
          <a:xfrm>
            <a:off x="6885432" y="1856232"/>
            <a:ext cx="4251960" cy="59436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350" dirty="0">
                <a:solidFill>
                  <a:srgbClr val="1E2A36"/>
                </a:solidFill>
              </a:rPr>
              <a:t>Classify each major connection as too tight, snug, sliding, loose, misaligned, or does not fit.</a:t>
            </a:r>
            <a:endParaRPr lang="en-US" sz="1350" dirty="0"/>
          </a:p>
        </p:txBody>
      </p:sp>
      <p:sp>
        <p:nvSpPr>
          <p:cNvPr id="16" name="Shape 13"/>
          <p:cNvSpPr/>
          <p:nvPr/>
        </p:nvSpPr>
        <p:spPr>
          <a:xfrm>
            <a:off x="594360" y="2990088"/>
            <a:ext cx="5166360" cy="960120"/>
          </a:xfrm>
          <a:prstGeom prst="roundRect">
            <a:avLst>
              <a:gd name="adj" fmla="val 4762"/>
            </a:avLst>
          </a:prstGeom>
          <a:solidFill>
            <a:srgbClr val="EEF3F7"/>
          </a:solidFill>
          <a:ln w="12700">
            <a:solidFill>
              <a:srgbClr val="D9E6F2"/>
            </a:solidFill>
            <a:prstDash val="solid"/>
          </a:ln>
        </p:spPr>
        <p:txBody>
          <a:bodyPr/>
          <a:p/>
        </p:txBody>
      </p:sp>
      <p:sp>
        <p:nvSpPr>
          <p:cNvPr id="17" name="Text 14"/>
          <p:cNvSpPr/>
          <p:nvPr/>
        </p:nvSpPr>
        <p:spPr>
          <a:xfrm>
            <a:off x="758952" y="3227832"/>
            <a:ext cx="411480" cy="411480"/>
          </a:xfrm>
          <a:prstGeom prst="rect">
            <a:avLst/>
          </a:prstGeom>
          <a:solidFill>
            <a:srgbClr val="F47B20"/>
          </a:solidFill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500" b="1" dirty="0">
                <a:solidFill>
                  <a:srgbClr val="FFFFFF"/>
                </a:solidFill>
              </a:rPr>
              <a:t>3</a:t>
            </a:r>
            <a:endParaRPr lang="en-US" sz="1500" dirty="0"/>
          </a:p>
        </p:txBody>
      </p:sp>
      <p:sp>
        <p:nvSpPr>
          <p:cNvPr id="18" name="Text 15"/>
          <p:cNvSpPr/>
          <p:nvPr/>
        </p:nvSpPr>
        <p:spPr>
          <a:xfrm>
            <a:off x="1307592" y="3154680"/>
            <a:ext cx="4251960" cy="59436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350" dirty="0">
                <a:solidFill>
                  <a:srgbClr val="1E2A36"/>
                </a:solidFill>
              </a:rPr>
              <a:t>Measure at least three important features with calipers or measuring tools.</a:t>
            </a:r>
            <a:endParaRPr lang="en-US" sz="1350" dirty="0"/>
          </a:p>
        </p:txBody>
      </p:sp>
      <p:sp>
        <p:nvSpPr>
          <p:cNvPr id="19" name="Shape 16"/>
          <p:cNvSpPr/>
          <p:nvPr/>
        </p:nvSpPr>
        <p:spPr>
          <a:xfrm>
            <a:off x="6172200" y="2990088"/>
            <a:ext cx="5166360" cy="960120"/>
          </a:xfrm>
          <a:prstGeom prst="roundRect">
            <a:avLst>
              <a:gd name="adj" fmla="val 4762"/>
            </a:avLst>
          </a:prstGeom>
          <a:solidFill>
            <a:srgbClr val="FFFFFF"/>
          </a:solidFill>
          <a:ln w="12700">
            <a:solidFill>
              <a:srgbClr val="D9E6F2"/>
            </a:solidFill>
            <a:prstDash val="solid"/>
          </a:ln>
        </p:spPr>
        <p:txBody>
          <a:bodyPr/>
          <a:p/>
        </p:txBody>
      </p:sp>
      <p:sp>
        <p:nvSpPr>
          <p:cNvPr id="20" name="Text 17"/>
          <p:cNvSpPr/>
          <p:nvPr/>
        </p:nvSpPr>
        <p:spPr>
          <a:xfrm>
            <a:off x="6336792" y="3227832"/>
            <a:ext cx="411480" cy="411480"/>
          </a:xfrm>
          <a:prstGeom prst="rect">
            <a:avLst/>
          </a:prstGeom>
          <a:solidFill>
            <a:srgbClr val="F47B20"/>
          </a:solidFill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500" b="1" dirty="0">
                <a:solidFill>
                  <a:srgbClr val="FFFFFF"/>
                </a:solidFill>
              </a:rPr>
              <a:t>4</a:t>
            </a:r>
            <a:endParaRPr lang="en-US" sz="1500" dirty="0"/>
          </a:p>
        </p:txBody>
      </p:sp>
      <p:sp>
        <p:nvSpPr>
          <p:cNvPr id="21" name="Text 18"/>
          <p:cNvSpPr/>
          <p:nvPr/>
        </p:nvSpPr>
        <p:spPr>
          <a:xfrm>
            <a:off x="6885432" y="3154680"/>
            <a:ext cx="4251960" cy="59436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350" dirty="0">
                <a:solidFill>
                  <a:srgbClr val="1E2A36"/>
                </a:solidFill>
              </a:rPr>
              <a:t>Compare physical measurements to CAD dimensions where possible.</a:t>
            </a:r>
            <a:endParaRPr lang="en-US" sz="1350" dirty="0"/>
          </a:p>
        </p:txBody>
      </p:sp>
      <p:sp>
        <p:nvSpPr>
          <p:cNvPr id="22" name="Shape 19"/>
          <p:cNvSpPr/>
          <p:nvPr/>
        </p:nvSpPr>
        <p:spPr>
          <a:xfrm>
            <a:off x="594360" y="4288536"/>
            <a:ext cx="5166360" cy="960120"/>
          </a:xfrm>
          <a:prstGeom prst="roundRect">
            <a:avLst>
              <a:gd name="adj" fmla="val 4762"/>
            </a:avLst>
          </a:prstGeom>
          <a:solidFill>
            <a:srgbClr val="EEF3F7"/>
          </a:solidFill>
          <a:ln w="12700">
            <a:solidFill>
              <a:srgbClr val="D9E6F2"/>
            </a:solidFill>
            <a:prstDash val="solid"/>
          </a:ln>
        </p:spPr>
        <p:txBody>
          <a:bodyPr/>
          <a:p/>
        </p:txBody>
      </p:sp>
      <p:sp>
        <p:nvSpPr>
          <p:cNvPr id="23" name="Text 20"/>
          <p:cNvSpPr/>
          <p:nvPr/>
        </p:nvSpPr>
        <p:spPr>
          <a:xfrm>
            <a:off x="758952" y="4526280"/>
            <a:ext cx="411480" cy="411480"/>
          </a:xfrm>
          <a:prstGeom prst="rect">
            <a:avLst/>
          </a:prstGeom>
          <a:solidFill>
            <a:srgbClr val="F47B20"/>
          </a:solidFill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500" b="1" dirty="0">
                <a:solidFill>
                  <a:srgbClr val="FFFFFF"/>
                </a:solidFill>
              </a:rPr>
              <a:t>5</a:t>
            </a:r>
            <a:endParaRPr lang="en-US" sz="1500" dirty="0"/>
          </a:p>
        </p:txBody>
      </p:sp>
      <p:sp>
        <p:nvSpPr>
          <p:cNvPr id="24" name="Text 21"/>
          <p:cNvSpPr/>
          <p:nvPr/>
        </p:nvSpPr>
        <p:spPr>
          <a:xfrm>
            <a:off x="1307592" y="4453128"/>
            <a:ext cx="4251960" cy="59436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350" dirty="0">
                <a:solidFill>
                  <a:srgbClr val="1E2A36"/>
                </a:solidFill>
              </a:rPr>
              <a:t>Identify root causes and create at least two revision recommendations.</a:t>
            </a:r>
            <a:endParaRPr lang="en-US" sz="1350" dirty="0"/>
          </a:p>
        </p:txBody>
      </p:sp>
      <p:sp>
        <p:nvSpPr>
          <p:cNvPr id="25" name="Shape 22"/>
          <p:cNvSpPr/>
          <p:nvPr/>
        </p:nvSpPr>
        <p:spPr>
          <a:xfrm>
            <a:off x="6172200" y="4288536"/>
            <a:ext cx="5166360" cy="960120"/>
          </a:xfrm>
          <a:prstGeom prst="roundRect">
            <a:avLst>
              <a:gd name="adj" fmla="val 4762"/>
            </a:avLst>
          </a:prstGeom>
          <a:solidFill>
            <a:srgbClr val="FFFFFF"/>
          </a:solidFill>
          <a:ln w="12700">
            <a:solidFill>
              <a:srgbClr val="D9E6F2"/>
            </a:solidFill>
            <a:prstDash val="solid"/>
          </a:ln>
        </p:spPr>
        <p:txBody>
          <a:bodyPr/>
          <a:p/>
        </p:txBody>
      </p:sp>
      <p:sp>
        <p:nvSpPr>
          <p:cNvPr id="26" name="Text 23"/>
          <p:cNvSpPr/>
          <p:nvPr/>
        </p:nvSpPr>
        <p:spPr>
          <a:xfrm>
            <a:off x="6336792" y="4526280"/>
            <a:ext cx="411480" cy="411480"/>
          </a:xfrm>
          <a:prstGeom prst="rect">
            <a:avLst/>
          </a:prstGeom>
          <a:solidFill>
            <a:srgbClr val="F47B20"/>
          </a:solidFill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500" b="1" dirty="0">
                <a:solidFill>
                  <a:srgbClr val="FFFFFF"/>
                </a:solidFill>
              </a:rPr>
              <a:t>6</a:t>
            </a:r>
            <a:endParaRPr lang="en-US" sz="1500" dirty="0"/>
          </a:p>
        </p:txBody>
      </p:sp>
      <p:sp>
        <p:nvSpPr>
          <p:cNvPr id="27" name="Text 24"/>
          <p:cNvSpPr/>
          <p:nvPr/>
        </p:nvSpPr>
        <p:spPr>
          <a:xfrm>
            <a:off x="6885432" y="4453128"/>
            <a:ext cx="4251960" cy="59436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350" dirty="0">
                <a:solidFill>
                  <a:srgbClr val="1E2A36"/>
                </a:solidFill>
              </a:rPr>
              <a:t>Part / Connection</a:t>
            </a:r>
            <a:endParaRPr lang="en-US" sz="1350" dirty="0"/>
          </a:p>
        </p:txBody>
      </p:sp>
      <p:sp>
        <p:nvSpPr>
          <p:cNvPr id="28" name="Text 25"/>
          <p:cNvSpPr/>
          <p:nvPr/>
        </p:nvSpPr>
        <p:spPr>
          <a:xfrm>
            <a:off x="594360" y="6016752"/>
            <a:ext cx="1078992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600" b="1" dirty="0">
                <a:solidFill>
                  <a:srgbClr val="F47B20"/>
                </a:solidFill>
              </a:rPr>
              <a:t>Save screenshots, photos, measurements, or notes before you move on.</a:t>
            </a:r>
            <a:endParaRPr lang="en-US" sz="1600" dirty="0"/>
          </a:p>
        </p:txBody>
      </p:sp>
      <p:pic>
        <p:nvPicPr>
          <p:cNvPr id="29" name="Picture 28" descr="logo_white_transparent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896" y="118872"/>
            <a:ext cx="1133856" cy="338464"/>
          </a:xfrm>
          <a:prstGeom prst="rect">
            <a:avLst/>
          </a:prstGeom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4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03504"/>
          </a:xfrm>
          <a:prstGeom prst="rect">
            <a:avLst/>
          </a:prstGeom>
          <a:solidFill>
            <a:srgbClr val="0A204C"/>
          </a:solidFill>
          <a:ln w="12700">
            <a:solidFill>
              <a:srgbClr val="0A204C"/>
            </a:solidFill>
            <a:prstDash val="solid"/>
          </a:ln>
        </p:spPr>
        <p:txBody>
          <a:bodyPr/>
          <a:p/>
        </p:txBody>
      </p:sp>
      <p:sp>
        <p:nvSpPr>
          <p:cNvPr id="5" name="Text 2"/>
          <p:cNvSpPr/>
          <p:nvPr/>
        </p:nvSpPr>
        <p:spPr>
          <a:xfrm>
            <a:off x="2788920" y="146304"/>
            <a:ext cx="13716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200" b="1" dirty="0">
                <a:solidFill>
                  <a:srgbClr val="D7A940"/>
                </a:solidFill>
              </a:rPr>
              <a:t>Lesson 3.12</a:t>
            </a:r>
            <a:endParaRPr lang="en-US" sz="1200" dirty="0"/>
          </a:p>
        </p:txBody>
      </p:sp>
      <p:sp>
        <p:nvSpPr>
          <p:cNvPr id="6" name="Text 3"/>
          <p:cNvSpPr/>
          <p:nvPr/>
        </p:nvSpPr>
        <p:spPr>
          <a:xfrm>
            <a:off x="4315968" y="118872"/>
            <a:ext cx="64008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600" b="1" dirty="0">
                <a:solidFill>
                  <a:srgbClr val="FFFFFF"/>
                </a:solidFill>
              </a:rPr>
              <a:t>Prototype Fit Testing and Revision Notes</a:t>
            </a:r>
            <a:endParaRPr lang="en-US" sz="1600" dirty="0"/>
          </a:p>
        </p:txBody>
      </p:sp>
      <p:sp>
        <p:nvSpPr>
          <p:cNvPr id="7" name="Text 4"/>
          <p:cNvSpPr/>
          <p:nvPr/>
        </p:nvSpPr>
        <p:spPr>
          <a:xfrm>
            <a:off x="7452360" y="6510528"/>
            <a:ext cx="393192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750" dirty="0">
                <a:solidFill>
                  <a:srgbClr val="5B6770"/>
                </a:solidFill>
              </a:rPr>
              <a:t>LockwoodSTEM  |  Introduction to Engineering Design</a:t>
            </a:r>
            <a:endParaRPr lang="en-US" sz="750" dirty="0"/>
          </a:p>
        </p:txBody>
      </p:sp>
      <p:sp>
        <p:nvSpPr>
          <p:cNvPr id="8" name="Text 5"/>
          <p:cNvSpPr/>
          <p:nvPr/>
        </p:nvSpPr>
        <p:spPr>
          <a:xfrm>
            <a:off x="502920" y="841248"/>
            <a:ext cx="731520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2300" b="1" dirty="0">
                <a:solidFill>
                  <a:srgbClr val="0A204C"/>
                </a:solidFill>
              </a:rPr>
              <a:t>Evidence checklist</a:t>
            </a:r>
            <a:endParaRPr lang="en-US" sz="2300" dirty="0"/>
          </a:p>
        </p:txBody>
      </p:sp>
      <p:sp>
        <p:nvSpPr>
          <p:cNvPr id="9" name="Text 6"/>
          <p:cNvSpPr/>
          <p:nvPr/>
        </p:nvSpPr>
        <p:spPr>
          <a:xfrm>
            <a:off x="502920" y="1207008"/>
            <a:ext cx="86868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550" dirty="0">
                <a:solidFill>
                  <a:srgbClr val="5B6770"/>
                </a:solidFill>
              </a:rPr>
              <a:t>Use this slide to check whether your lesson evidence is ready for the final package.</a:t>
            </a:r>
            <a:endParaRPr lang="en-US" sz="1550" dirty="0"/>
          </a:p>
        </p:txBody>
      </p:sp>
      <p:sp>
        <p:nvSpPr>
          <p:cNvPr id="10" name="Shape 7"/>
          <p:cNvSpPr/>
          <p:nvPr/>
        </p:nvSpPr>
        <p:spPr>
          <a:xfrm>
            <a:off x="502920" y="1691640"/>
            <a:ext cx="5577840" cy="4480560"/>
          </a:xfrm>
          <a:prstGeom prst="roundRect">
            <a:avLst>
              <a:gd name="adj" fmla="val 1633"/>
            </a:avLst>
          </a:prstGeom>
          <a:solidFill>
            <a:srgbClr val="EEF3F7"/>
          </a:solidFill>
          <a:ln w="12700">
            <a:solidFill>
              <a:srgbClr val="D9E6F2"/>
            </a:solidFill>
            <a:prstDash val="solid"/>
          </a:ln>
        </p:spPr>
        <p:txBody>
          <a:bodyPr/>
          <a:p/>
        </p:txBody>
      </p:sp>
      <p:sp>
        <p:nvSpPr>
          <p:cNvPr id="11" name="Text 8"/>
          <p:cNvSpPr/>
          <p:nvPr/>
        </p:nvSpPr>
        <p:spPr>
          <a:xfrm>
            <a:off x="749808" y="1947672"/>
            <a:ext cx="2743200" cy="256032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ctr">
            <a:normAutofit/>
          </a:bodyPr>
          <a:lstStyle/>
          <a:p>
            <a:pPr indent="0" marL="0">
              <a:buNone/>
            </a:pPr>
            <a:r>
              <a:rPr lang="en-US" sz="1100" b="1" dirty="0">
                <a:solidFill>
                  <a:srgbClr val="F47B20"/>
                </a:solidFill>
              </a:rPr>
              <a:t>REQUIRED EVIDENCE</a:t>
            </a:r>
            <a:endParaRPr lang="en-US" sz="1100" dirty="0"/>
          </a:p>
        </p:txBody>
      </p:sp>
      <p:sp>
        <p:nvSpPr>
          <p:cNvPr id="12" name="Text 9"/>
          <p:cNvSpPr/>
          <p:nvPr/>
        </p:nvSpPr>
        <p:spPr>
          <a:xfrm>
            <a:off x="749808" y="2340864"/>
            <a:ext cx="5074920" cy="3337560"/>
          </a:xfrm>
          <a:prstGeom prst="rect">
            <a:avLst/>
          </a:prstGeom>
          <a:noFill/>
          <a:ln/>
        </p:spPr>
        <p:txBody>
          <a:bodyPr wrap="square" lIns="508" tIns="508" rIns="508" bIns="508" rtlCol="0" anchor="t">
            <a:normAutofit/>
          </a:bodyPr>
          <a:lstStyle/>
          <a:p>
            <a:pPr indent="0" marL="0">
              <a:buNone/>
            </a:pPr>
            <a:r>
              <a:rPr lang="en-US" sz="1450" dirty="0">
                <a:solidFill>
                  <a:srgbClr val="1E2A36"/>
                </a:solidFill>
              </a:rPr>
              <a:t>□ Prototype testing photos</a:t>
            </a:r>
            <a:endParaRPr lang="en-US" sz="1450" dirty="0"/>
          </a:p>
          <a:p>
            <a:pPr indent="0" marL="0">
              <a:buNone/>
            </a:pPr>
            <a:r>
              <a:rPr lang="en-US" sz="1450" dirty="0">
                <a:solidFill>
                  <a:srgbClr val="1E2A36"/>
                </a:solidFill>
              </a:rPr>
              <a:t>□ Completed prototype testing table</a:t>
            </a:r>
            <a:endParaRPr lang="en-US" sz="1450" dirty="0"/>
          </a:p>
          <a:p>
            <a:pPr indent="0" marL="0">
              <a:buNone/>
            </a:pPr>
            <a:r>
              <a:rPr lang="en-US" sz="1450" dirty="0">
                <a:solidFill>
                  <a:srgbClr val="1E2A36"/>
                </a:solidFill>
              </a:rPr>
              <a:t>□ At least three measurement checks</a:t>
            </a:r>
            <a:endParaRPr lang="en-US" sz="1450" dirty="0"/>
          </a:p>
          <a:p>
            <a:pPr indent="0" marL="0">
              <a:buNone/>
            </a:pPr>
            <a:r>
              <a:rPr lang="en-US" sz="1450" dirty="0">
                <a:solidFill>
                  <a:srgbClr val="1E2A36"/>
                </a:solidFill>
              </a:rPr>
              <a:t>□ Notes comparing prototype results to CAD intent</a:t>
            </a:r>
            <a:endParaRPr lang="en-US" sz="1450" dirty="0"/>
          </a:p>
          <a:p>
            <a:pPr indent="0" marL="0">
              <a:buNone/>
            </a:pPr>
            <a:r>
              <a:rPr lang="en-US" sz="1450" dirty="0">
                <a:solidFill>
                  <a:srgbClr val="1E2A36"/>
                </a:solidFill>
              </a:rPr>
              <a:t>□ One successful fit</a:t>
            </a:r>
            <a:endParaRPr lang="en-US" sz="1450" dirty="0"/>
          </a:p>
          <a:p>
            <a:pPr indent="0" marL="0">
              <a:buNone/>
            </a:pPr>
            <a:r>
              <a:rPr lang="en-US" sz="1450" dirty="0">
                <a:solidFill>
                  <a:srgbClr val="1E2A36"/>
                </a:solidFill>
              </a:rPr>
              <a:t>□ One issue and likely cause</a:t>
            </a:r>
            <a:endParaRPr lang="en-US" sz="1450" dirty="0"/>
          </a:p>
          <a:p>
            <a:pPr indent="0" marL="0">
              <a:buNone/>
            </a:pPr>
            <a:r>
              <a:rPr lang="en-US" sz="1450" dirty="0">
                <a:solidFill>
                  <a:srgbClr val="1E2A36"/>
                </a:solidFill>
              </a:rPr>
              <a:t>□ At least two revision recommendations</a:t>
            </a:r>
            <a:endParaRPr lang="en-US" sz="1450" dirty="0"/>
          </a:p>
        </p:txBody>
      </p:sp>
      <p:sp>
        <p:nvSpPr>
          <p:cNvPr id="13" name="Shape 10"/>
          <p:cNvSpPr/>
          <p:nvPr/>
        </p:nvSpPr>
        <p:spPr>
          <a:xfrm>
            <a:off x="6492240" y="1691640"/>
            <a:ext cx="4983480" cy="4480560"/>
          </a:xfrm>
          <a:prstGeom prst="roundRect">
            <a:avLst>
              <a:gd name="adj" fmla="val 1633"/>
            </a:avLst>
          </a:prstGeom>
          <a:solidFill>
            <a:srgbClr val="FFFFFF"/>
          </a:solidFill>
          <a:ln w="12700">
            <a:solidFill>
              <a:srgbClr val="D9E6F2"/>
            </a:solidFill>
            <a:prstDash val="solid"/>
          </a:ln>
        </p:spPr>
        <p:txBody>
          <a:bodyPr/>
          <a:p/>
        </p:txBody>
      </p:sp>
      <p:sp>
        <p:nvSpPr>
          <p:cNvPr id="14" name="Text 11"/>
          <p:cNvSpPr/>
          <p:nvPr/>
        </p:nvSpPr>
        <p:spPr>
          <a:xfrm>
            <a:off x="6748272" y="1947672"/>
            <a:ext cx="2743200" cy="256032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ctr">
            <a:normAutofit/>
          </a:bodyPr>
          <a:lstStyle/>
          <a:p>
            <a:pPr indent="0" marL="0">
              <a:buNone/>
            </a:pPr>
            <a:r>
              <a:rPr lang="en-US" sz="1100" b="1" dirty="0">
                <a:solidFill>
                  <a:srgbClr val="D7A940"/>
                </a:solidFill>
              </a:rPr>
              <a:t>BEFORE MOVING ON</a:t>
            </a:r>
            <a:endParaRPr lang="en-US" sz="1100" dirty="0"/>
          </a:p>
        </p:txBody>
      </p:sp>
      <p:sp>
        <p:nvSpPr>
          <p:cNvPr id="15" name="Text 12"/>
          <p:cNvSpPr/>
          <p:nvPr/>
        </p:nvSpPr>
        <p:spPr>
          <a:xfrm>
            <a:off x="6748272" y="2331720"/>
            <a:ext cx="438912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700" b="1" dirty="0">
                <a:solidFill>
                  <a:srgbClr val="0A204C"/>
                </a:solidFill>
              </a:rPr>
              <a:t>Your work should be:</a:t>
            </a:r>
            <a:endParaRPr lang="en-US" sz="1700" dirty="0"/>
          </a:p>
        </p:txBody>
      </p:sp>
      <p:sp>
        <p:nvSpPr>
          <p:cNvPr id="16" name="Text 13"/>
          <p:cNvSpPr/>
          <p:nvPr/>
        </p:nvSpPr>
        <p:spPr>
          <a:xfrm>
            <a:off x="6748272" y="2697480"/>
            <a:ext cx="4343400" cy="2057400"/>
          </a:xfrm>
          <a:prstGeom prst="rect">
            <a:avLst/>
          </a:prstGeom>
          <a:noFill/>
          <a:ln/>
        </p:spPr>
        <p:txBody>
          <a:bodyPr wrap="square" lIns="762" tIns="762" rIns="762" bIns="762" rtlCol="0" anchor="t">
            <a:normAutofit/>
          </a:bodyPr>
          <a:lstStyle/>
          <a:p>
            <a:pPr indent="0" marL="0">
              <a:buNone/>
            </a:pPr>
            <a:r>
              <a:rPr lang="en-US" sz="1550" dirty="0">
                <a:solidFill>
                  <a:srgbClr val="1E2A3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saved in the correct file or folder</a:t>
            </a:r>
            <a:pPr indent="0" marL="0">
              <a:buNone/>
            </a:pPr>
            <a:endParaRPr lang="en-US" sz="1550" dirty="0"/>
          </a:p>
          <a:p>
            <a:pPr indent="0" marL="0">
              <a:buNone/>
            </a:pPr>
            <a:r>
              <a:rPr lang="en-US" sz="1550" dirty="0">
                <a:solidFill>
                  <a:srgbClr val="1E2A3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named clearly enough to find later</a:t>
            </a:r>
            <a:endParaRPr lang="en-US" sz="1550" dirty="0"/>
          </a:p>
          <a:p>
            <a:pPr indent="0" marL="0">
              <a:buNone/>
            </a:pPr>
            <a:endParaRPr lang="en-US" sz="1550" dirty="0"/>
          </a:p>
          <a:p>
            <a:pPr indent="0" marL="0">
              <a:buNone/>
            </a:pPr>
            <a:r>
              <a:rPr lang="en-US" sz="1550" dirty="0">
                <a:solidFill>
                  <a:srgbClr val="1E2A3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connected to a design decision</a:t>
            </a:r>
            <a:endParaRPr lang="en-US" sz="1550" dirty="0"/>
          </a:p>
          <a:p>
            <a:pPr indent="0" marL="0">
              <a:buNone/>
            </a:pPr>
            <a:endParaRPr lang="en-US" sz="1550" dirty="0"/>
          </a:p>
          <a:p>
            <a:pPr indent="0" marL="0">
              <a:buNone/>
            </a:pPr>
            <a:r>
              <a:rPr lang="en-US" sz="1550" dirty="0">
                <a:solidFill>
                  <a:srgbClr val="1E2A3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useful for final drawings or presentation</a:t>
            </a:r>
            <a:endParaRPr lang="en-US" sz="1550" dirty="0"/>
          </a:p>
          <a:p>
            <a:pPr indent="0" marL="0">
              <a:buNone/>
            </a:pPr>
            <a:endParaRPr lang="en-US" sz="1550" dirty="0"/>
          </a:p>
          <a:p>
            <a:pPr indent="0" marL="0">
              <a:buNone/>
            </a:pPr>
            <a:r>
              <a:rPr lang="en-US" sz="1550" dirty="0">
                <a:solidFill>
                  <a:srgbClr val="1E2A3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ready for another person to understand</a:t>
            </a:r>
            <a:endParaRPr lang="en-US" sz="1550" dirty="0"/>
          </a:p>
        </p:txBody>
      </p:sp>
      <p:sp>
        <p:nvSpPr>
          <p:cNvPr id="17" name="Shape 14"/>
          <p:cNvSpPr/>
          <p:nvPr/>
        </p:nvSpPr>
        <p:spPr>
          <a:xfrm>
            <a:off x="6720840" y="5074920"/>
            <a:ext cx="4434840" cy="0"/>
          </a:xfrm>
          <a:prstGeom prst="line">
            <a:avLst/>
          </a:prstGeom>
          <a:noFill/>
          <a:ln w="12700">
            <a:solidFill>
              <a:srgbClr val="D9E6F2"/>
            </a:solidFill>
            <a:prstDash val="solid"/>
          </a:ln>
        </p:spPr>
        <p:txBody>
          <a:bodyPr/>
          <a:p/>
        </p:txBody>
      </p:sp>
      <p:sp>
        <p:nvSpPr>
          <p:cNvPr id="18" name="Text 15"/>
          <p:cNvSpPr/>
          <p:nvPr/>
        </p:nvSpPr>
        <p:spPr>
          <a:xfrm>
            <a:off x="6748272" y="5257800"/>
            <a:ext cx="4343400" cy="56692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450" b="1" dirty="0">
                <a:solidFill>
                  <a:srgbClr val="F47B20"/>
                </a:solidFill>
              </a:rPr>
              <a:t>A tested rocket prototype with measurement evidence and revision notes for final drawings and presentation.</a:t>
            </a:r>
            <a:endParaRPr lang="en-US" sz="1450" dirty="0"/>
          </a:p>
        </p:txBody>
      </p:sp>
      <p:pic>
        <p:nvPicPr>
          <p:cNvPr id="19" name="Picture 18" descr="logo_white_transparent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896" y="118872"/>
            <a:ext cx="1133856" cy="338464"/>
          </a:xfrm>
          <a:prstGeom prst="rect">
            <a:avLst/>
          </a:prstGeom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5">
    <p:bg>
      <p:bgPr>
        <a:solidFill>
          <a:srgbClr val="0A204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unit3_crops/a_clean_well_lit_engineering_workbench_scene_phot_title.jp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989320" y="0"/>
            <a:ext cx="6202375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5989320" cy="6858000"/>
          </a:xfrm>
          <a:prstGeom prst="rect">
            <a:avLst/>
          </a:prstGeom>
          <a:solidFill>
            <a:srgbClr val="0A204C"/>
          </a:solidFill>
          <a:ln w="12700">
            <a:solidFill>
              <a:srgbClr val="0A204C"/>
            </a:solidFill>
            <a:prstDash val="solid"/>
          </a:ln>
        </p:spPr>
        <p:txBody>
          <a:bodyPr/>
          <a:p/>
        </p:txBody>
      </p:sp>
      <p:sp>
        <p:nvSpPr>
          <p:cNvPr id="4" name="Shape 1"/>
          <p:cNvSpPr/>
          <p:nvPr/>
        </p:nvSpPr>
        <p:spPr>
          <a:xfrm>
            <a:off x="5989320" y="0"/>
            <a:ext cx="109728" cy="6858000"/>
          </a:xfrm>
          <a:prstGeom prst="rect">
            <a:avLst/>
          </a:prstGeom>
          <a:solidFill>
            <a:srgbClr val="F47B20"/>
          </a:solidFill>
          <a:ln w="12700">
            <a:solidFill>
              <a:srgbClr val="F47B20"/>
            </a:solidFill>
            <a:prstDash val="solid"/>
          </a:ln>
        </p:spPr>
        <p:txBody>
          <a:bodyPr/>
          <a:p/>
        </p:txBody>
      </p:sp>
      <p:sp>
        <p:nvSpPr>
          <p:cNvPr id="7" name="Text 3"/>
          <p:cNvSpPr/>
          <p:nvPr/>
        </p:nvSpPr>
        <p:spPr>
          <a:xfrm>
            <a:off x="640080" y="1234440"/>
            <a:ext cx="4206240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600" b="1" dirty="0">
                <a:solidFill>
                  <a:srgbClr val="D7A940"/>
                </a:solidFill>
              </a:rPr>
              <a:t>LOCKWOODSTEM IED • UNIT 3</a:t>
            </a:r>
            <a:endParaRPr lang="en-US" sz="1600" dirty="0"/>
          </a:p>
        </p:txBody>
      </p:sp>
      <p:sp>
        <p:nvSpPr>
          <p:cNvPr id="8" name="Text 4"/>
          <p:cNvSpPr/>
          <p:nvPr/>
        </p:nvSpPr>
        <p:spPr>
          <a:xfrm>
            <a:off x="640080" y="1737360"/>
            <a:ext cx="2743200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2600" b="1" dirty="0">
                <a:solidFill>
                  <a:srgbClr val="F47B20"/>
                </a:solidFill>
              </a:rPr>
              <a:t>Lesson 3.13</a:t>
            </a:r>
            <a:endParaRPr lang="en-US" sz="2600" dirty="0"/>
          </a:p>
        </p:txBody>
      </p:sp>
      <p:sp>
        <p:nvSpPr>
          <p:cNvPr id="9" name="Text 5"/>
          <p:cNvSpPr/>
          <p:nvPr/>
        </p:nvSpPr>
        <p:spPr>
          <a:xfrm>
            <a:off x="640080" y="2267712"/>
            <a:ext cx="4983480" cy="91440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3000" b="1" dirty="0">
                <a:solidFill>
                  <a:srgbClr val="FFFFFF"/>
                </a:solidFill>
              </a:rPr>
              <a:t>Introduction to Technical Drawing Sheets</a:t>
            </a:r>
            <a:endParaRPr lang="en-US" sz="3000" dirty="0"/>
          </a:p>
        </p:txBody>
      </p:sp>
      <p:sp>
        <p:nvSpPr>
          <p:cNvPr id="10" name="Shape 6"/>
          <p:cNvSpPr/>
          <p:nvPr/>
        </p:nvSpPr>
        <p:spPr>
          <a:xfrm>
            <a:off x="640080" y="3456432"/>
            <a:ext cx="4389120" cy="0"/>
          </a:xfrm>
          <a:prstGeom prst="line">
            <a:avLst/>
          </a:prstGeom>
          <a:noFill/>
          <a:ln w="25400">
            <a:solidFill>
              <a:srgbClr val="F47B20"/>
            </a:solidFill>
            <a:prstDash val="solid"/>
          </a:ln>
        </p:spPr>
        <p:txBody>
          <a:bodyPr/>
          <a:p/>
        </p:txBody>
      </p:sp>
      <p:sp>
        <p:nvSpPr>
          <p:cNvPr id="11" name="Text 7"/>
          <p:cNvSpPr/>
          <p:nvPr/>
        </p:nvSpPr>
        <p:spPr>
          <a:xfrm>
            <a:off x="640080" y="3703320"/>
            <a:ext cx="5074920" cy="91440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700" i="1" dirty="0">
                <a:solidFill>
                  <a:srgbClr val="E8EEF6"/>
                </a:solidFill>
              </a:rPr>
              <a:t>How do engineers turn a tested prototype and CAD model into clear technical documentation?</a:t>
            </a:r>
            <a:endParaRPr lang="en-US" sz="1700" dirty="0"/>
          </a:p>
        </p:txBody>
      </p:sp>
      <p:sp>
        <p:nvSpPr>
          <p:cNvPr id="12" name="Text 8"/>
          <p:cNvSpPr/>
          <p:nvPr/>
        </p:nvSpPr>
        <p:spPr>
          <a:xfrm>
            <a:off x="640080" y="6263640"/>
            <a:ext cx="4663440" cy="23774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050" dirty="0">
                <a:solidFill>
                  <a:srgbClr val="CBD6E2"/>
                </a:solidFill>
              </a:rPr>
              <a:t>CAD Assemblies, Prototyping &amp; Technical Drawings</a:t>
            </a:r>
            <a:endParaRPr lang="en-US" sz="1050" dirty="0"/>
          </a:p>
        </p:txBody>
      </p:sp>
      <p:pic>
        <p:nvPicPr>
          <p:cNvPr id="13" name="Picture 12" descr="logo_white_transparen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0896" y="118872"/>
            <a:ext cx="1133856" cy="338464"/>
          </a:xfrm>
          <a:prstGeom prst="rect">
            <a:avLst/>
          </a:prstGeom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6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03504"/>
          </a:xfrm>
          <a:prstGeom prst="rect">
            <a:avLst/>
          </a:prstGeom>
          <a:solidFill>
            <a:srgbClr val="0A204C"/>
          </a:solidFill>
          <a:ln w="12700">
            <a:solidFill>
              <a:srgbClr val="0A204C"/>
            </a:solidFill>
            <a:prstDash val="solid"/>
          </a:ln>
        </p:spPr>
        <p:txBody>
          <a:bodyPr/>
          <a:p/>
        </p:txBody>
      </p:sp>
      <p:sp>
        <p:nvSpPr>
          <p:cNvPr id="5" name="Text 2"/>
          <p:cNvSpPr/>
          <p:nvPr/>
        </p:nvSpPr>
        <p:spPr>
          <a:xfrm>
            <a:off x="2788920" y="146304"/>
            <a:ext cx="13716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200" b="1" dirty="0">
                <a:solidFill>
                  <a:srgbClr val="D7A940"/>
                </a:solidFill>
              </a:rPr>
              <a:t>Lesson 3.13</a:t>
            </a:r>
            <a:endParaRPr lang="en-US" sz="1200" dirty="0"/>
          </a:p>
        </p:txBody>
      </p:sp>
      <p:sp>
        <p:nvSpPr>
          <p:cNvPr id="6" name="Text 3"/>
          <p:cNvSpPr/>
          <p:nvPr/>
        </p:nvSpPr>
        <p:spPr>
          <a:xfrm>
            <a:off x="4315968" y="118872"/>
            <a:ext cx="64008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600" b="1" dirty="0">
                <a:solidFill>
                  <a:srgbClr val="FFFFFF"/>
                </a:solidFill>
              </a:rPr>
              <a:t>Introduction to Technical Drawing Sheets</a:t>
            </a:r>
            <a:endParaRPr lang="en-US" sz="1600" dirty="0"/>
          </a:p>
        </p:txBody>
      </p:sp>
      <p:sp>
        <p:nvSpPr>
          <p:cNvPr id="7" name="Text 4"/>
          <p:cNvSpPr/>
          <p:nvPr/>
        </p:nvSpPr>
        <p:spPr>
          <a:xfrm>
            <a:off x="7452360" y="6510528"/>
            <a:ext cx="393192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750" dirty="0">
                <a:solidFill>
                  <a:srgbClr val="5B6770"/>
                </a:solidFill>
              </a:rPr>
              <a:t>LockwoodSTEM  |  Introduction to Engineering Design</a:t>
            </a:r>
            <a:endParaRPr lang="en-US" sz="750" dirty="0"/>
          </a:p>
        </p:txBody>
      </p:sp>
      <p:sp>
        <p:nvSpPr>
          <p:cNvPr id="8" name="Text 5"/>
          <p:cNvSpPr/>
          <p:nvPr/>
        </p:nvSpPr>
        <p:spPr>
          <a:xfrm>
            <a:off x="502920" y="841248"/>
            <a:ext cx="576072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2300" b="1" dirty="0">
                <a:solidFill>
                  <a:srgbClr val="0A204C"/>
                </a:solidFill>
              </a:rPr>
              <a:t>Introduction to Technical Drawing Sheets</a:t>
            </a:r>
            <a:endParaRPr lang="en-US" sz="2300" dirty="0"/>
          </a:p>
        </p:txBody>
      </p:sp>
      <p:sp>
        <p:nvSpPr>
          <p:cNvPr id="9" name="Text 6"/>
          <p:cNvSpPr/>
          <p:nvPr/>
        </p:nvSpPr>
        <p:spPr>
          <a:xfrm>
            <a:off x="502920" y="1234440"/>
            <a:ext cx="5806440" cy="54864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700" i="1" dirty="0">
                <a:solidFill>
                  <a:srgbClr val="5B6770"/>
                </a:solidFill>
              </a:rPr>
              <a:t>How do engineers turn a tested prototype and CAD model into clear technical documentation?</a:t>
            </a:r>
            <a:endParaRPr lang="en-US" sz="1700" dirty="0"/>
          </a:p>
        </p:txBody>
      </p:sp>
      <p:sp>
        <p:nvSpPr>
          <p:cNvPr id="10" name="Shape 7"/>
          <p:cNvSpPr/>
          <p:nvPr/>
        </p:nvSpPr>
        <p:spPr>
          <a:xfrm>
            <a:off x="6611112" y="941832"/>
            <a:ext cx="4837176" cy="5266944"/>
          </a:xfrm>
          <a:prstGeom prst="roundRect">
            <a:avLst>
              <a:gd name="adj" fmla="val 1512"/>
            </a:avLst>
          </a:prstGeom>
          <a:solidFill>
            <a:srgbClr val="FFFFFF"/>
          </a:solidFill>
          <a:ln w="12700">
            <a:solidFill>
              <a:srgbClr val="D9E6F2"/>
            </a:solidFill>
            <a:prstDash val="solid"/>
          </a:ln>
        </p:spPr>
        <p:txBody>
          <a:bodyPr/>
          <a:p/>
        </p:txBody>
      </p:sp>
      <p:pic>
        <p:nvPicPr>
          <p:cNvPr id="11" name="Image 1" descr="/mnt/data/unit3_crops/a_clean_well_lit_engineering_workbench_scene_phot_panel.jp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9400" y="960120"/>
            <a:ext cx="4800600" cy="4818888"/>
          </a:xfrm>
          <a:prstGeom prst="rect">
            <a:avLst/>
          </a:prstGeom>
        </p:spPr>
      </p:pic>
      <p:sp>
        <p:nvSpPr>
          <p:cNvPr id="12" name="Shape 8"/>
          <p:cNvSpPr/>
          <p:nvPr/>
        </p:nvSpPr>
        <p:spPr>
          <a:xfrm>
            <a:off x="6629400" y="5779008"/>
            <a:ext cx="4800600" cy="411480"/>
          </a:xfrm>
          <a:prstGeom prst="rect">
            <a:avLst/>
          </a:prstGeom>
          <a:solidFill>
            <a:srgbClr val="0A204C">
              <a:alpha val="95000"/>
            </a:srgbClr>
          </a:solidFill>
          <a:ln w="12700">
            <a:solidFill>
              <a:srgbClr val="0A204C">
                <a:alpha val="0"/>
              </a:srgbClr>
            </a:solidFill>
            <a:prstDash val="solid"/>
          </a:ln>
        </p:spPr>
        <p:txBody>
          <a:bodyPr/>
          <a:p/>
        </p:txBody>
      </p:sp>
      <p:sp>
        <p:nvSpPr>
          <p:cNvPr id="13" name="Text 9"/>
          <p:cNvSpPr/>
          <p:nvPr/>
        </p:nvSpPr>
        <p:spPr>
          <a:xfrm>
            <a:off x="6739128" y="5879592"/>
            <a:ext cx="4581144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950" b="1" dirty="0">
                <a:solidFill>
                  <a:srgbClr val="FFFFFF"/>
                </a:solidFill>
              </a:rPr>
              <a:t>Aerospace assembly work depends on fit, alignment, documentation, and testing evidence.</a:t>
            </a:r>
            <a:endParaRPr lang="en-US" sz="950" dirty="0"/>
          </a:p>
        </p:txBody>
      </p:sp>
      <p:sp>
        <p:nvSpPr>
          <p:cNvPr id="14" name="Shape 10"/>
          <p:cNvSpPr/>
          <p:nvPr/>
        </p:nvSpPr>
        <p:spPr>
          <a:xfrm>
            <a:off x="548640" y="2057400"/>
            <a:ext cx="5577840" cy="1097280"/>
          </a:xfrm>
          <a:prstGeom prst="roundRect">
            <a:avLst>
              <a:gd name="adj" fmla="val 5833"/>
            </a:avLst>
          </a:prstGeom>
          <a:solidFill>
            <a:srgbClr val="EEF3F7"/>
          </a:solidFill>
          <a:ln w="12700">
            <a:solidFill>
              <a:srgbClr val="D9E6F2">
                <a:alpha val="95000"/>
              </a:srgbClr>
            </a:solidFill>
            <a:prstDash val="solid"/>
          </a:ln>
        </p:spPr>
        <p:txBody>
          <a:bodyPr/>
          <a:p/>
        </p:txBody>
      </p:sp>
      <p:sp>
        <p:nvSpPr>
          <p:cNvPr id="15" name="Text 11"/>
          <p:cNvSpPr/>
          <p:nvPr/>
        </p:nvSpPr>
        <p:spPr>
          <a:xfrm>
            <a:off x="713232" y="2203704"/>
            <a:ext cx="5248656" cy="237744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ctr">
            <a:normAutofit/>
          </a:bodyPr>
          <a:lstStyle/>
          <a:p>
            <a:pPr indent="0" marL="0">
              <a:buNone/>
            </a:pPr>
            <a:r>
              <a:rPr lang="en-US" sz="1100" b="1" dirty="0">
                <a:solidFill>
                  <a:srgbClr val="F47B20"/>
                </a:solidFill>
              </a:rPr>
              <a:t>LESSON GOAL</a:t>
            </a:r>
            <a:endParaRPr lang="en-US" sz="1100" dirty="0"/>
          </a:p>
        </p:txBody>
      </p:sp>
      <p:sp>
        <p:nvSpPr>
          <p:cNvPr id="16" name="Text 12"/>
          <p:cNvSpPr/>
          <p:nvPr/>
        </p:nvSpPr>
        <p:spPr>
          <a:xfrm>
            <a:off x="713232" y="2532888"/>
            <a:ext cx="5248656" cy="53035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t">
            <a:normAutofit/>
          </a:bodyPr>
          <a:lstStyle/>
          <a:p>
            <a:pPr indent="0" marL="0">
              <a:buNone/>
            </a:pPr>
            <a:r>
              <a:rPr lang="en-US" sz="1450" dirty="0">
                <a:solidFill>
                  <a:srgbClr val="1E2A36"/>
                </a:solidFill>
              </a:rPr>
              <a:t>Students learn how CAD models and prototype testing results become technical drawing sheets that communicate the final rocket design.</a:t>
            </a:r>
            <a:endParaRPr lang="en-US" sz="1450" dirty="0"/>
          </a:p>
        </p:txBody>
      </p:sp>
      <p:sp>
        <p:nvSpPr>
          <p:cNvPr id="17" name="Shape 13"/>
          <p:cNvSpPr/>
          <p:nvPr/>
        </p:nvSpPr>
        <p:spPr>
          <a:xfrm>
            <a:off x="548640" y="3364992"/>
            <a:ext cx="5577840" cy="1097280"/>
          </a:xfrm>
          <a:prstGeom prst="roundRect">
            <a:avLst>
              <a:gd name="adj" fmla="val 5833"/>
            </a:avLst>
          </a:prstGeom>
          <a:solidFill>
            <a:srgbClr val="EEF3F7"/>
          </a:solidFill>
          <a:ln w="12700">
            <a:solidFill>
              <a:srgbClr val="D9E6F2">
                <a:alpha val="95000"/>
              </a:srgbClr>
            </a:solidFill>
            <a:prstDash val="solid"/>
          </a:ln>
        </p:spPr>
        <p:txBody>
          <a:bodyPr/>
          <a:p/>
        </p:txBody>
      </p:sp>
      <p:sp>
        <p:nvSpPr>
          <p:cNvPr id="18" name="Text 14"/>
          <p:cNvSpPr/>
          <p:nvPr/>
        </p:nvSpPr>
        <p:spPr>
          <a:xfrm>
            <a:off x="713232" y="3511296"/>
            <a:ext cx="5248656" cy="237744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ctr">
            <a:normAutofit/>
          </a:bodyPr>
          <a:lstStyle/>
          <a:p>
            <a:pPr indent="0" marL="0">
              <a:buNone/>
            </a:pPr>
            <a:r>
              <a:rPr lang="en-US" sz="1100" b="1" dirty="0">
                <a:solidFill>
                  <a:srgbClr val="D7A940"/>
                </a:solidFill>
              </a:rPr>
              <a:t>STUDENT OBJECTIVE</a:t>
            </a:r>
            <a:endParaRPr lang="en-US" sz="1100" dirty="0"/>
          </a:p>
        </p:txBody>
      </p:sp>
      <p:sp>
        <p:nvSpPr>
          <p:cNvPr id="19" name="Text 15"/>
          <p:cNvSpPr/>
          <p:nvPr/>
        </p:nvSpPr>
        <p:spPr>
          <a:xfrm>
            <a:off x="713232" y="3840480"/>
            <a:ext cx="5248656" cy="53035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t">
            <a:normAutofit/>
          </a:bodyPr>
          <a:lstStyle/>
          <a:p>
            <a:pPr indent="0" marL="0">
              <a:buNone/>
            </a:pPr>
            <a:r>
              <a:rPr lang="en-US" sz="1450" dirty="0">
                <a:solidFill>
                  <a:srgbClr val="1E2A36"/>
                </a:solidFill>
              </a:rPr>
              <a:t>I can explain the purpose of a technical drawing sheet and identify the information needed to document a rocket assembly design.</a:t>
            </a:r>
            <a:endParaRPr lang="en-US" sz="1450" dirty="0"/>
          </a:p>
        </p:txBody>
      </p:sp>
      <p:sp>
        <p:nvSpPr>
          <p:cNvPr id="20" name="Shape 16"/>
          <p:cNvSpPr/>
          <p:nvPr/>
        </p:nvSpPr>
        <p:spPr>
          <a:xfrm>
            <a:off x="548640" y="4663440"/>
            <a:ext cx="5577840" cy="1097280"/>
          </a:xfrm>
          <a:prstGeom prst="roundRect">
            <a:avLst>
              <a:gd name="adj" fmla="val 5833"/>
            </a:avLst>
          </a:prstGeom>
          <a:solidFill>
            <a:srgbClr val="EEF3F7"/>
          </a:solidFill>
          <a:ln w="12700">
            <a:solidFill>
              <a:srgbClr val="D9E6F2">
                <a:alpha val="95000"/>
              </a:srgbClr>
            </a:solidFill>
            <a:prstDash val="solid"/>
          </a:ln>
        </p:spPr>
        <p:txBody>
          <a:bodyPr/>
          <a:p/>
        </p:txBody>
      </p:sp>
      <p:sp>
        <p:nvSpPr>
          <p:cNvPr id="21" name="Text 17"/>
          <p:cNvSpPr/>
          <p:nvPr/>
        </p:nvSpPr>
        <p:spPr>
          <a:xfrm>
            <a:off x="713232" y="4809744"/>
            <a:ext cx="5248656" cy="237744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ctr">
            <a:normAutofit/>
          </a:bodyPr>
          <a:lstStyle/>
          <a:p>
            <a:pPr indent="0" marL="0">
              <a:buNone/>
            </a:pPr>
            <a:r>
              <a:rPr lang="en-US" sz="1100" b="1" dirty="0">
                <a:solidFill>
                  <a:srgbClr val="4F8A5B"/>
                </a:solidFill>
              </a:rPr>
              <a:t>END PRODUCT</a:t>
            </a:r>
            <a:endParaRPr lang="en-US" sz="1100" dirty="0"/>
          </a:p>
        </p:txBody>
      </p:sp>
      <p:sp>
        <p:nvSpPr>
          <p:cNvPr id="22" name="Text 18"/>
          <p:cNvSpPr/>
          <p:nvPr/>
        </p:nvSpPr>
        <p:spPr>
          <a:xfrm>
            <a:off x="713232" y="5138928"/>
            <a:ext cx="5248656" cy="53035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t">
            <a:normAutofit/>
          </a:bodyPr>
          <a:lstStyle/>
          <a:p>
            <a:pPr indent="0" marL="0">
              <a:buNone/>
            </a:pPr>
            <a:r>
              <a:rPr lang="en-US" sz="1450" dirty="0">
                <a:solidFill>
                  <a:srgbClr val="1E2A36"/>
                </a:solidFill>
              </a:rPr>
              <a:t>A started technical drawing sheet and a plan for documenting the tested rocket assembly.</a:t>
            </a:r>
            <a:endParaRPr lang="en-US" sz="1450" dirty="0"/>
          </a:p>
        </p:txBody>
      </p:sp>
      <p:pic>
        <p:nvPicPr>
          <p:cNvPr id="23" name="Picture 22" descr="logo_white_transparen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0896" y="118872"/>
            <a:ext cx="1133856" cy="338464"/>
          </a:xfrm>
          <a:prstGeom prst="rect">
            <a:avLst/>
          </a:prstGeom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7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03504"/>
          </a:xfrm>
          <a:prstGeom prst="rect">
            <a:avLst/>
          </a:prstGeom>
          <a:solidFill>
            <a:srgbClr val="0A204C"/>
          </a:solidFill>
          <a:ln w="12700">
            <a:solidFill>
              <a:srgbClr val="0A204C"/>
            </a:solidFill>
            <a:prstDash val="solid"/>
          </a:ln>
        </p:spPr>
        <p:txBody>
          <a:bodyPr/>
          <a:p/>
        </p:txBody>
      </p:sp>
      <p:sp>
        <p:nvSpPr>
          <p:cNvPr id="5" name="Text 2"/>
          <p:cNvSpPr/>
          <p:nvPr/>
        </p:nvSpPr>
        <p:spPr>
          <a:xfrm>
            <a:off x="2788920" y="146304"/>
            <a:ext cx="13716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200" b="1" dirty="0">
                <a:solidFill>
                  <a:srgbClr val="D7A940"/>
                </a:solidFill>
              </a:rPr>
              <a:t>Lesson 3.13</a:t>
            </a:r>
            <a:endParaRPr lang="en-US" sz="1200" dirty="0"/>
          </a:p>
        </p:txBody>
      </p:sp>
      <p:sp>
        <p:nvSpPr>
          <p:cNvPr id="6" name="Text 3"/>
          <p:cNvSpPr/>
          <p:nvPr/>
        </p:nvSpPr>
        <p:spPr>
          <a:xfrm>
            <a:off x="4315968" y="118872"/>
            <a:ext cx="64008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600" b="1" dirty="0">
                <a:solidFill>
                  <a:srgbClr val="FFFFFF"/>
                </a:solidFill>
              </a:rPr>
              <a:t>Introduction to Technical Drawing Sheets</a:t>
            </a:r>
            <a:endParaRPr lang="en-US" sz="1600" dirty="0"/>
          </a:p>
        </p:txBody>
      </p:sp>
      <p:sp>
        <p:nvSpPr>
          <p:cNvPr id="7" name="Text 4"/>
          <p:cNvSpPr/>
          <p:nvPr/>
        </p:nvSpPr>
        <p:spPr>
          <a:xfrm>
            <a:off x="7452360" y="6510528"/>
            <a:ext cx="393192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750" dirty="0">
                <a:solidFill>
                  <a:srgbClr val="5B6770"/>
                </a:solidFill>
              </a:rPr>
              <a:t>LockwoodSTEM  |  Introduction to Engineering Design</a:t>
            </a:r>
            <a:endParaRPr lang="en-US" sz="750" dirty="0"/>
          </a:p>
        </p:txBody>
      </p:sp>
      <p:sp>
        <p:nvSpPr>
          <p:cNvPr id="8" name="Text 5"/>
          <p:cNvSpPr/>
          <p:nvPr/>
        </p:nvSpPr>
        <p:spPr>
          <a:xfrm>
            <a:off x="502920" y="841248"/>
            <a:ext cx="731520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2300" b="1" dirty="0">
                <a:solidFill>
                  <a:srgbClr val="0A204C"/>
                </a:solidFill>
              </a:rPr>
              <a:t>What you need to understand</a:t>
            </a:r>
            <a:endParaRPr lang="en-US" sz="2300" dirty="0"/>
          </a:p>
        </p:txBody>
      </p:sp>
      <p:sp>
        <p:nvSpPr>
          <p:cNvPr id="9" name="Text 6"/>
          <p:cNvSpPr/>
          <p:nvPr/>
        </p:nvSpPr>
        <p:spPr>
          <a:xfrm>
            <a:off x="502920" y="1207008"/>
            <a:ext cx="786384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550" dirty="0">
                <a:solidFill>
                  <a:srgbClr val="5B6770"/>
                </a:solidFill>
              </a:rPr>
              <a:t>These ideas guide the decisions you make during the lesson.</a:t>
            </a:r>
            <a:endParaRPr lang="en-US" sz="1550" dirty="0"/>
          </a:p>
        </p:txBody>
      </p:sp>
      <p:sp>
        <p:nvSpPr>
          <p:cNvPr id="10" name="Shape 7"/>
          <p:cNvSpPr/>
          <p:nvPr/>
        </p:nvSpPr>
        <p:spPr>
          <a:xfrm>
            <a:off x="502920" y="1737360"/>
            <a:ext cx="5577840" cy="4343400"/>
          </a:xfrm>
          <a:prstGeom prst="roundRect">
            <a:avLst>
              <a:gd name="adj" fmla="val 1684"/>
            </a:avLst>
          </a:prstGeom>
          <a:solidFill>
            <a:srgbClr val="EEF3F7"/>
          </a:solidFill>
          <a:ln w="12700">
            <a:solidFill>
              <a:srgbClr val="D9E6F2"/>
            </a:solidFill>
            <a:prstDash val="solid"/>
          </a:ln>
        </p:spPr>
        <p:txBody>
          <a:bodyPr/>
          <a:p/>
        </p:txBody>
      </p:sp>
      <p:sp>
        <p:nvSpPr>
          <p:cNvPr id="11" name="Text 8"/>
          <p:cNvSpPr/>
          <p:nvPr/>
        </p:nvSpPr>
        <p:spPr>
          <a:xfrm>
            <a:off x="749808" y="1975104"/>
            <a:ext cx="2011680" cy="256032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ctr">
            <a:normAutofit/>
          </a:bodyPr>
          <a:lstStyle/>
          <a:p>
            <a:pPr indent="0" marL="0">
              <a:buNone/>
            </a:pPr>
            <a:r>
              <a:rPr lang="en-US" sz="1100" b="1" dirty="0">
                <a:solidFill>
                  <a:srgbClr val="F47B20"/>
                </a:solidFill>
              </a:rPr>
              <a:t>BIG IDEAS</a:t>
            </a:r>
            <a:endParaRPr lang="en-US" sz="1100" dirty="0"/>
          </a:p>
        </p:txBody>
      </p:sp>
      <p:sp>
        <p:nvSpPr>
          <p:cNvPr id="12" name="Text 9"/>
          <p:cNvSpPr/>
          <p:nvPr/>
        </p:nvSpPr>
        <p:spPr>
          <a:xfrm>
            <a:off x="749808" y="2395728"/>
            <a:ext cx="5074920" cy="2926080"/>
          </a:xfrm>
          <a:prstGeom prst="rect">
            <a:avLst/>
          </a:prstGeom>
          <a:noFill/>
          <a:ln/>
        </p:spPr>
        <p:txBody>
          <a:bodyPr wrap="square" lIns="762" tIns="762" rIns="762" bIns="762" rtlCol="0" anchor="t">
            <a:normAutofit/>
          </a:bodyPr>
          <a:lstStyle/>
          <a:p>
            <a:pPr indent="0" marL="0">
              <a:buNone/>
            </a:pPr>
            <a:r>
              <a:rPr lang="en-US" sz="1600" dirty="0">
                <a:solidFill>
                  <a:srgbClr val="1E2A3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Technical drawings record final design information in a form another person can inspect, build from, or review.</a:t>
            </a:r>
            <a:pPr indent="0" marL="0">
              <a:buNone/>
            </a:pPr>
            <a:endParaRPr lang="en-US" sz="1600" dirty="0"/>
          </a:p>
          <a:p>
            <a:pPr indent="0" marL="0">
              <a:buNone/>
            </a:pPr>
            <a:r>
              <a:rPr lang="en-US" sz="1600" dirty="0">
                <a:solidFill>
                  <a:srgbClr val="1E2A3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Drawings should reflect what was learned from CAD and physical prototype testing.</a:t>
            </a:r>
            <a:endParaRPr lang="en-US" sz="1600" dirty="0"/>
          </a:p>
          <a:p>
            <a:pPr indent="0" marL="0">
              <a:buNone/>
            </a:pPr>
            <a:endParaRPr lang="en-US" sz="1600" dirty="0"/>
          </a:p>
          <a:p>
            <a:pPr indent="0" marL="0">
              <a:buNone/>
            </a:pPr>
            <a:r>
              <a:rPr lang="en-US" sz="1600" dirty="0">
                <a:solidFill>
                  <a:srgbClr val="1E2A3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Part drawings and assembly drawings serve different communication purposes.</a:t>
            </a:r>
            <a:endParaRPr lang="en-US" sz="1600" dirty="0"/>
          </a:p>
        </p:txBody>
      </p:sp>
      <p:sp>
        <p:nvSpPr>
          <p:cNvPr id="13" name="Shape 10"/>
          <p:cNvSpPr/>
          <p:nvPr/>
        </p:nvSpPr>
        <p:spPr>
          <a:xfrm>
            <a:off x="6492240" y="1737360"/>
            <a:ext cx="4983480" cy="4343400"/>
          </a:xfrm>
          <a:prstGeom prst="roundRect">
            <a:avLst>
              <a:gd name="adj" fmla="val 1684"/>
            </a:avLst>
          </a:prstGeom>
          <a:solidFill>
            <a:srgbClr val="FFFFFF"/>
          </a:solidFill>
          <a:ln w="12700">
            <a:solidFill>
              <a:srgbClr val="D9E6F2"/>
            </a:solidFill>
            <a:prstDash val="solid"/>
          </a:ln>
        </p:spPr>
        <p:txBody>
          <a:bodyPr/>
          <a:p/>
        </p:txBody>
      </p:sp>
      <p:pic>
        <p:nvPicPr>
          <p:cNvPr id="14" name="Image 1" descr="/mnt/data/unit3_crops/a_clean_well_lit_engineering_workbench_scene_phot_mini.jp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0840" y="2011680"/>
            <a:ext cx="4526280" cy="3611880"/>
          </a:xfrm>
          <a:prstGeom prst="rect">
            <a:avLst/>
          </a:prstGeom>
        </p:spPr>
      </p:pic>
      <p:sp>
        <p:nvSpPr>
          <p:cNvPr id="15" name="Text 11"/>
          <p:cNvSpPr/>
          <p:nvPr/>
        </p:nvSpPr>
        <p:spPr>
          <a:xfrm>
            <a:off x="6830568" y="5212080"/>
            <a:ext cx="4306824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100" b="1" dirty="0">
                <a:solidFill>
                  <a:srgbClr val="0A204C"/>
                </a:solidFill>
              </a:rPr>
              <a:t>Technical documentation turns design work into instructions others can understand.</a:t>
            </a:r>
            <a:endParaRPr lang="en-US" sz="1100" dirty="0"/>
          </a:p>
        </p:txBody>
      </p:sp>
      <p:pic>
        <p:nvPicPr>
          <p:cNvPr id="16" name="Picture 15" descr="logo_white_transparen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0896" y="118872"/>
            <a:ext cx="1133856" cy="338464"/>
          </a:xfrm>
          <a:prstGeom prst="rect">
            <a:avLst/>
          </a:prstGeom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8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03504"/>
          </a:xfrm>
          <a:prstGeom prst="rect">
            <a:avLst/>
          </a:prstGeom>
          <a:solidFill>
            <a:srgbClr val="0A204C"/>
          </a:solidFill>
          <a:ln w="12700">
            <a:solidFill>
              <a:srgbClr val="0A204C"/>
            </a:solidFill>
            <a:prstDash val="solid"/>
          </a:ln>
        </p:spPr>
        <p:txBody>
          <a:bodyPr/>
          <a:p/>
        </p:txBody>
      </p:sp>
      <p:sp>
        <p:nvSpPr>
          <p:cNvPr id="5" name="Text 2"/>
          <p:cNvSpPr/>
          <p:nvPr/>
        </p:nvSpPr>
        <p:spPr>
          <a:xfrm>
            <a:off x="2788920" y="146304"/>
            <a:ext cx="13716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200" b="1" dirty="0">
                <a:solidFill>
                  <a:srgbClr val="D7A940"/>
                </a:solidFill>
              </a:rPr>
              <a:t>Lesson 3.13</a:t>
            </a:r>
            <a:endParaRPr lang="en-US" sz="1200" dirty="0"/>
          </a:p>
        </p:txBody>
      </p:sp>
      <p:sp>
        <p:nvSpPr>
          <p:cNvPr id="6" name="Text 3"/>
          <p:cNvSpPr/>
          <p:nvPr/>
        </p:nvSpPr>
        <p:spPr>
          <a:xfrm>
            <a:off x="4315968" y="118872"/>
            <a:ext cx="64008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600" b="1" dirty="0">
                <a:solidFill>
                  <a:srgbClr val="FFFFFF"/>
                </a:solidFill>
              </a:rPr>
              <a:t>Introduction to Technical Drawing Sheets</a:t>
            </a:r>
            <a:endParaRPr lang="en-US" sz="1600" dirty="0"/>
          </a:p>
        </p:txBody>
      </p:sp>
      <p:sp>
        <p:nvSpPr>
          <p:cNvPr id="7" name="Text 4"/>
          <p:cNvSpPr/>
          <p:nvPr/>
        </p:nvSpPr>
        <p:spPr>
          <a:xfrm>
            <a:off x="7452360" y="6510528"/>
            <a:ext cx="393192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750" dirty="0">
                <a:solidFill>
                  <a:srgbClr val="5B6770"/>
                </a:solidFill>
              </a:rPr>
              <a:t>LockwoodSTEM  |  Introduction to Engineering Design</a:t>
            </a:r>
            <a:endParaRPr lang="en-US" sz="750" dirty="0"/>
          </a:p>
        </p:txBody>
      </p:sp>
      <p:sp>
        <p:nvSpPr>
          <p:cNvPr id="8" name="Text 5"/>
          <p:cNvSpPr/>
          <p:nvPr/>
        </p:nvSpPr>
        <p:spPr>
          <a:xfrm>
            <a:off x="502920" y="841248"/>
            <a:ext cx="731520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2300" b="1" dirty="0">
                <a:solidFill>
                  <a:srgbClr val="0A204C"/>
                </a:solidFill>
              </a:rPr>
              <a:t>What you will do</a:t>
            </a:r>
            <a:endParaRPr lang="en-US" sz="2300" dirty="0"/>
          </a:p>
        </p:txBody>
      </p:sp>
      <p:sp>
        <p:nvSpPr>
          <p:cNvPr id="9" name="Text 6"/>
          <p:cNvSpPr/>
          <p:nvPr/>
        </p:nvSpPr>
        <p:spPr>
          <a:xfrm>
            <a:off x="502920" y="1207008"/>
            <a:ext cx="795528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550" dirty="0">
                <a:solidFill>
                  <a:srgbClr val="5B6770"/>
                </a:solidFill>
              </a:rPr>
              <a:t>Use this workflow to produce lesson evidence for your final design package.</a:t>
            </a:r>
            <a:endParaRPr lang="en-US" sz="1550" dirty="0"/>
          </a:p>
        </p:txBody>
      </p:sp>
      <p:sp>
        <p:nvSpPr>
          <p:cNvPr id="10" name="Shape 7"/>
          <p:cNvSpPr/>
          <p:nvPr/>
        </p:nvSpPr>
        <p:spPr>
          <a:xfrm>
            <a:off x="594360" y="1691640"/>
            <a:ext cx="5166360" cy="960120"/>
          </a:xfrm>
          <a:prstGeom prst="roundRect">
            <a:avLst>
              <a:gd name="adj" fmla="val 4762"/>
            </a:avLst>
          </a:prstGeom>
          <a:solidFill>
            <a:srgbClr val="EEF3F7"/>
          </a:solidFill>
          <a:ln w="12700">
            <a:solidFill>
              <a:srgbClr val="D9E6F2"/>
            </a:solidFill>
            <a:prstDash val="solid"/>
          </a:ln>
        </p:spPr>
        <p:txBody>
          <a:bodyPr/>
          <a:p/>
        </p:txBody>
      </p:sp>
      <p:sp>
        <p:nvSpPr>
          <p:cNvPr id="11" name="Text 8"/>
          <p:cNvSpPr/>
          <p:nvPr/>
        </p:nvSpPr>
        <p:spPr>
          <a:xfrm>
            <a:off x="758952" y="1929384"/>
            <a:ext cx="411480" cy="411480"/>
          </a:xfrm>
          <a:prstGeom prst="rect">
            <a:avLst/>
          </a:prstGeom>
          <a:solidFill>
            <a:srgbClr val="F47B20"/>
          </a:solidFill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500" b="1" dirty="0">
                <a:solidFill>
                  <a:srgbClr val="FFFFFF"/>
                </a:solidFill>
              </a:rPr>
              <a:t>1</a:t>
            </a:r>
            <a:endParaRPr lang="en-US" sz="1500" dirty="0"/>
          </a:p>
        </p:txBody>
      </p:sp>
      <p:sp>
        <p:nvSpPr>
          <p:cNvPr id="12" name="Text 9"/>
          <p:cNvSpPr/>
          <p:nvPr/>
        </p:nvSpPr>
        <p:spPr>
          <a:xfrm>
            <a:off x="1307592" y="1856232"/>
            <a:ext cx="4251960" cy="59436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350" dirty="0">
                <a:solidFill>
                  <a:srgbClr val="1E2A36"/>
                </a:solidFill>
              </a:rPr>
              <a:t>Review prototype testing evidence and revision notes.</a:t>
            </a:r>
            <a:endParaRPr lang="en-US" sz="1350" dirty="0"/>
          </a:p>
        </p:txBody>
      </p:sp>
      <p:sp>
        <p:nvSpPr>
          <p:cNvPr id="13" name="Shape 10"/>
          <p:cNvSpPr/>
          <p:nvPr/>
        </p:nvSpPr>
        <p:spPr>
          <a:xfrm>
            <a:off x="6172200" y="1691640"/>
            <a:ext cx="5166360" cy="960120"/>
          </a:xfrm>
          <a:prstGeom prst="roundRect">
            <a:avLst>
              <a:gd name="adj" fmla="val 4762"/>
            </a:avLst>
          </a:prstGeom>
          <a:solidFill>
            <a:srgbClr val="FFFFFF"/>
          </a:solidFill>
          <a:ln w="12700">
            <a:solidFill>
              <a:srgbClr val="D9E6F2"/>
            </a:solidFill>
            <a:prstDash val="solid"/>
          </a:ln>
        </p:spPr>
        <p:txBody>
          <a:bodyPr/>
          <a:p/>
        </p:txBody>
      </p:sp>
      <p:sp>
        <p:nvSpPr>
          <p:cNvPr id="14" name="Text 11"/>
          <p:cNvSpPr/>
          <p:nvPr/>
        </p:nvSpPr>
        <p:spPr>
          <a:xfrm>
            <a:off x="6336792" y="1929384"/>
            <a:ext cx="411480" cy="411480"/>
          </a:xfrm>
          <a:prstGeom prst="rect">
            <a:avLst/>
          </a:prstGeom>
          <a:solidFill>
            <a:srgbClr val="F47B20"/>
          </a:solidFill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500" b="1" dirty="0">
                <a:solidFill>
                  <a:srgbClr val="FFFFFF"/>
                </a:solidFill>
              </a:rPr>
              <a:t>2</a:t>
            </a:r>
            <a:endParaRPr lang="en-US" sz="1500" dirty="0"/>
          </a:p>
        </p:txBody>
      </p:sp>
      <p:sp>
        <p:nvSpPr>
          <p:cNvPr id="15" name="Text 12"/>
          <p:cNvSpPr/>
          <p:nvPr/>
        </p:nvSpPr>
        <p:spPr>
          <a:xfrm>
            <a:off x="6885432" y="1856232"/>
            <a:ext cx="4251960" cy="59436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350" dirty="0">
                <a:solidFill>
                  <a:srgbClr val="1E2A36"/>
                </a:solidFill>
              </a:rPr>
              <a:t>Identify the parts of a drawing sheet, including border, title block, views, scale, units, notes, and revision level.</a:t>
            </a:r>
            <a:endParaRPr lang="en-US" sz="1350" dirty="0"/>
          </a:p>
        </p:txBody>
      </p:sp>
      <p:sp>
        <p:nvSpPr>
          <p:cNvPr id="16" name="Shape 13"/>
          <p:cNvSpPr/>
          <p:nvPr/>
        </p:nvSpPr>
        <p:spPr>
          <a:xfrm>
            <a:off x="594360" y="2990088"/>
            <a:ext cx="5166360" cy="960120"/>
          </a:xfrm>
          <a:prstGeom prst="roundRect">
            <a:avLst>
              <a:gd name="adj" fmla="val 4762"/>
            </a:avLst>
          </a:prstGeom>
          <a:solidFill>
            <a:srgbClr val="EEF3F7"/>
          </a:solidFill>
          <a:ln w="12700">
            <a:solidFill>
              <a:srgbClr val="D9E6F2"/>
            </a:solidFill>
            <a:prstDash val="solid"/>
          </a:ln>
        </p:spPr>
        <p:txBody>
          <a:bodyPr/>
          <a:p/>
        </p:txBody>
      </p:sp>
      <p:sp>
        <p:nvSpPr>
          <p:cNvPr id="17" name="Text 14"/>
          <p:cNvSpPr/>
          <p:nvPr/>
        </p:nvSpPr>
        <p:spPr>
          <a:xfrm>
            <a:off x="758952" y="3227832"/>
            <a:ext cx="411480" cy="411480"/>
          </a:xfrm>
          <a:prstGeom prst="rect">
            <a:avLst/>
          </a:prstGeom>
          <a:solidFill>
            <a:srgbClr val="F47B20"/>
          </a:solidFill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500" b="1" dirty="0">
                <a:solidFill>
                  <a:srgbClr val="FFFFFF"/>
                </a:solidFill>
              </a:rPr>
              <a:t>3</a:t>
            </a:r>
            <a:endParaRPr lang="en-US" sz="1500" dirty="0"/>
          </a:p>
        </p:txBody>
      </p:sp>
      <p:sp>
        <p:nvSpPr>
          <p:cNvPr id="18" name="Text 15"/>
          <p:cNvSpPr/>
          <p:nvPr/>
        </p:nvSpPr>
        <p:spPr>
          <a:xfrm>
            <a:off x="1307592" y="3154680"/>
            <a:ext cx="4251960" cy="59436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350" dirty="0">
                <a:solidFill>
                  <a:srgbClr val="1E2A36"/>
                </a:solidFill>
              </a:rPr>
              <a:t>Compare part drawings and assembly drawings.</a:t>
            </a:r>
            <a:endParaRPr lang="en-US" sz="1350" dirty="0"/>
          </a:p>
        </p:txBody>
      </p:sp>
      <p:sp>
        <p:nvSpPr>
          <p:cNvPr id="19" name="Shape 16"/>
          <p:cNvSpPr/>
          <p:nvPr/>
        </p:nvSpPr>
        <p:spPr>
          <a:xfrm>
            <a:off x="6172200" y="2990088"/>
            <a:ext cx="5166360" cy="960120"/>
          </a:xfrm>
          <a:prstGeom prst="roundRect">
            <a:avLst>
              <a:gd name="adj" fmla="val 4762"/>
            </a:avLst>
          </a:prstGeom>
          <a:solidFill>
            <a:srgbClr val="FFFFFF"/>
          </a:solidFill>
          <a:ln w="12700">
            <a:solidFill>
              <a:srgbClr val="D9E6F2"/>
            </a:solidFill>
            <a:prstDash val="solid"/>
          </a:ln>
        </p:spPr>
        <p:txBody>
          <a:bodyPr/>
          <a:p/>
        </p:txBody>
      </p:sp>
      <p:sp>
        <p:nvSpPr>
          <p:cNvPr id="20" name="Text 17"/>
          <p:cNvSpPr/>
          <p:nvPr/>
        </p:nvSpPr>
        <p:spPr>
          <a:xfrm>
            <a:off x="6336792" y="3227832"/>
            <a:ext cx="411480" cy="411480"/>
          </a:xfrm>
          <a:prstGeom prst="rect">
            <a:avLst/>
          </a:prstGeom>
          <a:solidFill>
            <a:srgbClr val="F47B20"/>
          </a:solidFill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500" b="1" dirty="0">
                <a:solidFill>
                  <a:srgbClr val="FFFFFF"/>
                </a:solidFill>
              </a:rPr>
              <a:t>4</a:t>
            </a:r>
            <a:endParaRPr lang="en-US" sz="1500" dirty="0"/>
          </a:p>
        </p:txBody>
      </p:sp>
      <p:sp>
        <p:nvSpPr>
          <p:cNvPr id="21" name="Text 18"/>
          <p:cNvSpPr/>
          <p:nvPr/>
        </p:nvSpPr>
        <p:spPr>
          <a:xfrm>
            <a:off x="6885432" y="3154680"/>
            <a:ext cx="4251960" cy="59436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350" dirty="0">
                <a:solidFill>
                  <a:srgbClr val="1E2A36"/>
                </a:solidFill>
              </a:rPr>
              <a:t>Identify one prototype result that should influence final documentation.</a:t>
            </a:r>
            <a:endParaRPr lang="en-US" sz="1350" dirty="0"/>
          </a:p>
        </p:txBody>
      </p:sp>
      <p:sp>
        <p:nvSpPr>
          <p:cNvPr id="22" name="Shape 19"/>
          <p:cNvSpPr/>
          <p:nvPr/>
        </p:nvSpPr>
        <p:spPr>
          <a:xfrm>
            <a:off x="594360" y="4288536"/>
            <a:ext cx="5166360" cy="960120"/>
          </a:xfrm>
          <a:prstGeom prst="roundRect">
            <a:avLst>
              <a:gd name="adj" fmla="val 4762"/>
            </a:avLst>
          </a:prstGeom>
          <a:solidFill>
            <a:srgbClr val="EEF3F7"/>
          </a:solidFill>
          <a:ln w="12700">
            <a:solidFill>
              <a:srgbClr val="D9E6F2"/>
            </a:solidFill>
            <a:prstDash val="solid"/>
          </a:ln>
        </p:spPr>
        <p:txBody>
          <a:bodyPr/>
          <a:p/>
        </p:txBody>
      </p:sp>
      <p:sp>
        <p:nvSpPr>
          <p:cNvPr id="23" name="Text 20"/>
          <p:cNvSpPr/>
          <p:nvPr/>
        </p:nvSpPr>
        <p:spPr>
          <a:xfrm>
            <a:off x="758952" y="4526280"/>
            <a:ext cx="411480" cy="411480"/>
          </a:xfrm>
          <a:prstGeom prst="rect">
            <a:avLst/>
          </a:prstGeom>
          <a:solidFill>
            <a:srgbClr val="F47B20"/>
          </a:solidFill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500" b="1" dirty="0">
                <a:solidFill>
                  <a:srgbClr val="FFFFFF"/>
                </a:solidFill>
              </a:rPr>
              <a:t>5</a:t>
            </a:r>
            <a:endParaRPr lang="en-US" sz="1500" dirty="0"/>
          </a:p>
        </p:txBody>
      </p:sp>
      <p:sp>
        <p:nvSpPr>
          <p:cNvPr id="24" name="Text 21"/>
          <p:cNvSpPr/>
          <p:nvPr/>
        </p:nvSpPr>
        <p:spPr>
          <a:xfrm>
            <a:off x="1307592" y="4453128"/>
            <a:ext cx="4251960" cy="59436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350" dirty="0">
                <a:solidFill>
                  <a:srgbClr val="1E2A36"/>
                </a:solidFill>
              </a:rPr>
              <a:t>Create a basic drawing sheet from a rocket part or assembly.</a:t>
            </a:r>
            <a:endParaRPr lang="en-US" sz="1350" dirty="0"/>
          </a:p>
        </p:txBody>
      </p:sp>
      <p:sp>
        <p:nvSpPr>
          <p:cNvPr id="25" name="Text 22"/>
          <p:cNvSpPr/>
          <p:nvPr/>
        </p:nvSpPr>
        <p:spPr>
          <a:xfrm>
            <a:off x="594360" y="6016752"/>
            <a:ext cx="1078992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600" b="1" dirty="0">
                <a:solidFill>
                  <a:srgbClr val="F47B20"/>
                </a:solidFill>
              </a:rPr>
              <a:t>Save screenshots, photos, measurements, or notes before you move on.</a:t>
            </a:r>
            <a:endParaRPr lang="en-US" sz="1600" dirty="0"/>
          </a:p>
        </p:txBody>
      </p:sp>
      <p:pic>
        <p:nvPicPr>
          <p:cNvPr id="26" name="Picture 25" descr="logo_white_transparent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896" y="118872"/>
            <a:ext cx="1133856" cy="338464"/>
          </a:xfrm>
          <a:prstGeom prst="rect">
            <a:avLst/>
          </a:prstGeom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9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03504"/>
          </a:xfrm>
          <a:prstGeom prst="rect">
            <a:avLst/>
          </a:prstGeom>
          <a:solidFill>
            <a:srgbClr val="0A204C"/>
          </a:solidFill>
          <a:ln w="12700">
            <a:solidFill>
              <a:srgbClr val="0A204C"/>
            </a:solidFill>
            <a:prstDash val="solid"/>
          </a:ln>
        </p:spPr>
        <p:txBody>
          <a:bodyPr/>
          <a:p/>
        </p:txBody>
      </p:sp>
      <p:sp>
        <p:nvSpPr>
          <p:cNvPr id="5" name="Text 2"/>
          <p:cNvSpPr/>
          <p:nvPr/>
        </p:nvSpPr>
        <p:spPr>
          <a:xfrm>
            <a:off x="2788920" y="146304"/>
            <a:ext cx="13716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200" b="1" dirty="0">
                <a:solidFill>
                  <a:srgbClr val="D7A940"/>
                </a:solidFill>
              </a:rPr>
              <a:t>Lesson 3.13</a:t>
            </a:r>
            <a:endParaRPr lang="en-US" sz="1200" dirty="0"/>
          </a:p>
        </p:txBody>
      </p:sp>
      <p:sp>
        <p:nvSpPr>
          <p:cNvPr id="6" name="Text 3"/>
          <p:cNvSpPr/>
          <p:nvPr/>
        </p:nvSpPr>
        <p:spPr>
          <a:xfrm>
            <a:off x="4315968" y="118872"/>
            <a:ext cx="64008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600" b="1" dirty="0">
                <a:solidFill>
                  <a:srgbClr val="FFFFFF"/>
                </a:solidFill>
              </a:rPr>
              <a:t>Introduction to Technical Drawing Sheets</a:t>
            </a:r>
            <a:endParaRPr lang="en-US" sz="1600" dirty="0"/>
          </a:p>
        </p:txBody>
      </p:sp>
      <p:sp>
        <p:nvSpPr>
          <p:cNvPr id="7" name="Text 4"/>
          <p:cNvSpPr/>
          <p:nvPr/>
        </p:nvSpPr>
        <p:spPr>
          <a:xfrm>
            <a:off x="7452360" y="6510528"/>
            <a:ext cx="393192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750" dirty="0">
                <a:solidFill>
                  <a:srgbClr val="5B6770"/>
                </a:solidFill>
              </a:rPr>
              <a:t>LockwoodSTEM  |  Introduction to Engineering Design</a:t>
            </a:r>
            <a:endParaRPr lang="en-US" sz="750" dirty="0"/>
          </a:p>
        </p:txBody>
      </p:sp>
      <p:sp>
        <p:nvSpPr>
          <p:cNvPr id="8" name="Text 5"/>
          <p:cNvSpPr/>
          <p:nvPr/>
        </p:nvSpPr>
        <p:spPr>
          <a:xfrm>
            <a:off x="502920" y="841248"/>
            <a:ext cx="731520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2300" b="1" dirty="0">
                <a:solidFill>
                  <a:srgbClr val="0A204C"/>
                </a:solidFill>
              </a:rPr>
              <a:t>Evidence checklist</a:t>
            </a:r>
            <a:endParaRPr lang="en-US" sz="2300" dirty="0"/>
          </a:p>
        </p:txBody>
      </p:sp>
      <p:sp>
        <p:nvSpPr>
          <p:cNvPr id="9" name="Text 6"/>
          <p:cNvSpPr/>
          <p:nvPr/>
        </p:nvSpPr>
        <p:spPr>
          <a:xfrm>
            <a:off x="502920" y="1207008"/>
            <a:ext cx="86868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550" dirty="0">
                <a:solidFill>
                  <a:srgbClr val="5B6770"/>
                </a:solidFill>
              </a:rPr>
              <a:t>Use this slide to check whether your lesson evidence is ready for the final package.</a:t>
            </a:r>
            <a:endParaRPr lang="en-US" sz="1550" dirty="0"/>
          </a:p>
        </p:txBody>
      </p:sp>
      <p:sp>
        <p:nvSpPr>
          <p:cNvPr id="10" name="Shape 7"/>
          <p:cNvSpPr/>
          <p:nvPr/>
        </p:nvSpPr>
        <p:spPr>
          <a:xfrm>
            <a:off x="502920" y="1691640"/>
            <a:ext cx="5577840" cy="4480560"/>
          </a:xfrm>
          <a:prstGeom prst="roundRect">
            <a:avLst>
              <a:gd name="adj" fmla="val 1633"/>
            </a:avLst>
          </a:prstGeom>
          <a:solidFill>
            <a:srgbClr val="EEF3F7"/>
          </a:solidFill>
          <a:ln w="12700">
            <a:solidFill>
              <a:srgbClr val="D9E6F2"/>
            </a:solidFill>
            <a:prstDash val="solid"/>
          </a:ln>
        </p:spPr>
        <p:txBody>
          <a:bodyPr/>
          <a:p/>
        </p:txBody>
      </p:sp>
      <p:sp>
        <p:nvSpPr>
          <p:cNvPr id="11" name="Text 8"/>
          <p:cNvSpPr/>
          <p:nvPr/>
        </p:nvSpPr>
        <p:spPr>
          <a:xfrm>
            <a:off x="749808" y="1947672"/>
            <a:ext cx="2743200" cy="256032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ctr">
            <a:normAutofit/>
          </a:bodyPr>
          <a:lstStyle/>
          <a:p>
            <a:pPr indent="0" marL="0">
              <a:buNone/>
            </a:pPr>
            <a:r>
              <a:rPr lang="en-US" sz="1100" b="1" dirty="0">
                <a:solidFill>
                  <a:srgbClr val="F47B20"/>
                </a:solidFill>
              </a:rPr>
              <a:t>REQUIRED EVIDENCE</a:t>
            </a:r>
            <a:endParaRPr lang="en-US" sz="1100" dirty="0"/>
          </a:p>
        </p:txBody>
      </p:sp>
      <p:sp>
        <p:nvSpPr>
          <p:cNvPr id="12" name="Text 9"/>
          <p:cNvSpPr/>
          <p:nvPr/>
        </p:nvSpPr>
        <p:spPr>
          <a:xfrm>
            <a:off x="749808" y="2340864"/>
            <a:ext cx="5074920" cy="3337560"/>
          </a:xfrm>
          <a:prstGeom prst="rect">
            <a:avLst/>
          </a:prstGeom>
          <a:noFill/>
          <a:ln/>
        </p:spPr>
        <p:txBody>
          <a:bodyPr wrap="square" lIns="508" tIns="508" rIns="508" bIns="508" rtlCol="0" anchor="t">
            <a:normAutofit/>
          </a:bodyPr>
          <a:lstStyle/>
          <a:p>
            <a:pPr indent="0" marL="0">
              <a:buNone/>
            </a:pPr>
            <a:r>
              <a:rPr lang="en-US" sz="1450" dirty="0">
                <a:solidFill>
                  <a:srgbClr val="1E2A36"/>
                </a:solidFill>
              </a:rPr>
              <a:t>□ Notes explaining what a technical drawing sheet is</a:t>
            </a:r>
            <a:endParaRPr lang="en-US" sz="1450" dirty="0"/>
          </a:p>
          <a:p>
            <a:pPr indent="0" marL="0">
              <a:buNone/>
            </a:pPr>
            <a:r>
              <a:rPr lang="en-US" sz="1450" dirty="0">
                <a:solidFill>
                  <a:srgbClr val="1E2A36"/>
                </a:solidFill>
              </a:rPr>
              <a:t>□ Definitions of part drawing and assembly drawing</a:t>
            </a:r>
            <a:endParaRPr lang="en-US" sz="1450" dirty="0"/>
          </a:p>
          <a:p>
            <a:pPr indent="0" marL="0">
              <a:buNone/>
            </a:pPr>
            <a:r>
              <a:rPr lang="en-US" sz="1450" dirty="0">
                <a:solidFill>
                  <a:srgbClr val="1E2A36"/>
                </a:solidFill>
              </a:rPr>
              <a:t>□ List of major drawing sheet parts</a:t>
            </a:r>
            <a:endParaRPr lang="en-US" sz="1450" dirty="0"/>
          </a:p>
          <a:p>
            <a:pPr indent="0" marL="0">
              <a:buNone/>
            </a:pPr>
            <a:r>
              <a:rPr lang="en-US" sz="1450" dirty="0">
                <a:solidFill>
                  <a:srgbClr val="1E2A36"/>
                </a:solidFill>
              </a:rPr>
              <a:t>□ Screenshot of the first CAD drawing sheet</a:t>
            </a:r>
            <a:endParaRPr lang="en-US" sz="1450" dirty="0"/>
          </a:p>
          <a:p>
            <a:pPr indent="0" marL="0">
              <a:buNone/>
            </a:pPr>
            <a:r>
              <a:rPr lang="en-US" sz="1450" dirty="0">
                <a:solidFill>
                  <a:srgbClr val="1E2A36"/>
                </a:solidFill>
              </a:rPr>
              <a:t>□ Views included</a:t>
            </a:r>
            <a:endParaRPr lang="en-US" sz="1450" dirty="0"/>
          </a:p>
          <a:p>
            <a:pPr indent="0" marL="0">
              <a:buNone/>
            </a:pPr>
            <a:r>
              <a:rPr lang="en-US" sz="1450" dirty="0">
                <a:solidFill>
                  <a:srgbClr val="1E2A36"/>
                </a:solidFill>
              </a:rPr>
              <a:t>□ One prototype testing result that should influence final drawings</a:t>
            </a:r>
            <a:endParaRPr lang="en-US" sz="1450" dirty="0"/>
          </a:p>
        </p:txBody>
      </p:sp>
      <p:sp>
        <p:nvSpPr>
          <p:cNvPr id="13" name="Shape 10"/>
          <p:cNvSpPr/>
          <p:nvPr/>
        </p:nvSpPr>
        <p:spPr>
          <a:xfrm>
            <a:off x="6492240" y="1691640"/>
            <a:ext cx="4983480" cy="4480560"/>
          </a:xfrm>
          <a:prstGeom prst="roundRect">
            <a:avLst>
              <a:gd name="adj" fmla="val 1633"/>
            </a:avLst>
          </a:prstGeom>
          <a:solidFill>
            <a:srgbClr val="FFFFFF"/>
          </a:solidFill>
          <a:ln w="12700">
            <a:solidFill>
              <a:srgbClr val="D9E6F2"/>
            </a:solidFill>
            <a:prstDash val="solid"/>
          </a:ln>
        </p:spPr>
        <p:txBody>
          <a:bodyPr/>
          <a:p/>
        </p:txBody>
      </p:sp>
      <p:sp>
        <p:nvSpPr>
          <p:cNvPr id="14" name="Text 11"/>
          <p:cNvSpPr/>
          <p:nvPr/>
        </p:nvSpPr>
        <p:spPr>
          <a:xfrm>
            <a:off x="6748272" y="1947672"/>
            <a:ext cx="2743200" cy="256032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ctr">
            <a:normAutofit/>
          </a:bodyPr>
          <a:lstStyle/>
          <a:p>
            <a:pPr indent="0" marL="0">
              <a:buNone/>
            </a:pPr>
            <a:r>
              <a:rPr lang="en-US" sz="1100" b="1" dirty="0">
                <a:solidFill>
                  <a:srgbClr val="D7A940"/>
                </a:solidFill>
              </a:rPr>
              <a:t>BEFORE MOVING ON</a:t>
            </a:r>
            <a:endParaRPr lang="en-US" sz="1100" dirty="0"/>
          </a:p>
        </p:txBody>
      </p:sp>
      <p:sp>
        <p:nvSpPr>
          <p:cNvPr id="15" name="Text 12"/>
          <p:cNvSpPr/>
          <p:nvPr/>
        </p:nvSpPr>
        <p:spPr>
          <a:xfrm>
            <a:off x="6748272" y="2331720"/>
            <a:ext cx="438912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700" b="1" dirty="0">
                <a:solidFill>
                  <a:srgbClr val="0A204C"/>
                </a:solidFill>
              </a:rPr>
              <a:t>Your work should be:</a:t>
            </a:r>
            <a:endParaRPr lang="en-US" sz="1700" dirty="0"/>
          </a:p>
        </p:txBody>
      </p:sp>
      <p:sp>
        <p:nvSpPr>
          <p:cNvPr id="16" name="Text 13"/>
          <p:cNvSpPr/>
          <p:nvPr/>
        </p:nvSpPr>
        <p:spPr>
          <a:xfrm>
            <a:off x="6748272" y="2697480"/>
            <a:ext cx="4343400" cy="2057400"/>
          </a:xfrm>
          <a:prstGeom prst="rect">
            <a:avLst/>
          </a:prstGeom>
          <a:noFill/>
          <a:ln/>
        </p:spPr>
        <p:txBody>
          <a:bodyPr wrap="square" lIns="762" tIns="762" rIns="762" bIns="762" rtlCol="0" anchor="t">
            <a:normAutofit/>
          </a:bodyPr>
          <a:lstStyle/>
          <a:p>
            <a:pPr indent="0" marL="0">
              <a:buNone/>
            </a:pPr>
            <a:r>
              <a:rPr lang="en-US" sz="1550" dirty="0">
                <a:solidFill>
                  <a:srgbClr val="1E2A3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saved in the correct file or folder</a:t>
            </a:r>
            <a:pPr indent="0" marL="0">
              <a:buNone/>
            </a:pPr>
            <a:endParaRPr lang="en-US" sz="1550" dirty="0"/>
          </a:p>
          <a:p>
            <a:pPr indent="0" marL="0">
              <a:buNone/>
            </a:pPr>
            <a:r>
              <a:rPr lang="en-US" sz="1550" dirty="0">
                <a:solidFill>
                  <a:srgbClr val="1E2A3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named clearly enough to find later</a:t>
            </a:r>
            <a:endParaRPr lang="en-US" sz="1550" dirty="0"/>
          </a:p>
          <a:p>
            <a:pPr indent="0" marL="0">
              <a:buNone/>
            </a:pPr>
            <a:endParaRPr lang="en-US" sz="1550" dirty="0"/>
          </a:p>
          <a:p>
            <a:pPr indent="0" marL="0">
              <a:buNone/>
            </a:pPr>
            <a:r>
              <a:rPr lang="en-US" sz="1550" dirty="0">
                <a:solidFill>
                  <a:srgbClr val="1E2A3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connected to a design decision</a:t>
            </a:r>
            <a:endParaRPr lang="en-US" sz="1550" dirty="0"/>
          </a:p>
          <a:p>
            <a:pPr indent="0" marL="0">
              <a:buNone/>
            </a:pPr>
            <a:endParaRPr lang="en-US" sz="1550" dirty="0"/>
          </a:p>
          <a:p>
            <a:pPr indent="0" marL="0">
              <a:buNone/>
            </a:pPr>
            <a:r>
              <a:rPr lang="en-US" sz="1550" dirty="0">
                <a:solidFill>
                  <a:srgbClr val="1E2A3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useful for final drawings or presentation</a:t>
            </a:r>
            <a:endParaRPr lang="en-US" sz="1550" dirty="0"/>
          </a:p>
          <a:p>
            <a:pPr indent="0" marL="0">
              <a:buNone/>
            </a:pPr>
            <a:endParaRPr lang="en-US" sz="1550" dirty="0"/>
          </a:p>
          <a:p>
            <a:pPr indent="0" marL="0">
              <a:buNone/>
            </a:pPr>
            <a:r>
              <a:rPr lang="en-US" sz="1550" dirty="0">
                <a:solidFill>
                  <a:srgbClr val="1E2A3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ready for another person to understand</a:t>
            </a:r>
            <a:endParaRPr lang="en-US" sz="1550" dirty="0"/>
          </a:p>
        </p:txBody>
      </p:sp>
      <p:sp>
        <p:nvSpPr>
          <p:cNvPr id="17" name="Shape 14"/>
          <p:cNvSpPr/>
          <p:nvPr/>
        </p:nvSpPr>
        <p:spPr>
          <a:xfrm>
            <a:off x="6720840" y="5074920"/>
            <a:ext cx="4434840" cy="0"/>
          </a:xfrm>
          <a:prstGeom prst="line">
            <a:avLst/>
          </a:prstGeom>
          <a:noFill/>
          <a:ln w="12700">
            <a:solidFill>
              <a:srgbClr val="D9E6F2"/>
            </a:solidFill>
            <a:prstDash val="solid"/>
          </a:ln>
        </p:spPr>
        <p:txBody>
          <a:bodyPr/>
          <a:p/>
        </p:txBody>
      </p:sp>
      <p:sp>
        <p:nvSpPr>
          <p:cNvPr id="18" name="Text 15"/>
          <p:cNvSpPr/>
          <p:nvPr/>
        </p:nvSpPr>
        <p:spPr>
          <a:xfrm>
            <a:off x="6748272" y="5257800"/>
            <a:ext cx="4343400" cy="56692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450" b="1" dirty="0">
                <a:solidFill>
                  <a:srgbClr val="F47B20"/>
                </a:solidFill>
              </a:rPr>
              <a:t>A started technical drawing sheet and a plan for documenting the tested rocket assembly.</a:t>
            </a:r>
            <a:endParaRPr lang="en-US" sz="1450" dirty="0"/>
          </a:p>
        </p:txBody>
      </p:sp>
      <p:pic>
        <p:nvPicPr>
          <p:cNvPr id="19" name="Picture 18" descr="logo_white_transparent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896" y="118872"/>
            <a:ext cx="1133856" cy="338464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03504"/>
          </a:xfrm>
          <a:prstGeom prst="rect">
            <a:avLst/>
          </a:prstGeom>
          <a:solidFill>
            <a:srgbClr val="0A204C"/>
          </a:solidFill>
          <a:ln w="12700">
            <a:solidFill>
              <a:srgbClr val="0A204C"/>
            </a:solidFill>
            <a:prstDash val="solid"/>
          </a:ln>
        </p:spPr>
        <p:txBody>
          <a:bodyPr/>
          <a:p/>
        </p:txBody>
      </p:sp>
      <p:sp>
        <p:nvSpPr>
          <p:cNvPr id="5" name="Text 2"/>
          <p:cNvSpPr/>
          <p:nvPr/>
        </p:nvSpPr>
        <p:spPr>
          <a:xfrm>
            <a:off x="2788920" y="146304"/>
            <a:ext cx="13716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200" b="1" dirty="0">
                <a:solidFill>
                  <a:srgbClr val="D7A940"/>
                </a:solidFill>
              </a:rPr>
              <a:t>Lesson 3.1</a:t>
            </a:r>
            <a:endParaRPr lang="en-US" sz="1200" dirty="0"/>
          </a:p>
        </p:txBody>
      </p:sp>
      <p:sp>
        <p:nvSpPr>
          <p:cNvPr id="6" name="Text 3"/>
          <p:cNvSpPr/>
          <p:nvPr/>
        </p:nvSpPr>
        <p:spPr>
          <a:xfrm>
            <a:off x="4315968" y="118872"/>
            <a:ext cx="64008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600" b="1" dirty="0">
                <a:solidFill>
                  <a:srgbClr val="FFFFFF"/>
                </a:solidFill>
              </a:rPr>
              <a:t>From Printed Testers to Rocket Assembly</a:t>
            </a:r>
            <a:endParaRPr lang="en-US" sz="1600" dirty="0"/>
          </a:p>
        </p:txBody>
      </p:sp>
      <p:sp>
        <p:nvSpPr>
          <p:cNvPr id="7" name="Text 4"/>
          <p:cNvSpPr/>
          <p:nvPr/>
        </p:nvSpPr>
        <p:spPr>
          <a:xfrm>
            <a:off x="7452360" y="6510528"/>
            <a:ext cx="393192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750" dirty="0">
                <a:solidFill>
                  <a:srgbClr val="5B6770"/>
                </a:solidFill>
              </a:rPr>
              <a:t>LockwoodSTEM  |  Introduction to Engineering Design</a:t>
            </a:r>
            <a:endParaRPr lang="en-US" sz="750" dirty="0"/>
          </a:p>
        </p:txBody>
      </p:sp>
      <p:sp>
        <p:nvSpPr>
          <p:cNvPr id="8" name="Text 5"/>
          <p:cNvSpPr/>
          <p:nvPr/>
        </p:nvSpPr>
        <p:spPr>
          <a:xfrm>
            <a:off x="502920" y="841248"/>
            <a:ext cx="731520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2300" b="1" dirty="0">
                <a:solidFill>
                  <a:srgbClr val="0A204C"/>
                </a:solidFill>
              </a:rPr>
              <a:t>What you need to understand</a:t>
            </a:r>
            <a:endParaRPr lang="en-US" sz="2300" dirty="0"/>
          </a:p>
        </p:txBody>
      </p:sp>
      <p:sp>
        <p:nvSpPr>
          <p:cNvPr id="9" name="Text 6"/>
          <p:cNvSpPr/>
          <p:nvPr/>
        </p:nvSpPr>
        <p:spPr>
          <a:xfrm>
            <a:off x="502920" y="1207008"/>
            <a:ext cx="786384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550" dirty="0">
                <a:solidFill>
                  <a:srgbClr val="5B6770"/>
                </a:solidFill>
              </a:rPr>
              <a:t>These ideas guide the decisions you make during the lesson.</a:t>
            </a:r>
            <a:endParaRPr lang="en-US" sz="1550" dirty="0"/>
          </a:p>
        </p:txBody>
      </p:sp>
      <p:sp>
        <p:nvSpPr>
          <p:cNvPr id="10" name="Shape 7"/>
          <p:cNvSpPr/>
          <p:nvPr/>
        </p:nvSpPr>
        <p:spPr>
          <a:xfrm>
            <a:off x="502920" y="1737360"/>
            <a:ext cx="5577840" cy="4343400"/>
          </a:xfrm>
          <a:prstGeom prst="roundRect">
            <a:avLst>
              <a:gd name="adj" fmla="val 1684"/>
            </a:avLst>
          </a:prstGeom>
          <a:solidFill>
            <a:srgbClr val="EEF3F7"/>
          </a:solidFill>
          <a:ln w="12700">
            <a:solidFill>
              <a:srgbClr val="D9E6F2"/>
            </a:solidFill>
            <a:prstDash val="solid"/>
          </a:ln>
        </p:spPr>
        <p:txBody>
          <a:bodyPr/>
          <a:p/>
        </p:txBody>
      </p:sp>
      <p:sp>
        <p:nvSpPr>
          <p:cNvPr id="11" name="Text 8"/>
          <p:cNvSpPr/>
          <p:nvPr/>
        </p:nvSpPr>
        <p:spPr>
          <a:xfrm>
            <a:off x="749808" y="1975104"/>
            <a:ext cx="2011680" cy="256032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ctr">
            <a:normAutofit/>
          </a:bodyPr>
          <a:lstStyle/>
          <a:p>
            <a:pPr indent="0" marL="0">
              <a:buNone/>
            </a:pPr>
            <a:r>
              <a:rPr lang="en-US" sz="1100" b="1" dirty="0">
                <a:solidFill>
                  <a:srgbClr val="F47B20"/>
                </a:solidFill>
              </a:rPr>
              <a:t>BIG IDEAS</a:t>
            </a:r>
            <a:endParaRPr lang="en-US" sz="1100" dirty="0"/>
          </a:p>
        </p:txBody>
      </p:sp>
      <p:sp>
        <p:nvSpPr>
          <p:cNvPr id="12" name="Text 9"/>
          <p:cNvSpPr/>
          <p:nvPr/>
        </p:nvSpPr>
        <p:spPr>
          <a:xfrm>
            <a:off x="749808" y="2395728"/>
            <a:ext cx="5074920" cy="2926080"/>
          </a:xfrm>
          <a:prstGeom prst="rect">
            <a:avLst/>
          </a:prstGeom>
          <a:noFill/>
          <a:ln/>
        </p:spPr>
        <p:txBody>
          <a:bodyPr wrap="square" lIns="762" tIns="762" rIns="762" bIns="762" rtlCol="0" anchor="t">
            <a:normAutofit/>
          </a:bodyPr>
          <a:lstStyle/>
          <a:p>
            <a:pPr indent="0" marL="0">
              <a:buNone/>
            </a:pPr>
            <a:r>
              <a:rPr lang="en-US" sz="1600" dirty="0">
                <a:solidFill>
                  <a:srgbClr val="1E2A3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Tolerance testing gives evidence for real physical fits, not just ideal CAD dimensions.</a:t>
            </a:r>
            <a:pPr indent="0" marL="0">
              <a:buNone/>
            </a:pPr>
            <a:endParaRPr lang="en-US" sz="1600" dirty="0"/>
          </a:p>
          <a:p>
            <a:pPr indent="0" marL="0">
              <a:buNone/>
            </a:pPr>
            <a:r>
              <a:rPr lang="en-US" sz="1600" dirty="0">
                <a:solidFill>
                  <a:srgbClr val="1E2A3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Rocket assemblies include repeated fit relationships such as couplers, fins, rings, inserts, and body sections.</a:t>
            </a:r>
            <a:endParaRPr lang="en-US" sz="1600" dirty="0"/>
          </a:p>
          <a:p>
            <a:pPr indent="0" marL="0">
              <a:buNone/>
            </a:pPr>
            <a:endParaRPr lang="en-US" sz="1600" dirty="0"/>
          </a:p>
          <a:p>
            <a:pPr indent="0" marL="0">
              <a:buNone/>
            </a:pPr>
            <a:r>
              <a:rPr lang="en-US" sz="1600" dirty="0">
                <a:solidFill>
                  <a:srgbClr val="1E2A3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Assembly decisions should be supported by measurements, observations, and recommendations from Unit 2.</a:t>
            </a:r>
            <a:endParaRPr lang="en-US" sz="1600" dirty="0"/>
          </a:p>
        </p:txBody>
      </p:sp>
      <p:sp>
        <p:nvSpPr>
          <p:cNvPr id="13" name="Shape 10"/>
          <p:cNvSpPr/>
          <p:nvPr/>
        </p:nvSpPr>
        <p:spPr>
          <a:xfrm>
            <a:off x="6492240" y="1737360"/>
            <a:ext cx="4983480" cy="4343400"/>
          </a:xfrm>
          <a:prstGeom prst="roundRect">
            <a:avLst>
              <a:gd name="adj" fmla="val 1684"/>
            </a:avLst>
          </a:prstGeom>
          <a:solidFill>
            <a:srgbClr val="FFFFFF"/>
          </a:solidFill>
          <a:ln w="12700">
            <a:solidFill>
              <a:srgbClr val="D9E6F2"/>
            </a:solidFill>
            <a:prstDash val="solid"/>
          </a:ln>
        </p:spPr>
        <p:txBody>
          <a:bodyPr/>
          <a:p/>
        </p:txBody>
      </p:sp>
      <p:pic>
        <p:nvPicPr>
          <p:cNvPr id="14" name="Image 1" descr="/mnt/data/unit3_crops/a_clean_technical_infographic_diagram_on_a_white_mini.jp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0840" y="2011680"/>
            <a:ext cx="4526280" cy="3611880"/>
          </a:xfrm>
          <a:prstGeom prst="rect">
            <a:avLst/>
          </a:prstGeom>
        </p:spPr>
      </p:pic>
      <p:sp>
        <p:nvSpPr>
          <p:cNvPr id="15" name="Text 11"/>
          <p:cNvSpPr/>
          <p:nvPr/>
        </p:nvSpPr>
        <p:spPr>
          <a:xfrm>
            <a:off x="6830568" y="5212080"/>
            <a:ext cx="4306824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100" b="1" dirty="0">
                <a:solidFill>
                  <a:srgbClr val="0A204C"/>
                </a:solidFill>
              </a:rPr>
              <a:t>Inspect alignment, fit, symmetry, and component organization before fabrication.</a:t>
            </a:r>
            <a:endParaRPr lang="en-US" sz="1100" dirty="0"/>
          </a:p>
        </p:txBody>
      </p:sp>
      <p:pic>
        <p:nvPicPr>
          <p:cNvPr id="16" name="Picture 15" descr="logo_white_transparen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0896" y="118872"/>
            <a:ext cx="1133856" cy="338464"/>
          </a:xfrm>
          <a:prstGeom prst="rect">
            <a:avLst/>
          </a:prstGeom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0">
    <p:bg>
      <p:bgPr>
        <a:solidFill>
          <a:srgbClr val="0A204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unit3_crops/a_clean_well_lit_engineering_workbench_scene_phot_title.jp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989320" y="0"/>
            <a:ext cx="6202375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5989320" cy="6858000"/>
          </a:xfrm>
          <a:prstGeom prst="rect">
            <a:avLst/>
          </a:prstGeom>
          <a:solidFill>
            <a:srgbClr val="0A204C"/>
          </a:solidFill>
          <a:ln w="12700">
            <a:solidFill>
              <a:srgbClr val="0A204C"/>
            </a:solidFill>
            <a:prstDash val="solid"/>
          </a:ln>
        </p:spPr>
        <p:txBody>
          <a:bodyPr/>
          <a:p/>
        </p:txBody>
      </p:sp>
      <p:sp>
        <p:nvSpPr>
          <p:cNvPr id="4" name="Shape 1"/>
          <p:cNvSpPr/>
          <p:nvPr/>
        </p:nvSpPr>
        <p:spPr>
          <a:xfrm>
            <a:off x="5989320" y="0"/>
            <a:ext cx="109728" cy="6858000"/>
          </a:xfrm>
          <a:prstGeom prst="rect">
            <a:avLst/>
          </a:prstGeom>
          <a:solidFill>
            <a:srgbClr val="F47B20"/>
          </a:solidFill>
          <a:ln w="12700">
            <a:solidFill>
              <a:srgbClr val="F47B20"/>
            </a:solidFill>
            <a:prstDash val="solid"/>
          </a:ln>
        </p:spPr>
        <p:txBody>
          <a:bodyPr/>
          <a:p/>
        </p:txBody>
      </p:sp>
      <p:sp>
        <p:nvSpPr>
          <p:cNvPr id="7" name="Text 3"/>
          <p:cNvSpPr/>
          <p:nvPr/>
        </p:nvSpPr>
        <p:spPr>
          <a:xfrm>
            <a:off x="640080" y="1234440"/>
            <a:ext cx="4206240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600" b="1" dirty="0">
                <a:solidFill>
                  <a:srgbClr val="D7A940"/>
                </a:solidFill>
              </a:rPr>
              <a:t>LOCKWOODSTEM IED • UNIT 3</a:t>
            </a:r>
            <a:endParaRPr lang="en-US" sz="1600" dirty="0"/>
          </a:p>
        </p:txBody>
      </p:sp>
      <p:sp>
        <p:nvSpPr>
          <p:cNvPr id="8" name="Text 4"/>
          <p:cNvSpPr/>
          <p:nvPr/>
        </p:nvSpPr>
        <p:spPr>
          <a:xfrm>
            <a:off x="640080" y="1737360"/>
            <a:ext cx="2743200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2600" b="1" dirty="0">
                <a:solidFill>
                  <a:srgbClr val="F47B20"/>
                </a:solidFill>
              </a:rPr>
              <a:t>Lesson 3.14</a:t>
            </a:r>
            <a:endParaRPr lang="en-US" sz="2600" dirty="0"/>
          </a:p>
        </p:txBody>
      </p:sp>
      <p:sp>
        <p:nvSpPr>
          <p:cNvPr id="9" name="Text 5"/>
          <p:cNvSpPr/>
          <p:nvPr/>
        </p:nvSpPr>
        <p:spPr>
          <a:xfrm>
            <a:off x="640080" y="2267712"/>
            <a:ext cx="4983480" cy="91440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3000" b="1" dirty="0">
                <a:solidFill>
                  <a:srgbClr val="FFFFFF"/>
                </a:solidFill>
              </a:rPr>
              <a:t>Part and Assembly Drawing Views</a:t>
            </a:r>
            <a:endParaRPr lang="en-US" sz="3000" dirty="0"/>
          </a:p>
        </p:txBody>
      </p:sp>
      <p:sp>
        <p:nvSpPr>
          <p:cNvPr id="10" name="Shape 6"/>
          <p:cNvSpPr/>
          <p:nvPr/>
        </p:nvSpPr>
        <p:spPr>
          <a:xfrm>
            <a:off x="640080" y="3456432"/>
            <a:ext cx="4389120" cy="0"/>
          </a:xfrm>
          <a:prstGeom prst="line">
            <a:avLst/>
          </a:prstGeom>
          <a:noFill/>
          <a:ln w="25400">
            <a:solidFill>
              <a:srgbClr val="F47B20"/>
            </a:solidFill>
            <a:prstDash val="solid"/>
          </a:ln>
        </p:spPr>
        <p:txBody>
          <a:bodyPr/>
          <a:p/>
        </p:txBody>
      </p:sp>
      <p:sp>
        <p:nvSpPr>
          <p:cNvPr id="11" name="Text 7"/>
          <p:cNvSpPr/>
          <p:nvPr/>
        </p:nvSpPr>
        <p:spPr>
          <a:xfrm>
            <a:off x="640080" y="3703320"/>
            <a:ext cx="5074920" cy="91440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700" i="1" dirty="0">
                <a:solidFill>
                  <a:srgbClr val="E8EEF6"/>
                </a:solidFill>
              </a:rPr>
              <a:t>How do engineers choose drawing views that clearly communicate both individual parts and full assemblies?</a:t>
            </a:r>
            <a:endParaRPr lang="en-US" sz="1700" dirty="0"/>
          </a:p>
        </p:txBody>
      </p:sp>
      <p:sp>
        <p:nvSpPr>
          <p:cNvPr id="12" name="Text 8"/>
          <p:cNvSpPr/>
          <p:nvPr/>
        </p:nvSpPr>
        <p:spPr>
          <a:xfrm>
            <a:off x="640080" y="6263640"/>
            <a:ext cx="4663440" cy="23774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050" dirty="0">
                <a:solidFill>
                  <a:srgbClr val="CBD6E2"/>
                </a:solidFill>
              </a:rPr>
              <a:t>CAD Assemblies, Prototyping &amp; Technical Drawings</a:t>
            </a:r>
            <a:endParaRPr lang="en-US" sz="1050" dirty="0"/>
          </a:p>
        </p:txBody>
      </p:sp>
      <p:pic>
        <p:nvPicPr>
          <p:cNvPr id="13" name="Picture 12" descr="logo_white_transparen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0896" y="118872"/>
            <a:ext cx="1133856" cy="338464"/>
          </a:xfrm>
          <a:prstGeom prst="rect">
            <a:avLst/>
          </a:prstGeom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1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03504"/>
          </a:xfrm>
          <a:prstGeom prst="rect">
            <a:avLst/>
          </a:prstGeom>
          <a:solidFill>
            <a:srgbClr val="0A204C"/>
          </a:solidFill>
          <a:ln w="12700">
            <a:solidFill>
              <a:srgbClr val="0A204C"/>
            </a:solidFill>
            <a:prstDash val="solid"/>
          </a:ln>
        </p:spPr>
        <p:txBody>
          <a:bodyPr/>
          <a:p/>
        </p:txBody>
      </p:sp>
      <p:sp>
        <p:nvSpPr>
          <p:cNvPr id="5" name="Text 2"/>
          <p:cNvSpPr/>
          <p:nvPr/>
        </p:nvSpPr>
        <p:spPr>
          <a:xfrm>
            <a:off x="2788920" y="146304"/>
            <a:ext cx="13716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200" b="1" dirty="0">
                <a:solidFill>
                  <a:srgbClr val="D7A940"/>
                </a:solidFill>
              </a:rPr>
              <a:t>Lesson 3.14</a:t>
            </a:r>
            <a:endParaRPr lang="en-US" sz="1200" dirty="0"/>
          </a:p>
        </p:txBody>
      </p:sp>
      <p:sp>
        <p:nvSpPr>
          <p:cNvPr id="6" name="Text 3"/>
          <p:cNvSpPr/>
          <p:nvPr/>
        </p:nvSpPr>
        <p:spPr>
          <a:xfrm>
            <a:off x="4315968" y="118872"/>
            <a:ext cx="64008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600" b="1" dirty="0">
                <a:solidFill>
                  <a:srgbClr val="FFFFFF"/>
                </a:solidFill>
              </a:rPr>
              <a:t>Part and Assembly Drawing Views</a:t>
            </a:r>
            <a:endParaRPr lang="en-US" sz="1600" dirty="0"/>
          </a:p>
        </p:txBody>
      </p:sp>
      <p:sp>
        <p:nvSpPr>
          <p:cNvPr id="7" name="Text 4"/>
          <p:cNvSpPr/>
          <p:nvPr/>
        </p:nvSpPr>
        <p:spPr>
          <a:xfrm>
            <a:off x="7452360" y="6510528"/>
            <a:ext cx="393192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750" dirty="0">
                <a:solidFill>
                  <a:srgbClr val="5B6770"/>
                </a:solidFill>
              </a:rPr>
              <a:t>LockwoodSTEM  |  Introduction to Engineering Design</a:t>
            </a:r>
            <a:endParaRPr lang="en-US" sz="750" dirty="0"/>
          </a:p>
        </p:txBody>
      </p:sp>
      <p:sp>
        <p:nvSpPr>
          <p:cNvPr id="8" name="Text 5"/>
          <p:cNvSpPr/>
          <p:nvPr/>
        </p:nvSpPr>
        <p:spPr>
          <a:xfrm>
            <a:off x="502920" y="841248"/>
            <a:ext cx="576072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2300" b="1" dirty="0">
                <a:solidFill>
                  <a:srgbClr val="0A204C"/>
                </a:solidFill>
              </a:rPr>
              <a:t>Part and Assembly Drawing Views</a:t>
            </a:r>
            <a:endParaRPr lang="en-US" sz="2300" dirty="0"/>
          </a:p>
        </p:txBody>
      </p:sp>
      <p:sp>
        <p:nvSpPr>
          <p:cNvPr id="9" name="Text 6"/>
          <p:cNvSpPr/>
          <p:nvPr/>
        </p:nvSpPr>
        <p:spPr>
          <a:xfrm>
            <a:off x="502920" y="1234440"/>
            <a:ext cx="5806440" cy="54864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700" i="1" dirty="0">
                <a:solidFill>
                  <a:srgbClr val="5B6770"/>
                </a:solidFill>
              </a:rPr>
              <a:t>How do engineers choose drawing views that clearly communicate both individual parts and full assemblies?</a:t>
            </a:r>
            <a:endParaRPr lang="en-US" sz="1700" dirty="0"/>
          </a:p>
        </p:txBody>
      </p:sp>
      <p:sp>
        <p:nvSpPr>
          <p:cNvPr id="10" name="Shape 7"/>
          <p:cNvSpPr/>
          <p:nvPr/>
        </p:nvSpPr>
        <p:spPr>
          <a:xfrm>
            <a:off x="6611112" y="941832"/>
            <a:ext cx="4837176" cy="5266944"/>
          </a:xfrm>
          <a:prstGeom prst="roundRect">
            <a:avLst>
              <a:gd name="adj" fmla="val 1512"/>
            </a:avLst>
          </a:prstGeom>
          <a:solidFill>
            <a:srgbClr val="FFFFFF"/>
          </a:solidFill>
          <a:ln w="12700">
            <a:solidFill>
              <a:srgbClr val="D9E6F2"/>
            </a:solidFill>
            <a:prstDash val="solid"/>
          </a:ln>
        </p:spPr>
        <p:txBody>
          <a:bodyPr/>
          <a:p/>
        </p:txBody>
      </p:sp>
      <p:pic>
        <p:nvPicPr>
          <p:cNvPr id="11" name="Image 1" descr="/mnt/data/unit3_crops/a_clean_well_lit_engineering_workbench_scene_phot_panel.jp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9400" y="960120"/>
            <a:ext cx="4800600" cy="4818888"/>
          </a:xfrm>
          <a:prstGeom prst="rect">
            <a:avLst/>
          </a:prstGeom>
        </p:spPr>
      </p:pic>
      <p:sp>
        <p:nvSpPr>
          <p:cNvPr id="12" name="Shape 8"/>
          <p:cNvSpPr/>
          <p:nvPr/>
        </p:nvSpPr>
        <p:spPr>
          <a:xfrm>
            <a:off x="6629400" y="5779008"/>
            <a:ext cx="4800600" cy="411480"/>
          </a:xfrm>
          <a:prstGeom prst="rect">
            <a:avLst/>
          </a:prstGeom>
          <a:solidFill>
            <a:srgbClr val="0A204C">
              <a:alpha val="95000"/>
            </a:srgbClr>
          </a:solidFill>
          <a:ln w="12700">
            <a:solidFill>
              <a:srgbClr val="0A204C">
                <a:alpha val="0"/>
              </a:srgbClr>
            </a:solidFill>
            <a:prstDash val="solid"/>
          </a:ln>
        </p:spPr>
        <p:txBody>
          <a:bodyPr/>
          <a:p/>
        </p:txBody>
      </p:sp>
      <p:sp>
        <p:nvSpPr>
          <p:cNvPr id="13" name="Text 9"/>
          <p:cNvSpPr/>
          <p:nvPr/>
        </p:nvSpPr>
        <p:spPr>
          <a:xfrm>
            <a:off x="6739128" y="5879592"/>
            <a:ext cx="4581144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950" b="1" dirty="0">
                <a:solidFill>
                  <a:srgbClr val="FFFFFF"/>
                </a:solidFill>
              </a:rPr>
              <a:t>Aerospace assembly work depends on fit, alignment, documentation, and testing evidence.</a:t>
            </a:r>
            <a:endParaRPr lang="en-US" sz="950" dirty="0"/>
          </a:p>
        </p:txBody>
      </p:sp>
      <p:sp>
        <p:nvSpPr>
          <p:cNvPr id="14" name="Shape 10"/>
          <p:cNvSpPr/>
          <p:nvPr/>
        </p:nvSpPr>
        <p:spPr>
          <a:xfrm>
            <a:off x="548640" y="2057400"/>
            <a:ext cx="5577840" cy="1097280"/>
          </a:xfrm>
          <a:prstGeom prst="roundRect">
            <a:avLst>
              <a:gd name="adj" fmla="val 5833"/>
            </a:avLst>
          </a:prstGeom>
          <a:solidFill>
            <a:srgbClr val="EEF3F7"/>
          </a:solidFill>
          <a:ln w="12700">
            <a:solidFill>
              <a:srgbClr val="D9E6F2">
                <a:alpha val="95000"/>
              </a:srgbClr>
            </a:solidFill>
            <a:prstDash val="solid"/>
          </a:ln>
        </p:spPr>
        <p:txBody>
          <a:bodyPr/>
          <a:p/>
        </p:txBody>
      </p:sp>
      <p:sp>
        <p:nvSpPr>
          <p:cNvPr id="15" name="Text 11"/>
          <p:cNvSpPr/>
          <p:nvPr/>
        </p:nvSpPr>
        <p:spPr>
          <a:xfrm>
            <a:off x="713232" y="2203704"/>
            <a:ext cx="5248656" cy="237744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ctr">
            <a:normAutofit/>
          </a:bodyPr>
          <a:lstStyle/>
          <a:p>
            <a:pPr indent="0" marL="0">
              <a:buNone/>
            </a:pPr>
            <a:r>
              <a:rPr lang="en-US" sz="1100" b="1" dirty="0">
                <a:solidFill>
                  <a:srgbClr val="F47B20"/>
                </a:solidFill>
              </a:rPr>
              <a:t>LESSON GOAL</a:t>
            </a:r>
            <a:endParaRPr lang="en-US" sz="1100" dirty="0"/>
          </a:p>
        </p:txBody>
      </p:sp>
      <p:sp>
        <p:nvSpPr>
          <p:cNvPr id="16" name="Text 12"/>
          <p:cNvSpPr/>
          <p:nvPr/>
        </p:nvSpPr>
        <p:spPr>
          <a:xfrm>
            <a:off x="713232" y="2532888"/>
            <a:ext cx="5248656" cy="53035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t">
            <a:normAutofit/>
          </a:bodyPr>
          <a:lstStyle/>
          <a:p>
            <a:pPr indent="0" marL="0">
              <a:buNone/>
            </a:pPr>
            <a:r>
              <a:rPr lang="en-US" sz="1450" dirty="0">
                <a:solidFill>
                  <a:srgbClr val="1E2A36"/>
                </a:solidFill>
              </a:rPr>
              <a:t>Students create technical drawing views for one rocket component and the full rocket assembly using clear view selection, dimensions, and basic annotations.</a:t>
            </a:r>
            <a:endParaRPr lang="en-US" sz="1450" dirty="0"/>
          </a:p>
        </p:txBody>
      </p:sp>
      <p:sp>
        <p:nvSpPr>
          <p:cNvPr id="17" name="Shape 13"/>
          <p:cNvSpPr/>
          <p:nvPr/>
        </p:nvSpPr>
        <p:spPr>
          <a:xfrm>
            <a:off x="548640" y="3364992"/>
            <a:ext cx="5577840" cy="1097280"/>
          </a:xfrm>
          <a:prstGeom prst="roundRect">
            <a:avLst>
              <a:gd name="adj" fmla="val 5833"/>
            </a:avLst>
          </a:prstGeom>
          <a:solidFill>
            <a:srgbClr val="EEF3F7"/>
          </a:solidFill>
          <a:ln w="12700">
            <a:solidFill>
              <a:srgbClr val="D9E6F2">
                <a:alpha val="95000"/>
              </a:srgbClr>
            </a:solidFill>
            <a:prstDash val="solid"/>
          </a:ln>
        </p:spPr>
        <p:txBody>
          <a:bodyPr/>
          <a:p/>
        </p:txBody>
      </p:sp>
      <p:sp>
        <p:nvSpPr>
          <p:cNvPr id="18" name="Text 14"/>
          <p:cNvSpPr/>
          <p:nvPr/>
        </p:nvSpPr>
        <p:spPr>
          <a:xfrm>
            <a:off x="713232" y="3511296"/>
            <a:ext cx="5248656" cy="237744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ctr">
            <a:normAutofit/>
          </a:bodyPr>
          <a:lstStyle/>
          <a:p>
            <a:pPr indent="0" marL="0">
              <a:buNone/>
            </a:pPr>
            <a:r>
              <a:rPr lang="en-US" sz="1100" b="1" dirty="0">
                <a:solidFill>
                  <a:srgbClr val="D7A940"/>
                </a:solidFill>
              </a:rPr>
              <a:t>STUDENT OBJECTIVE</a:t>
            </a:r>
            <a:endParaRPr lang="en-US" sz="1100" dirty="0"/>
          </a:p>
        </p:txBody>
      </p:sp>
      <p:sp>
        <p:nvSpPr>
          <p:cNvPr id="19" name="Text 15"/>
          <p:cNvSpPr/>
          <p:nvPr/>
        </p:nvSpPr>
        <p:spPr>
          <a:xfrm>
            <a:off x="713232" y="3840480"/>
            <a:ext cx="5248656" cy="53035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t">
            <a:normAutofit/>
          </a:bodyPr>
          <a:lstStyle/>
          <a:p>
            <a:pPr indent="0" marL="0">
              <a:buNone/>
            </a:pPr>
            <a:r>
              <a:rPr lang="en-US" sz="1450" dirty="0">
                <a:solidFill>
                  <a:srgbClr val="1E2A36"/>
                </a:solidFill>
              </a:rPr>
              <a:t>I can create part and assembly drawing views that clearly communicate the shape, size, and organization of my rocket design.</a:t>
            </a:r>
            <a:endParaRPr lang="en-US" sz="1450" dirty="0"/>
          </a:p>
        </p:txBody>
      </p:sp>
      <p:sp>
        <p:nvSpPr>
          <p:cNvPr id="20" name="Shape 16"/>
          <p:cNvSpPr/>
          <p:nvPr/>
        </p:nvSpPr>
        <p:spPr>
          <a:xfrm>
            <a:off x="548640" y="4663440"/>
            <a:ext cx="5577840" cy="1097280"/>
          </a:xfrm>
          <a:prstGeom prst="roundRect">
            <a:avLst>
              <a:gd name="adj" fmla="val 5833"/>
            </a:avLst>
          </a:prstGeom>
          <a:solidFill>
            <a:srgbClr val="EEF3F7"/>
          </a:solidFill>
          <a:ln w="12700">
            <a:solidFill>
              <a:srgbClr val="D9E6F2">
                <a:alpha val="95000"/>
              </a:srgbClr>
            </a:solidFill>
            <a:prstDash val="solid"/>
          </a:ln>
        </p:spPr>
        <p:txBody>
          <a:bodyPr/>
          <a:p/>
        </p:txBody>
      </p:sp>
      <p:sp>
        <p:nvSpPr>
          <p:cNvPr id="21" name="Text 17"/>
          <p:cNvSpPr/>
          <p:nvPr/>
        </p:nvSpPr>
        <p:spPr>
          <a:xfrm>
            <a:off x="713232" y="4809744"/>
            <a:ext cx="5248656" cy="237744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ctr">
            <a:normAutofit/>
          </a:bodyPr>
          <a:lstStyle/>
          <a:p>
            <a:pPr indent="0" marL="0">
              <a:buNone/>
            </a:pPr>
            <a:r>
              <a:rPr lang="en-US" sz="1100" b="1" dirty="0">
                <a:solidFill>
                  <a:srgbClr val="4F8A5B"/>
                </a:solidFill>
              </a:rPr>
              <a:t>END PRODUCT</a:t>
            </a:r>
            <a:endParaRPr lang="en-US" sz="1100" dirty="0"/>
          </a:p>
        </p:txBody>
      </p:sp>
      <p:sp>
        <p:nvSpPr>
          <p:cNvPr id="22" name="Text 18"/>
          <p:cNvSpPr/>
          <p:nvPr/>
        </p:nvSpPr>
        <p:spPr>
          <a:xfrm>
            <a:off x="713232" y="5138928"/>
            <a:ext cx="5248656" cy="53035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t">
            <a:normAutofit/>
          </a:bodyPr>
          <a:lstStyle/>
          <a:p>
            <a:pPr indent="0" marL="0">
              <a:buNone/>
            </a:pPr>
            <a:r>
              <a:rPr lang="en-US" sz="1450" dirty="0">
                <a:solidFill>
                  <a:srgbClr val="1E2A36"/>
                </a:solidFill>
              </a:rPr>
              <a:t>Started or completed part and assembly drawings with clear views, useful dimensions, and prototype-connected annotations.</a:t>
            </a:r>
            <a:endParaRPr lang="en-US" sz="1450" dirty="0"/>
          </a:p>
        </p:txBody>
      </p:sp>
      <p:pic>
        <p:nvPicPr>
          <p:cNvPr id="23" name="Picture 22" descr="logo_white_transparen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0896" y="118872"/>
            <a:ext cx="1133856" cy="338464"/>
          </a:xfrm>
          <a:prstGeom prst="rect">
            <a:avLst/>
          </a:prstGeom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2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03504"/>
          </a:xfrm>
          <a:prstGeom prst="rect">
            <a:avLst/>
          </a:prstGeom>
          <a:solidFill>
            <a:srgbClr val="0A204C"/>
          </a:solidFill>
          <a:ln w="12700">
            <a:solidFill>
              <a:srgbClr val="0A204C"/>
            </a:solidFill>
            <a:prstDash val="solid"/>
          </a:ln>
        </p:spPr>
        <p:txBody>
          <a:bodyPr/>
          <a:p/>
        </p:txBody>
      </p:sp>
      <p:sp>
        <p:nvSpPr>
          <p:cNvPr id="5" name="Text 2"/>
          <p:cNvSpPr/>
          <p:nvPr/>
        </p:nvSpPr>
        <p:spPr>
          <a:xfrm>
            <a:off x="2788920" y="146304"/>
            <a:ext cx="13716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200" b="1" dirty="0">
                <a:solidFill>
                  <a:srgbClr val="D7A940"/>
                </a:solidFill>
              </a:rPr>
              <a:t>Lesson 3.14</a:t>
            </a:r>
            <a:endParaRPr lang="en-US" sz="1200" dirty="0"/>
          </a:p>
        </p:txBody>
      </p:sp>
      <p:sp>
        <p:nvSpPr>
          <p:cNvPr id="6" name="Text 3"/>
          <p:cNvSpPr/>
          <p:nvPr/>
        </p:nvSpPr>
        <p:spPr>
          <a:xfrm>
            <a:off x="4315968" y="118872"/>
            <a:ext cx="64008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600" b="1" dirty="0">
                <a:solidFill>
                  <a:srgbClr val="FFFFFF"/>
                </a:solidFill>
              </a:rPr>
              <a:t>Part and Assembly Drawing Views</a:t>
            </a:r>
            <a:endParaRPr lang="en-US" sz="1600" dirty="0"/>
          </a:p>
        </p:txBody>
      </p:sp>
      <p:sp>
        <p:nvSpPr>
          <p:cNvPr id="7" name="Text 4"/>
          <p:cNvSpPr/>
          <p:nvPr/>
        </p:nvSpPr>
        <p:spPr>
          <a:xfrm>
            <a:off x="7452360" y="6510528"/>
            <a:ext cx="393192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750" dirty="0">
                <a:solidFill>
                  <a:srgbClr val="5B6770"/>
                </a:solidFill>
              </a:rPr>
              <a:t>LockwoodSTEM  |  Introduction to Engineering Design</a:t>
            </a:r>
            <a:endParaRPr lang="en-US" sz="750" dirty="0"/>
          </a:p>
        </p:txBody>
      </p:sp>
      <p:sp>
        <p:nvSpPr>
          <p:cNvPr id="8" name="Text 5"/>
          <p:cNvSpPr/>
          <p:nvPr/>
        </p:nvSpPr>
        <p:spPr>
          <a:xfrm>
            <a:off x="502920" y="841248"/>
            <a:ext cx="731520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2300" b="1" dirty="0">
                <a:solidFill>
                  <a:srgbClr val="0A204C"/>
                </a:solidFill>
              </a:rPr>
              <a:t>What you need to understand</a:t>
            </a:r>
            <a:endParaRPr lang="en-US" sz="2300" dirty="0"/>
          </a:p>
        </p:txBody>
      </p:sp>
      <p:sp>
        <p:nvSpPr>
          <p:cNvPr id="9" name="Text 6"/>
          <p:cNvSpPr/>
          <p:nvPr/>
        </p:nvSpPr>
        <p:spPr>
          <a:xfrm>
            <a:off x="502920" y="1207008"/>
            <a:ext cx="786384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550" dirty="0">
                <a:solidFill>
                  <a:srgbClr val="5B6770"/>
                </a:solidFill>
              </a:rPr>
              <a:t>These ideas guide the decisions you make during the lesson.</a:t>
            </a:r>
            <a:endParaRPr lang="en-US" sz="1550" dirty="0"/>
          </a:p>
        </p:txBody>
      </p:sp>
      <p:sp>
        <p:nvSpPr>
          <p:cNvPr id="10" name="Shape 7"/>
          <p:cNvSpPr/>
          <p:nvPr/>
        </p:nvSpPr>
        <p:spPr>
          <a:xfrm>
            <a:off x="502920" y="1737360"/>
            <a:ext cx="5577840" cy="4343400"/>
          </a:xfrm>
          <a:prstGeom prst="roundRect">
            <a:avLst>
              <a:gd name="adj" fmla="val 1684"/>
            </a:avLst>
          </a:prstGeom>
          <a:solidFill>
            <a:srgbClr val="EEF3F7"/>
          </a:solidFill>
          <a:ln w="12700">
            <a:solidFill>
              <a:srgbClr val="D9E6F2"/>
            </a:solidFill>
            <a:prstDash val="solid"/>
          </a:ln>
        </p:spPr>
        <p:txBody>
          <a:bodyPr/>
          <a:p/>
        </p:txBody>
      </p:sp>
      <p:sp>
        <p:nvSpPr>
          <p:cNvPr id="11" name="Text 8"/>
          <p:cNvSpPr/>
          <p:nvPr/>
        </p:nvSpPr>
        <p:spPr>
          <a:xfrm>
            <a:off x="749808" y="1975104"/>
            <a:ext cx="2011680" cy="256032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ctr">
            <a:normAutofit/>
          </a:bodyPr>
          <a:lstStyle/>
          <a:p>
            <a:pPr indent="0" marL="0">
              <a:buNone/>
            </a:pPr>
            <a:r>
              <a:rPr lang="en-US" sz="1100" b="1" dirty="0">
                <a:solidFill>
                  <a:srgbClr val="F47B20"/>
                </a:solidFill>
              </a:rPr>
              <a:t>BIG IDEAS</a:t>
            </a:r>
            <a:endParaRPr lang="en-US" sz="1100" dirty="0"/>
          </a:p>
        </p:txBody>
      </p:sp>
      <p:sp>
        <p:nvSpPr>
          <p:cNvPr id="12" name="Text 9"/>
          <p:cNvSpPr/>
          <p:nvPr/>
        </p:nvSpPr>
        <p:spPr>
          <a:xfrm>
            <a:off x="749808" y="2395728"/>
            <a:ext cx="5074920" cy="2926080"/>
          </a:xfrm>
          <a:prstGeom prst="rect">
            <a:avLst/>
          </a:prstGeom>
          <a:noFill/>
          <a:ln/>
        </p:spPr>
        <p:txBody>
          <a:bodyPr wrap="square" lIns="762" tIns="762" rIns="762" bIns="762" rtlCol="0" anchor="t">
            <a:normAutofit/>
          </a:bodyPr>
          <a:lstStyle/>
          <a:p>
            <a:pPr indent="0" marL="0">
              <a:buNone/>
            </a:pPr>
            <a:r>
              <a:rPr lang="en-US" sz="1600" dirty="0">
                <a:solidFill>
                  <a:srgbClr val="1E2A3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A part drawing shows one component and includes useful dimensions.</a:t>
            </a:r>
            <a:pPr indent="0" marL="0">
              <a:buNone/>
            </a:pPr>
            <a:endParaRPr lang="en-US" sz="1600" dirty="0"/>
          </a:p>
          <a:p>
            <a:pPr indent="0" marL="0">
              <a:buNone/>
            </a:pPr>
            <a:r>
              <a:rPr lang="en-US" sz="1600" dirty="0">
                <a:solidFill>
                  <a:srgbClr val="1E2A3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An assembly drawing shows how multiple components fit together and identifies major parts.</a:t>
            </a:r>
            <a:endParaRPr lang="en-US" sz="1600" dirty="0"/>
          </a:p>
          <a:p>
            <a:pPr indent="0" marL="0">
              <a:buNone/>
            </a:pPr>
            <a:endParaRPr lang="en-US" sz="1600" dirty="0"/>
          </a:p>
          <a:p>
            <a:pPr indent="0" marL="0">
              <a:buNone/>
            </a:pPr>
            <a:r>
              <a:rPr lang="en-US" sz="1600" dirty="0">
                <a:solidFill>
                  <a:srgbClr val="1E2A3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The best views communicate important information without cluttering the sheet.</a:t>
            </a:r>
            <a:endParaRPr lang="en-US" sz="1600" dirty="0"/>
          </a:p>
        </p:txBody>
      </p:sp>
      <p:sp>
        <p:nvSpPr>
          <p:cNvPr id="13" name="Shape 10"/>
          <p:cNvSpPr/>
          <p:nvPr/>
        </p:nvSpPr>
        <p:spPr>
          <a:xfrm>
            <a:off x="6492240" y="1737360"/>
            <a:ext cx="4983480" cy="4343400"/>
          </a:xfrm>
          <a:prstGeom prst="roundRect">
            <a:avLst>
              <a:gd name="adj" fmla="val 1684"/>
            </a:avLst>
          </a:prstGeom>
          <a:solidFill>
            <a:srgbClr val="FFFFFF"/>
          </a:solidFill>
          <a:ln w="12700">
            <a:solidFill>
              <a:srgbClr val="D9E6F2"/>
            </a:solidFill>
            <a:prstDash val="solid"/>
          </a:ln>
        </p:spPr>
        <p:txBody>
          <a:bodyPr/>
          <a:p/>
        </p:txBody>
      </p:sp>
      <p:pic>
        <p:nvPicPr>
          <p:cNvPr id="14" name="Image 1" descr="/mnt/data/unit3_crops/a_clean_well_lit_engineering_workbench_scene_phot_mini.jp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0840" y="2011680"/>
            <a:ext cx="4526280" cy="3611880"/>
          </a:xfrm>
          <a:prstGeom prst="rect">
            <a:avLst/>
          </a:prstGeom>
        </p:spPr>
      </p:pic>
      <p:sp>
        <p:nvSpPr>
          <p:cNvPr id="15" name="Text 11"/>
          <p:cNvSpPr/>
          <p:nvPr/>
        </p:nvSpPr>
        <p:spPr>
          <a:xfrm>
            <a:off x="6830568" y="5212080"/>
            <a:ext cx="4306824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100" b="1" dirty="0">
                <a:solidFill>
                  <a:srgbClr val="0A204C"/>
                </a:solidFill>
              </a:rPr>
              <a:t>Technical documentation turns design work into instructions others can understand.</a:t>
            </a:r>
            <a:endParaRPr lang="en-US" sz="1100" dirty="0"/>
          </a:p>
        </p:txBody>
      </p:sp>
      <p:pic>
        <p:nvPicPr>
          <p:cNvPr id="16" name="Picture 15" descr="logo_white_transparen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0896" y="118872"/>
            <a:ext cx="1133856" cy="338464"/>
          </a:xfrm>
          <a:prstGeom prst="rect">
            <a:avLst/>
          </a:prstGeom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3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03504"/>
          </a:xfrm>
          <a:prstGeom prst="rect">
            <a:avLst/>
          </a:prstGeom>
          <a:solidFill>
            <a:srgbClr val="0A204C"/>
          </a:solidFill>
          <a:ln w="12700">
            <a:solidFill>
              <a:srgbClr val="0A204C"/>
            </a:solidFill>
            <a:prstDash val="solid"/>
          </a:ln>
        </p:spPr>
        <p:txBody>
          <a:bodyPr/>
          <a:p/>
        </p:txBody>
      </p:sp>
      <p:sp>
        <p:nvSpPr>
          <p:cNvPr id="5" name="Text 2"/>
          <p:cNvSpPr/>
          <p:nvPr/>
        </p:nvSpPr>
        <p:spPr>
          <a:xfrm>
            <a:off x="2788920" y="146304"/>
            <a:ext cx="13716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200" b="1" dirty="0">
                <a:solidFill>
                  <a:srgbClr val="D7A940"/>
                </a:solidFill>
              </a:rPr>
              <a:t>Lesson 3.14</a:t>
            </a:r>
            <a:endParaRPr lang="en-US" sz="1200" dirty="0"/>
          </a:p>
        </p:txBody>
      </p:sp>
      <p:sp>
        <p:nvSpPr>
          <p:cNvPr id="6" name="Text 3"/>
          <p:cNvSpPr/>
          <p:nvPr/>
        </p:nvSpPr>
        <p:spPr>
          <a:xfrm>
            <a:off x="4315968" y="118872"/>
            <a:ext cx="64008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600" b="1" dirty="0">
                <a:solidFill>
                  <a:srgbClr val="FFFFFF"/>
                </a:solidFill>
              </a:rPr>
              <a:t>Part and Assembly Drawing Views</a:t>
            </a:r>
            <a:endParaRPr lang="en-US" sz="1600" dirty="0"/>
          </a:p>
        </p:txBody>
      </p:sp>
      <p:sp>
        <p:nvSpPr>
          <p:cNvPr id="7" name="Text 4"/>
          <p:cNvSpPr/>
          <p:nvPr/>
        </p:nvSpPr>
        <p:spPr>
          <a:xfrm>
            <a:off x="7452360" y="6510528"/>
            <a:ext cx="393192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750" dirty="0">
                <a:solidFill>
                  <a:srgbClr val="5B6770"/>
                </a:solidFill>
              </a:rPr>
              <a:t>LockwoodSTEM  |  Introduction to Engineering Design</a:t>
            </a:r>
            <a:endParaRPr lang="en-US" sz="750" dirty="0"/>
          </a:p>
        </p:txBody>
      </p:sp>
      <p:sp>
        <p:nvSpPr>
          <p:cNvPr id="8" name="Text 5"/>
          <p:cNvSpPr/>
          <p:nvPr/>
        </p:nvSpPr>
        <p:spPr>
          <a:xfrm>
            <a:off x="502920" y="841248"/>
            <a:ext cx="731520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2300" b="1" dirty="0">
                <a:solidFill>
                  <a:srgbClr val="0A204C"/>
                </a:solidFill>
              </a:rPr>
              <a:t>What you will do</a:t>
            </a:r>
            <a:endParaRPr lang="en-US" sz="2300" dirty="0"/>
          </a:p>
        </p:txBody>
      </p:sp>
      <p:sp>
        <p:nvSpPr>
          <p:cNvPr id="9" name="Text 6"/>
          <p:cNvSpPr/>
          <p:nvPr/>
        </p:nvSpPr>
        <p:spPr>
          <a:xfrm>
            <a:off x="502920" y="1207008"/>
            <a:ext cx="795528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550" dirty="0">
                <a:solidFill>
                  <a:srgbClr val="5B6770"/>
                </a:solidFill>
              </a:rPr>
              <a:t>Use this workflow to produce lesson evidence for your final design package.</a:t>
            </a:r>
            <a:endParaRPr lang="en-US" sz="1550" dirty="0"/>
          </a:p>
        </p:txBody>
      </p:sp>
      <p:sp>
        <p:nvSpPr>
          <p:cNvPr id="10" name="Shape 7"/>
          <p:cNvSpPr/>
          <p:nvPr/>
        </p:nvSpPr>
        <p:spPr>
          <a:xfrm>
            <a:off x="594360" y="1691640"/>
            <a:ext cx="5166360" cy="960120"/>
          </a:xfrm>
          <a:prstGeom prst="roundRect">
            <a:avLst>
              <a:gd name="adj" fmla="val 4762"/>
            </a:avLst>
          </a:prstGeom>
          <a:solidFill>
            <a:srgbClr val="EEF3F7"/>
          </a:solidFill>
          <a:ln w="12700">
            <a:solidFill>
              <a:srgbClr val="D9E6F2"/>
            </a:solidFill>
            <a:prstDash val="solid"/>
          </a:ln>
        </p:spPr>
        <p:txBody>
          <a:bodyPr/>
          <a:p/>
        </p:txBody>
      </p:sp>
      <p:sp>
        <p:nvSpPr>
          <p:cNvPr id="11" name="Text 8"/>
          <p:cNvSpPr/>
          <p:nvPr/>
        </p:nvSpPr>
        <p:spPr>
          <a:xfrm>
            <a:off x="758952" y="1929384"/>
            <a:ext cx="411480" cy="411480"/>
          </a:xfrm>
          <a:prstGeom prst="rect">
            <a:avLst/>
          </a:prstGeom>
          <a:solidFill>
            <a:srgbClr val="F47B20"/>
          </a:solidFill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500" b="1" dirty="0">
                <a:solidFill>
                  <a:srgbClr val="FFFFFF"/>
                </a:solidFill>
              </a:rPr>
              <a:t>1</a:t>
            </a:r>
            <a:endParaRPr lang="en-US" sz="1500" dirty="0"/>
          </a:p>
        </p:txBody>
      </p:sp>
      <p:sp>
        <p:nvSpPr>
          <p:cNvPr id="12" name="Text 9"/>
          <p:cNvSpPr/>
          <p:nvPr/>
        </p:nvSpPr>
        <p:spPr>
          <a:xfrm>
            <a:off x="1307592" y="1856232"/>
            <a:ext cx="4251960" cy="59436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350" dirty="0">
                <a:solidFill>
                  <a:srgbClr val="1E2A36"/>
                </a:solidFill>
              </a:rPr>
              <a:t>Choose one rocket component for a part drawing.</a:t>
            </a:r>
            <a:endParaRPr lang="en-US" sz="1350" dirty="0"/>
          </a:p>
        </p:txBody>
      </p:sp>
      <p:sp>
        <p:nvSpPr>
          <p:cNvPr id="13" name="Shape 10"/>
          <p:cNvSpPr/>
          <p:nvPr/>
        </p:nvSpPr>
        <p:spPr>
          <a:xfrm>
            <a:off x="6172200" y="1691640"/>
            <a:ext cx="5166360" cy="960120"/>
          </a:xfrm>
          <a:prstGeom prst="roundRect">
            <a:avLst>
              <a:gd name="adj" fmla="val 4762"/>
            </a:avLst>
          </a:prstGeom>
          <a:solidFill>
            <a:srgbClr val="FFFFFF"/>
          </a:solidFill>
          <a:ln w="12700">
            <a:solidFill>
              <a:srgbClr val="D9E6F2"/>
            </a:solidFill>
            <a:prstDash val="solid"/>
          </a:ln>
        </p:spPr>
        <p:txBody>
          <a:bodyPr/>
          <a:p/>
        </p:txBody>
      </p:sp>
      <p:sp>
        <p:nvSpPr>
          <p:cNvPr id="14" name="Text 11"/>
          <p:cNvSpPr/>
          <p:nvPr/>
        </p:nvSpPr>
        <p:spPr>
          <a:xfrm>
            <a:off x="6336792" y="1929384"/>
            <a:ext cx="411480" cy="411480"/>
          </a:xfrm>
          <a:prstGeom prst="rect">
            <a:avLst/>
          </a:prstGeom>
          <a:solidFill>
            <a:srgbClr val="F47B20"/>
          </a:solidFill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500" b="1" dirty="0">
                <a:solidFill>
                  <a:srgbClr val="FFFFFF"/>
                </a:solidFill>
              </a:rPr>
              <a:t>2</a:t>
            </a:r>
            <a:endParaRPr lang="en-US" sz="1500" dirty="0"/>
          </a:p>
        </p:txBody>
      </p:sp>
      <p:sp>
        <p:nvSpPr>
          <p:cNvPr id="15" name="Text 12"/>
          <p:cNvSpPr/>
          <p:nvPr/>
        </p:nvSpPr>
        <p:spPr>
          <a:xfrm>
            <a:off x="6885432" y="1856232"/>
            <a:ext cx="4251960" cy="59436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350" dirty="0">
                <a:solidFill>
                  <a:srgbClr val="1E2A36"/>
                </a:solidFill>
              </a:rPr>
              <a:t>Create a main view, projected view, and isometric view for the part.</a:t>
            </a:r>
            <a:endParaRPr lang="en-US" sz="1350" dirty="0"/>
          </a:p>
        </p:txBody>
      </p:sp>
      <p:sp>
        <p:nvSpPr>
          <p:cNvPr id="16" name="Shape 13"/>
          <p:cNvSpPr/>
          <p:nvPr/>
        </p:nvSpPr>
        <p:spPr>
          <a:xfrm>
            <a:off x="594360" y="2990088"/>
            <a:ext cx="5166360" cy="960120"/>
          </a:xfrm>
          <a:prstGeom prst="roundRect">
            <a:avLst>
              <a:gd name="adj" fmla="val 4762"/>
            </a:avLst>
          </a:prstGeom>
          <a:solidFill>
            <a:srgbClr val="EEF3F7"/>
          </a:solidFill>
          <a:ln w="12700">
            <a:solidFill>
              <a:srgbClr val="D9E6F2"/>
            </a:solidFill>
            <a:prstDash val="solid"/>
          </a:ln>
        </p:spPr>
        <p:txBody>
          <a:bodyPr/>
          <a:p/>
        </p:txBody>
      </p:sp>
      <p:sp>
        <p:nvSpPr>
          <p:cNvPr id="17" name="Text 14"/>
          <p:cNvSpPr/>
          <p:nvPr/>
        </p:nvSpPr>
        <p:spPr>
          <a:xfrm>
            <a:off x="758952" y="3227832"/>
            <a:ext cx="411480" cy="411480"/>
          </a:xfrm>
          <a:prstGeom prst="rect">
            <a:avLst/>
          </a:prstGeom>
          <a:solidFill>
            <a:srgbClr val="F47B20"/>
          </a:solidFill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500" b="1" dirty="0">
                <a:solidFill>
                  <a:srgbClr val="FFFFFF"/>
                </a:solidFill>
              </a:rPr>
              <a:t>3</a:t>
            </a:r>
            <a:endParaRPr lang="en-US" sz="1500" dirty="0"/>
          </a:p>
        </p:txBody>
      </p:sp>
      <p:sp>
        <p:nvSpPr>
          <p:cNvPr id="18" name="Text 15"/>
          <p:cNvSpPr/>
          <p:nvPr/>
        </p:nvSpPr>
        <p:spPr>
          <a:xfrm>
            <a:off x="1307592" y="3154680"/>
            <a:ext cx="4251960" cy="59436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350" dirty="0">
                <a:solidFill>
                  <a:srgbClr val="1E2A36"/>
                </a:solidFill>
              </a:rPr>
              <a:t>Add at least five useful dimensions.</a:t>
            </a:r>
            <a:endParaRPr lang="en-US" sz="1350" dirty="0"/>
          </a:p>
        </p:txBody>
      </p:sp>
      <p:sp>
        <p:nvSpPr>
          <p:cNvPr id="19" name="Shape 16"/>
          <p:cNvSpPr/>
          <p:nvPr/>
        </p:nvSpPr>
        <p:spPr>
          <a:xfrm>
            <a:off x="6172200" y="2990088"/>
            <a:ext cx="5166360" cy="960120"/>
          </a:xfrm>
          <a:prstGeom prst="roundRect">
            <a:avLst>
              <a:gd name="adj" fmla="val 4762"/>
            </a:avLst>
          </a:prstGeom>
          <a:solidFill>
            <a:srgbClr val="FFFFFF"/>
          </a:solidFill>
          <a:ln w="12700">
            <a:solidFill>
              <a:srgbClr val="D9E6F2"/>
            </a:solidFill>
            <a:prstDash val="solid"/>
          </a:ln>
        </p:spPr>
        <p:txBody>
          <a:bodyPr/>
          <a:p/>
        </p:txBody>
      </p:sp>
      <p:sp>
        <p:nvSpPr>
          <p:cNvPr id="20" name="Text 17"/>
          <p:cNvSpPr/>
          <p:nvPr/>
        </p:nvSpPr>
        <p:spPr>
          <a:xfrm>
            <a:off x="6336792" y="3227832"/>
            <a:ext cx="411480" cy="411480"/>
          </a:xfrm>
          <a:prstGeom prst="rect">
            <a:avLst/>
          </a:prstGeom>
          <a:solidFill>
            <a:srgbClr val="F47B20"/>
          </a:solidFill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500" b="1" dirty="0">
                <a:solidFill>
                  <a:srgbClr val="FFFFFF"/>
                </a:solidFill>
              </a:rPr>
              <a:t>4</a:t>
            </a:r>
            <a:endParaRPr lang="en-US" sz="1500" dirty="0"/>
          </a:p>
        </p:txBody>
      </p:sp>
      <p:sp>
        <p:nvSpPr>
          <p:cNvPr id="21" name="Text 18"/>
          <p:cNvSpPr/>
          <p:nvPr/>
        </p:nvSpPr>
        <p:spPr>
          <a:xfrm>
            <a:off x="6885432" y="3154680"/>
            <a:ext cx="4251960" cy="59436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350" dirty="0">
                <a:solidFill>
                  <a:srgbClr val="1E2A36"/>
                </a:solidFill>
              </a:rPr>
              <a:t>Create a full rocket assembly drawing with main, isometric, and additional projected view.</a:t>
            </a:r>
            <a:endParaRPr lang="en-US" sz="1350" dirty="0"/>
          </a:p>
        </p:txBody>
      </p:sp>
      <p:sp>
        <p:nvSpPr>
          <p:cNvPr id="22" name="Shape 19"/>
          <p:cNvSpPr/>
          <p:nvPr/>
        </p:nvSpPr>
        <p:spPr>
          <a:xfrm>
            <a:off x="594360" y="4288536"/>
            <a:ext cx="5166360" cy="960120"/>
          </a:xfrm>
          <a:prstGeom prst="roundRect">
            <a:avLst>
              <a:gd name="adj" fmla="val 4762"/>
            </a:avLst>
          </a:prstGeom>
          <a:solidFill>
            <a:srgbClr val="EEF3F7"/>
          </a:solidFill>
          <a:ln w="12700">
            <a:solidFill>
              <a:srgbClr val="D9E6F2"/>
            </a:solidFill>
            <a:prstDash val="solid"/>
          </a:ln>
        </p:spPr>
        <p:txBody>
          <a:bodyPr/>
          <a:p/>
        </p:txBody>
      </p:sp>
      <p:sp>
        <p:nvSpPr>
          <p:cNvPr id="23" name="Text 20"/>
          <p:cNvSpPr/>
          <p:nvPr/>
        </p:nvSpPr>
        <p:spPr>
          <a:xfrm>
            <a:off x="758952" y="4526280"/>
            <a:ext cx="411480" cy="411480"/>
          </a:xfrm>
          <a:prstGeom prst="rect">
            <a:avLst/>
          </a:prstGeom>
          <a:solidFill>
            <a:srgbClr val="F47B20"/>
          </a:solidFill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500" b="1" dirty="0">
                <a:solidFill>
                  <a:srgbClr val="FFFFFF"/>
                </a:solidFill>
              </a:rPr>
              <a:t>5</a:t>
            </a:r>
            <a:endParaRPr lang="en-US" sz="1500" dirty="0"/>
          </a:p>
        </p:txBody>
      </p:sp>
      <p:sp>
        <p:nvSpPr>
          <p:cNvPr id="24" name="Text 21"/>
          <p:cNvSpPr/>
          <p:nvPr/>
        </p:nvSpPr>
        <p:spPr>
          <a:xfrm>
            <a:off x="1307592" y="4453128"/>
            <a:ext cx="4251960" cy="59436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350" dirty="0">
                <a:solidFill>
                  <a:srgbClr val="1E2A36"/>
                </a:solidFill>
              </a:rPr>
              <a:t>Add basic annotations connected to fit, function, Unit 2 tolerance data, or prototype testing.</a:t>
            </a:r>
            <a:endParaRPr lang="en-US" sz="1350" dirty="0"/>
          </a:p>
        </p:txBody>
      </p:sp>
      <p:sp>
        <p:nvSpPr>
          <p:cNvPr id="25" name="Text 22"/>
          <p:cNvSpPr/>
          <p:nvPr/>
        </p:nvSpPr>
        <p:spPr>
          <a:xfrm>
            <a:off x="594360" y="6016752"/>
            <a:ext cx="1078992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600" b="1" dirty="0">
                <a:solidFill>
                  <a:srgbClr val="F47B20"/>
                </a:solidFill>
              </a:rPr>
              <a:t>Save screenshots, photos, measurements, or notes before you move on.</a:t>
            </a:r>
            <a:endParaRPr lang="en-US" sz="1600" dirty="0"/>
          </a:p>
        </p:txBody>
      </p:sp>
      <p:pic>
        <p:nvPicPr>
          <p:cNvPr id="26" name="Picture 25" descr="logo_white_transparent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896" y="118872"/>
            <a:ext cx="1133856" cy="338464"/>
          </a:xfrm>
          <a:prstGeom prst="rect">
            <a:avLst/>
          </a:prstGeom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4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03504"/>
          </a:xfrm>
          <a:prstGeom prst="rect">
            <a:avLst/>
          </a:prstGeom>
          <a:solidFill>
            <a:srgbClr val="0A204C"/>
          </a:solidFill>
          <a:ln w="12700">
            <a:solidFill>
              <a:srgbClr val="0A204C"/>
            </a:solidFill>
            <a:prstDash val="solid"/>
          </a:ln>
        </p:spPr>
        <p:txBody>
          <a:bodyPr/>
          <a:p/>
        </p:txBody>
      </p:sp>
      <p:sp>
        <p:nvSpPr>
          <p:cNvPr id="5" name="Text 2"/>
          <p:cNvSpPr/>
          <p:nvPr/>
        </p:nvSpPr>
        <p:spPr>
          <a:xfrm>
            <a:off x="2788920" y="146304"/>
            <a:ext cx="13716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200" b="1" dirty="0">
                <a:solidFill>
                  <a:srgbClr val="D7A940"/>
                </a:solidFill>
              </a:rPr>
              <a:t>Lesson 3.14</a:t>
            </a:r>
            <a:endParaRPr lang="en-US" sz="1200" dirty="0"/>
          </a:p>
        </p:txBody>
      </p:sp>
      <p:sp>
        <p:nvSpPr>
          <p:cNvPr id="6" name="Text 3"/>
          <p:cNvSpPr/>
          <p:nvPr/>
        </p:nvSpPr>
        <p:spPr>
          <a:xfrm>
            <a:off x="4315968" y="118872"/>
            <a:ext cx="64008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600" b="1" dirty="0">
                <a:solidFill>
                  <a:srgbClr val="FFFFFF"/>
                </a:solidFill>
              </a:rPr>
              <a:t>Part and Assembly Drawing Views</a:t>
            </a:r>
            <a:endParaRPr lang="en-US" sz="1600" dirty="0"/>
          </a:p>
        </p:txBody>
      </p:sp>
      <p:sp>
        <p:nvSpPr>
          <p:cNvPr id="7" name="Text 4"/>
          <p:cNvSpPr/>
          <p:nvPr/>
        </p:nvSpPr>
        <p:spPr>
          <a:xfrm>
            <a:off x="7452360" y="6510528"/>
            <a:ext cx="393192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750" dirty="0">
                <a:solidFill>
                  <a:srgbClr val="5B6770"/>
                </a:solidFill>
              </a:rPr>
              <a:t>LockwoodSTEM  |  Introduction to Engineering Design</a:t>
            </a:r>
            <a:endParaRPr lang="en-US" sz="750" dirty="0"/>
          </a:p>
        </p:txBody>
      </p:sp>
      <p:sp>
        <p:nvSpPr>
          <p:cNvPr id="8" name="Text 5"/>
          <p:cNvSpPr/>
          <p:nvPr/>
        </p:nvSpPr>
        <p:spPr>
          <a:xfrm>
            <a:off x="502920" y="841248"/>
            <a:ext cx="731520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2300" b="1" dirty="0">
                <a:solidFill>
                  <a:srgbClr val="0A204C"/>
                </a:solidFill>
              </a:rPr>
              <a:t>Evidence checklist</a:t>
            </a:r>
            <a:endParaRPr lang="en-US" sz="2300" dirty="0"/>
          </a:p>
        </p:txBody>
      </p:sp>
      <p:sp>
        <p:nvSpPr>
          <p:cNvPr id="9" name="Text 6"/>
          <p:cNvSpPr/>
          <p:nvPr/>
        </p:nvSpPr>
        <p:spPr>
          <a:xfrm>
            <a:off x="502920" y="1207008"/>
            <a:ext cx="86868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550" dirty="0">
                <a:solidFill>
                  <a:srgbClr val="5B6770"/>
                </a:solidFill>
              </a:rPr>
              <a:t>Use this slide to check whether your lesson evidence is ready for the final package.</a:t>
            </a:r>
            <a:endParaRPr lang="en-US" sz="1550" dirty="0"/>
          </a:p>
        </p:txBody>
      </p:sp>
      <p:sp>
        <p:nvSpPr>
          <p:cNvPr id="10" name="Shape 7"/>
          <p:cNvSpPr/>
          <p:nvPr/>
        </p:nvSpPr>
        <p:spPr>
          <a:xfrm>
            <a:off x="502920" y="1691640"/>
            <a:ext cx="5577840" cy="4480560"/>
          </a:xfrm>
          <a:prstGeom prst="roundRect">
            <a:avLst>
              <a:gd name="adj" fmla="val 1633"/>
            </a:avLst>
          </a:prstGeom>
          <a:solidFill>
            <a:srgbClr val="EEF3F7"/>
          </a:solidFill>
          <a:ln w="12700">
            <a:solidFill>
              <a:srgbClr val="D9E6F2"/>
            </a:solidFill>
            <a:prstDash val="solid"/>
          </a:ln>
        </p:spPr>
        <p:txBody>
          <a:bodyPr/>
          <a:p/>
        </p:txBody>
      </p:sp>
      <p:sp>
        <p:nvSpPr>
          <p:cNvPr id="11" name="Text 8"/>
          <p:cNvSpPr/>
          <p:nvPr/>
        </p:nvSpPr>
        <p:spPr>
          <a:xfrm>
            <a:off x="749808" y="1947672"/>
            <a:ext cx="2743200" cy="256032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ctr">
            <a:normAutofit/>
          </a:bodyPr>
          <a:lstStyle/>
          <a:p>
            <a:pPr indent="0" marL="0">
              <a:buNone/>
            </a:pPr>
            <a:r>
              <a:rPr lang="en-US" sz="1100" b="1" dirty="0">
                <a:solidFill>
                  <a:srgbClr val="F47B20"/>
                </a:solidFill>
              </a:rPr>
              <a:t>REQUIRED EVIDENCE</a:t>
            </a:r>
            <a:endParaRPr lang="en-US" sz="1100" dirty="0"/>
          </a:p>
        </p:txBody>
      </p:sp>
      <p:sp>
        <p:nvSpPr>
          <p:cNvPr id="12" name="Text 9"/>
          <p:cNvSpPr/>
          <p:nvPr/>
        </p:nvSpPr>
        <p:spPr>
          <a:xfrm>
            <a:off x="749808" y="2340864"/>
            <a:ext cx="5074920" cy="3337560"/>
          </a:xfrm>
          <a:prstGeom prst="rect">
            <a:avLst/>
          </a:prstGeom>
          <a:noFill/>
          <a:ln/>
        </p:spPr>
        <p:txBody>
          <a:bodyPr wrap="square" lIns="508" tIns="508" rIns="508" bIns="508" rtlCol="0" anchor="t">
            <a:normAutofit/>
          </a:bodyPr>
          <a:lstStyle/>
          <a:p>
            <a:pPr indent="0" marL="0">
              <a:buNone/>
            </a:pPr>
            <a:r>
              <a:rPr lang="en-US" sz="1450" dirty="0">
                <a:solidFill>
                  <a:srgbClr val="1E2A36"/>
                </a:solidFill>
              </a:rPr>
              <a:t>□ Name of selected part</a:t>
            </a:r>
            <a:endParaRPr lang="en-US" sz="1450" dirty="0"/>
          </a:p>
          <a:p>
            <a:pPr indent="0" marL="0">
              <a:buNone/>
            </a:pPr>
            <a:r>
              <a:rPr lang="en-US" sz="1450" dirty="0">
                <a:solidFill>
                  <a:srgbClr val="1E2A36"/>
                </a:solidFill>
              </a:rPr>
              <a:t>□ Screenshot of part drawing</a:t>
            </a:r>
            <a:endParaRPr lang="en-US" sz="1450" dirty="0"/>
          </a:p>
          <a:p>
            <a:pPr indent="0" marL="0">
              <a:buNone/>
            </a:pPr>
            <a:r>
              <a:rPr lang="en-US" sz="1450" dirty="0">
                <a:solidFill>
                  <a:srgbClr val="1E2A36"/>
                </a:solidFill>
              </a:rPr>
              <a:t>□ List of part drawing views</a:t>
            </a:r>
            <a:endParaRPr lang="en-US" sz="1450" dirty="0"/>
          </a:p>
          <a:p>
            <a:pPr indent="0" marL="0">
              <a:buNone/>
            </a:pPr>
            <a:r>
              <a:rPr lang="en-US" sz="1450" dirty="0">
                <a:solidFill>
                  <a:srgbClr val="1E2A36"/>
                </a:solidFill>
              </a:rPr>
              <a:t>□ At least five important dimensions</a:t>
            </a:r>
            <a:endParaRPr lang="en-US" sz="1450" dirty="0"/>
          </a:p>
          <a:p>
            <a:pPr indent="0" marL="0">
              <a:buNone/>
            </a:pPr>
            <a:r>
              <a:rPr lang="en-US" sz="1450" dirty="0">
                <a:solidFill>
                  <a:srgbClr val="1E2A36"/>
                </a:solidFill>
              </a:rPr>
              <a:t>□ Screenshot of assembly drawing</a:t>
            </a:r>
            <a:endParaRPr lang="en-US" sz="1450" dirty="0"/>
          </a:p>
          <a:p>
            <a:pPr indent="0" marL="0">
              <a:buNone/>
            </a:pPr>
            <a:r>
              <a:rPr lang="en-US" sz="1450" dirty="0">
                <a:solidFill>
                  <a:srgbClr val="1E2A36"/>
                </a:solidFill>
              </a:rPr>
              <a:t>□ List of assembly drawing views</a:t>
            </a:r>
            <a:endParaRPr lang="en-US" sz="1450" dirty="0"/>
          </a:p>
          <a:p>
            <a:pPr indent="0" marL="0">
              <a:buNone/>
            </a:pPr>
            <a:r>
              <a:rPr lang="en-US" sz="1450" dirty="0">
                <a:solidFill>
                  <a:srgbClr val="1E2A36"/>
                </a:solidFill>
              </a:rPr>
              <a:t>□ At least two annotations or notes</a:t>
            </a:r>
            <a:endParaRPr lang="en-US" sz="1450" dirty="0"/>
          </a:p>
        </p:txBody>
      </p:sp>
      <p:sp>
        <p:nvSpPr>
          <p:cNvPr id="13" name="Shape 10"/>
          <p:cNvSpPr/>
          <p:nvPr/>
        </p:nvSpPr>
        <p:spPr>
          <a:xfrm>
            <a:off x="6492240" y="1691640"/>
            <a:ext cx="4983480" cy="4480560"/>
          </a:xfrm>
          <a:prstGeom prst="roundRect">
            <a:avLst>
              <a:gd name="adj" fmla="val 1633"/>
            </a:avLst>
          </a:prstGeom>
          <a:solidFill>
            <a:srgbClr val="FFFFFF"/>
          </a:solidFill>
          <a:ln w="12700">
            <a:solidFill>
              <a:srgbClr val="D9E6F2"/>
            </a:solidFill>
            <a:prstDash val="solid"/>
          </a:ln>
        </p:spPr>
        <p:txBody>
          <a:bodyPr/>
          <a:p/>
        </p:txBody>
      </p:sp>
      <p:sp>
        <p:nvSpPr>
          <p:cNvPr id="14" name="Text 11"/>
          <p:cNvSpPr/>
          <p:nvPr/>
        </p:nvSpPr>
        <p:spPr>
          <a:xfrm>
            <a:off x="6748272" y="1947672"/>
            <a:ext cx="2743200" cy="256032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ctr">
            <a:normAutofit/>
          </a:bodyPr>
          <a:lstStyle/>
          <a:p>
            <a:pPr indent="0" marL="0">
              <a:buNone/>
            </a:pPr>
            <a:r>
              <a:rPr lang="en-US" sz="1100" b="1" dirty="0">
                <a:solidFill>
                  <a:srgbClr val="D7A940"/>
                </a:solidFill>
              </a:rPr>
              <a:t>BEFORE MOVING ON</a:t>
            </a:r>
            <a:endParaRPr lang="en-US" sz="1100" dirty="0"/>
          </a:p>
        </p:txBody>
      </p:sp>
      <p:sp>
        <p:nvSpPr>
          <p:cNvPr id="15" name="Text 12"/>
          <p:cNvSpPr/>
          <p:nvPr/>
        </p:nvSpPr>
        <p:spPr>
          <a:xfrm>
            <a:off x="6748272" y="2331720"/>
            <a:ext cx="438912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700" b="1" dirty="0">
                <a:solidFill>
                  <a:srgbClr val="0A204C"/>
                </a:solidFill>
              </a:rPr>
              <a:t>Your work should be:</a:t>
            </a:r>
            <a:endParaRPr lang="en-US" sz="1700" dirty="0"/>
          </a:p>
        </p:txBody>
      </p:sp>
      <p:sp>
        <p:nvSpPr>
          <p:cNvPr id="16" name="Text 13"/>
          <p:cNvSpPr/>
          <p:nvPr/>
        </p:nvSpPr>
        <p:spPr>
          <a:xfrm>
            <a:off x="6748272" y="2697480"/>
            <a:ext cx="4343400" cy="2057400"/>
          </a:xfrm>
          <a:prstGeom prst="rect">
            <a:avLst/>
          </a:prstGeom>
          <a:noFill/>
          <a:ln/>
        </p:spPr>
        <p:txBody>
          <a:bodyPr wrap="square" lIns="762" tIns="762" rIns="762" bIns="762" rtlCol="0" anchor="t">
            <a:normAutofit/>
          </a:bodyPr>
          <a:lstStyle/>
          <a:p>
            <a:pPr indent="0" marL="0">
              <a:buNone/>
            </a:pPr>
            <a:r>
              <a:rPr lang="en-US" sz="1550" dirty="0">
                <a:solidFill>
                  <a:srgbClr val="1E2A3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saved in the correct file or folder</a:t>
            </a:r>
            <a:pPr indent="0" marL="0">
              <a:buNone/>
            </a:pPr>
            <a:endParaRPr lang="en-US" sz="1550" dirty="0"/>
          </a:p>
          <a:p>
            <a:pPr indent="0" marL="0">
              <a:buNone/>
            </a:pPr>
            <a:r>
              <a:rPr lang="en-US" sz="1550" dirty="0">
                <a:solidFill>
                  <a:srgbClr val="1E2A3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named clearly enough to find later</a:t>
            </a:r>
            <a:endParaRPr lang="en-US" sz="1550" dirty="0"/>
          </a:p>
          <a:p>
            <a:pPr indent="0" marL="0">
              <a:buNone/>
            </a:pPr>
            <a:endParaRPr lang="en-US" sz="1550" dirty="0"/>
          </a:p>
          <a:p>
            <a:pPr indent="0" marL="0">
              <a:buNone/>
            </a:pPr>
            <a:r>
              <a:rPr lang="en-US" sz="1550" dirty="0">
                <a:solidFill>
                  <a:srgbClr val="1E2A3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connected to a design decision</a:t>
            </a:r>
            <a:endParaRPr lang="en-US" sz="1550" dirty="0"/>
          </a:p>
          <a:p>
            <a:pPr indent="0" marL="0">
              <a:buNone/>
            </a:pPr>
            <a:endParaRPr lang="en-US" sz="1550" dirty="0"/>
          </a:p>
          <a:p>
            <a:pPr indent="0" marL="0">
              <a:buNone/>
            </a:pPr>
            <a:r>
              <a:rPr lang="en-US" sz="1550" dirty="0">
                <a:solidFill>
                  <a:srgbClr val="1E2A3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useful for final drawings or presentation</a:t>
            </a:r>
            <a:endParaRPr lang="en-US" sz="1550" dirty="0"/>
          </a:p>
          <a:p>
            <a:pPr indent="0" marL="0">
              <a:buNone/>
            </a:pPr>
            <a:endParaRPr lang="en-US" sz="1550" dirty="0"/>
          </a:p>
          <a:p>
            <a:pPr indent="0" marL="0">
              <a:buNone/>
            </a:pPr>
            <a:r>
              <a:rPr lang="en-US" sz="1550" dirty="0">
                <a:solidFill>
                  <a:srgbClr val="1E2A3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ready for another person to understand</a:t>
            </a:r>
            <a:endParaRPr lang="en-US" sz="1550" dirty="0"/>
          </a:p>
        </p:txBody>
      </p:sp>
      <p:sp>
        <p:nvSpPr>
          <p:cNvPr id="17" name="Shape 14"/>
          <p:cNvSpPr/>
          <p:nvPr/>
        </p:nvSpPr>
        <p:spPr>
          <a:xfrm>
            <a:off x="6720840" y="5074920"/>
            <a:ext cx="4434840" cy="0"/>
          </a:xfrm>
          <a:prstGeom prst="line">
            <a:avLst/>
          </a:prstGeom>
          <a:noFill/>
          <a:ln w="12700">
            <a:solidFill>
              <a:srgbClr val="D9E6F2"/>
            </a:solidFill>
            <a:prstDash val="solid"/>
          </a:ln>
        </p:spPr>
        <p:txBody>
          <a:bodyPr/>
          <a:p/>
        </p:txBody>
      </p:sp>
      <p:sp>
        <p:nvSpPr>
          <p:cNvPr id="18" name="Text 15"/>
          <p:cNvSpPr/>
          <p:nvPr/>
        </p:nvSpPr>
        <p:spPr>
          <a:xfrm>
            <a:off x="6748272" y="5257800"/>
            <a:ext cx="4343400" cy="56692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450" b="1" dirty="0">
                <a:solidFill>
                  <a:srgbClr val="F47B20"/>
                </a:solidFill>
              </a:rPr>
              <a:t>Started or completed part and assembly drawings with clear views, useful dimensions, and prototype-connected annotations.</a:t>
            </a:r>
            <a:endParaRPr lang="en-US" sz="1450" dirty="0"/>
          </a:p>
        </p:txBody>
      </p:sp>
      <p:pic>
        <p:nvPicPr>
          <p:cNvPr id="19" name="Picture 18" descr="logo_white_transparent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896" y="118872"/>
            <a:ext cx="1133856" cy="338464"/>
          </a:xfrm>
          <a:prstGeom prst="rect">
            <a:avLst/>
          </a:prstGeom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5">
    <p:bg>
      <p:bgPr>
        <a:solidFill>
          <a:srgbClr val="0A204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unit3_crops/a_clean_well_lit_engineering_workbench_scene_phot_title.jp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989320" y="0"/>
            <a:ext cx="6202375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5989320" cy="6858000"/>
          </a:xfrm>
          <a:prstGeom prst="rect">
            <a:avLst/>
          </a:prstGeom>
          <a:solidFill>
            <a:srgbClr val="0A204C"/>
          </a:solidFill>
          <a:ln w="12700">
            <a:solidFill>
              <a:srgbClr val="0A204C"/>
            </a:solidFill>
            <a:prstDash val="solid"/>
          </a:ln>
        </p:spPr>
        <p:txBody>
          <a:bodyPr/>
          <a:p/>
        </p:txBody>
      </p:sp>
      <p:sp>
        <p:nvSpPr>
          <p:cNvPr id="4" name="Shape 1"/>
          <p:cNvSpPr/>
          <p:nvPr/>
        </p:nvSpPr>
        <p:spPr>
          <a:xfrm>
            <a:off x="5989320" y="0"/>
            <a:ext cx="109728" cy="6858000"/>
          </a:xfrm>
          <a:prstGeom prst="rect">
            <a:avLst/>
          </a:prstGeom>
          <a:solidFill>
            <a:srgbClr val="F47B20"/>
          </a:solidFill>
          <a:ln w="12700">
            <a:solidFill>
              <a:srgbClr val="F47B20"/>
            </a:solidFill>
            <a:prstDash val="solid"/>
          </a:ln>
        </p:spPr>
        <p:txBody>
          <a:bodyPr/>
          <a:p/>
        </p:txBody>
      </p:sp>
      <p:sp>
        <p:nvSpPr>
          <p:cNvPr id="7" name="Text 3"/>
          <p:cNvSpPr/>
          <p:nvPr/>
        </p:nvSpPr>
        <p:spPr>
          <a:xfrm>
            <a:off x="640080" y="1234440"/>
            <a:ext cx="4206240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600" b="1" dirty="0">
                <a:solidFill>
                  <a:srgbClr val="D7A940"/>
                </a:solidFill>
              </a:rPr>
              <a:t>LOCKWOODSTEM IED • UNIT 3</a:t>
            </a:r>
            <a:endParaRPr lang="en-US" sz="1600" dirty="0"/>
          </a:p>
        </p:txBody>
      </p:sp>
      <p:sp>
        <p:nvSpPr>
          <p:cNvPr id="8" name="Text 4"/>
          <p:cNvSpPr/>
          <p:nvPr/>
        </p:nvSpPr>
        <p:spPr>
          <a:xfrm>
            <a:off x="640080" y="1737360"/>
            <a:ext cx="2743200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2600" b="1" dirty="0">
                <a:solidFill>
                  <a:srgbClr val="F47B20"/>
                </a:solidFill>
              </a:rPr>
              <a:t>Lesson 3.15</a:t>
            </a:r>
            <a:endParaRPr lang="en-US" sz="2600" dirty="0"/>
          </a:p>
        </p:txBody>
      </p:sp>
      <p:sp>
        <p:nvSpPr>
          <p:cNvPr id="9" name="Text 5"/>
          <p:cNvSpPr/>
          <p:nvPr/>
        </p:nvSpPr>
        <p:spPr>
          <a:xfrm>
            <a:off x="640080" y="2267712"/>
            <a:ext cx="4983480" cy="91440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3000" b="1" dirty="0">
                <a:solidFill>
                  <a:srgbClr val="FFFFFF"/>
                </a:solidFill>
              </a:rPr>
              <a:t>Parts List, Balloons, Notes, and Revisions</a:t>
            </a:r>
            <a:endParaRPr lang="en-US" sz="3000" dirty="0"/>
          </a:p>
        </p:txBody>
      </p:sp>
      <p:sp>
        <p:nvSpPr>
          <p:cNvPr id="10" name="Shape 6"/>
          <p:cNvSpPr/>
          <p:nvPr/>
        </p:nvSpPr>
        <p:spPr>
          <a:xfrm>
            <a:off x="640080" y="3456432"/>
            <a:ext cx="4389120" cy="0"/>
          </a:xfrm>
          <a:prstGeom prst="line">
            <a:avLst/>
          </a:prstGeom>
          <a:noFill/>
          <a:ln w="25400">
            <a:solidFill>
              <a:srgbClr val="F47B20"/>
            </a:solidFill>
            <a:prstDash val="solid"/>
          </a:ln>
        </p:spPr>
        <p:txBody>
          <a:bodyPr/>
          <a:p/>
        </p:txBody>
      </p:sp>
      <p:sp>
        <p:nvSpPr>
          <p:cNvPr id="11" name="Text 7"/>
          <p:cNvSpPr/>
          <p:nvPr/>
        </p:nvSpPr>
        <p:spPr>
          <a:xfrm>
            <a:off x="640080" y="3703320"/>
            <a:ext cx="5074920" cy="91440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700" i="1" dirty="0">
                <a:solidFill>
                  <a:srgbClr val="E8EEF6"/>
                </a:solidFill>
              </a:rPr>
              <a:t>How do engineers make an assembly drawing complete, clear, and traceable?</a:t>
            </a:r>
            <a:endParaRPr lang="en-US" sz="1700" dirty="0"/>
          </a:p>
        </p:txBody>
      </p:sp>
      <p:sp>
        <p:nvSpPr>
          <p:cNvPr id="12" name="Text 8"/>
          <p:cNvSpPr/>
          <p:nvPr/>
        </p:nvSpPr>
        <p:spPr>
          <a:xfrm>
            <a:off x="640080" y="6263640"/>
            <a:ext cx="4663440" cy="23774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050" dirty="0">
                <a:solidFill>
                  <a:srgbClr val="CBD6E2"/>
                </a:solidFill>
              </a:rPr>
              <a:t>CAD Assemblies, Prototyping &amp; Technical Drawings</a:t>
            </a:r>
            <a:endParaRPr lang="en-US" sz="1050" dirty="0"/>
          </a:p>
        </p:txBody>
      </p:sp>
      <p:pic>
        <p:nvPicPr>
          <p:cNvPr id="13" name="Picture 12" descr="logo_white_transparen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0896" y="118872"/>
            <a:ext cx="1133856" cy="338464"/>
          </a:xfrm>
          <a:prstGeom prst="rect">
            <a:avLst/>
          </a:prstGeom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6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03504"/>
          </a:xfrm>
          <a:prstGeom prst="rect">
            <a:avLst/>
          </a:prstGeom>
          <a:solidFill>
            <a:srgbClr val="0A204C"/>
          </a:solidFill>
          <a:ln w="12700">
            <a:solidFill>
              <a:srgbClr val="0A204C"/>
            </a:solidFill>
            <a:prstDash val="solid"/>
          </a:ln>
        </p:spPr>
        <p:txBody>
          <a:bodyPr/>
          <a:p/>
        </p:txBody>
      </p:sp>
      <p:sp>
        <p:nvSpPr>
          <p:cNvPr id="5" name="Text 2"/>
          <p:cNvSpPr/>
          <p:nvPr/>
        </p:nvSpPr>
        <p:spPr>
          <a:xfrm>
            <a:off x="2788920" y="146304"/>
            <a:ext cx="13716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200" b="1" dirty="0">
                <a:solidFill>
                  <a:srgbClr val="D7A940"/>
                </a:solidFill>
              </a:rPr>
              <a:t>Lesson 3.15</a:t>
            </a:r>
            <a:endParaRPr lang="en-US" sz="1200" dirty="0"/>
          </a:p>
        </p:txBody>
      </p:sp>
      <p:sp>
        <p:nvSpPr>
          <p:cNvPr id="6" name="Text 3"/>
          <p:cNvSpPr/>
          <p:nvPr/>
        </p:nvSpPr>
        <p:spPr>
          <a:xfrm>
            <a:off x="4315968" y="118872"/>
            <a:ext cx="64008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600" b="1" dirty="0">
                <a:solidFill>
                  <a:srgbClr val="FFFFFF"/>
                </a:solidFill>
              </a:rPr>
              <a:t>Parts List, Balloons, Notes, and Revisions</a:t>
            </a:r>
            <a:endParaRPr lang="en-US" sz="1600" dirty="0"/>
          </a:p>
        </p:txBody>
      </p:sp>
      <p:sp>
        <p:nvSpPr>
          <p:cNvPr id="7" name="Text 4"/>
          <p:cNvSpPr/>
          <p:nvPr/>
        </p:nvSpPr>
        <p:spPr>
          <a:xfrm>
            <a:off x="7452360" y="6510528"/>
            <a:ext cx="393192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750" dirty="0">
                <a:solidFill>
                  <a:srgbClr val="5B6770"/>
                </a:solidFill>
              </a:rPr>
              <a:t>LockwoodSTEM  |  Introduction to Engineering Design</a:t>
            </a:r>
            <a:endParaRPr lang="en-US" sz="750" dirty="0"/>
          </a:p>
        </p:txBody>
      </p:sp>
      <p:sp>
        <p:nvSpPr>
          <p:cNvPr id="8" name="Text 5"/>
          <p:cNvSpPr/>
          <p:nvPr/>
        </p:nvSpPr>
        <p:spPr>
          <a:xfrm>
            <a:off x="502920" y="841248"/>
            <a:ext cx="576072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2300" b="1" dirty="0">
                <a:solidFill>
                  <a:srgbClr val="0A204C"/>
                </a:solidFill>
              </a:rPr>
              <a:t>Parts List, Balloons, Notes, and Revisions</a:t>
            </a:r>
            <a:endParaRPr lang="en-US" sz="2300" dirty="0"/>
          </a:p>
        </p:txBody>
      </p:sp>
      <p:sp>
        <p:nvSpPr>
          <p:cNvPr id="9" name="Text 6"/>
          <p:cNvSpPr/>
          <p:nvPr/>
        </p:nvSpPr>
        <p:spPr>
          <a:xfrm>
            <a:off x="502920" y="1234440"/>
            <a:ext cx="5806440" cy="54864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700" i="1" dirty="0">
                <a:solidFill>
                  <a:srgbClr val="5B6770"/>
                </a:solidFill>
              </a:rPr>
              <a:t>How do engineers make an assembly drawing complete, clear, and traceable?</a:t>
            </a:r>
            <a:endParaRPr lang="en-US" sz="1700" dirty="0"/>
          </a:p>
        </p:txBody>
      </p:sp>
      <p:sp>
        <p:nvSpPr>
          <p:cNvPr id="10" name="Shape 7"/>
          <p:cNvSpPr/>
          <p:nvPr/>
        </p:nvSpPr>
        <p:spPr>
          <a:xfrm>
            <a:off x="6611112" y="941832"/>
            <a:ext cx="4837176" cy="5266944"/>
          </a:xfrm>
          <a:prstGeom prst="roundRect">
            <a:avLst>
              <a:gd name="adj" fmla="val 1512"/>
            </a:avLst>
          </a:prstGeom>
          <a:solidFill>
            <a:srgbClr val="FFFFFF"/>
          </a:solidFill>
          <a:ln w="12700">
            <a:solidFill>
              <a:srgbClr val="D9E6F2"/>
            </a:solidFill>
            <a:prstDash val="solid"/>
          </a:ln>
        </p:spPr>
        <p:txBody>
          <a:bodyPr/>
          <a:p/>
        </p:txBody>
      </p:sp>
      <p:pic>
        <p:nvPicPr>
          <p:cNvPr id="11" name="Image 1" descr="/mnt/data/unit3_crops/a_clean_well_lit_engineering_workbench_scene_phot_panel.jp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9400" y="960120"/>
            <a:ext cx="4800600" cy="4818888"/>
          </a:xfrm>
          <a:prstGeom prst="rect">
            <a:avLst/>
          </a:prstGeom>
        </p:spPr>
      </p:pic>
      <p:sp>
        <p:nvSpPr>
          <p:cNvPr id="12" name="Shape 8"/>
          <p:cNvSpPr/>
          <p:nvPr/>
        </p:nvSpPr>
        <p:spPr>
          <a:xfrm>
            <a:off x="6629400" y="5779008"/>
            <a:ext cx="4800600" cy="411480"/>
          </a:xfrm>
          <a:prstGeom prst="rect">
            <a:avLst/>
          </a:prstGeom>
          <a:solidFill>
            <a:srgbClr val="0A204C">
              <a:alpha val="95000"/>
            </a:srgbClr>
          </a:solidFill>
          <a:ln w="12700">
            <a:solidFill>
              <a:srgbClr val="0A204C">
                <a:alpha val="0"/>
              </a:srgbClr>
            </a:solidFill>
            <a:prstDash val="solid"/>
          </a:ln>
        </p:spPr>
        <p:txBody>
          <a:bodyPr/>
          <a:p/>
        </p:txBody>
      </p:sp>
      <p:sp>
        <p:nvSpPr>
          <p:cNvPr id="13" name="Text 9"/>
          <p:cNvSpPr/>
          <p:nvPr/>
        </p:nvSpPr>
        <p:spPr>
          <a:xfrm>
            <a:off x="6739128" y="5879592"/>
            <a:ext cx="4581144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950" b="1" dirty="0">
                <a:solidFill>
                  <a:srgbClr val="FFFFFF"/>
                </a:solidFill>
              </a:rPr>
              <a:t>Aerospace assembly work depends on fit, alignment, documentation, and testing evidence.</a:t>
            </a:r>
            <a:endParaRPr lang="en-US" sz="950" dirty="0"/>
          </a:p>
        </p:txBody>
      </p:sp>
      <p:sp>
        <p:nvSpPr>
          <p:cNvPr id="14" name="Shape 10"/>
          <p:cNvSpPr/>
          <p:nvPr/>
        </p:nvSpPr>
        <p:spPr>
          <a:xfrm>
            <a:off x="548640" y="2057400"/>
            <a:ext cx="5577840" cy="1097280"/>
          </a:xfrm>
          <a:prstGeom prst="roundRect">
            <a:avLst>
              <a:gd name="adj" fmla="val 5833"/>
            </a:avLst>
          </a:prstGeom>
          <a:solidFill>
            <a:srgbClr val="EEF3F7"/>
          </a:solidFill>
          <a:ln w="12700">
            <a:solidFill>
              <a:srgbClr val="D9E6F2">
                <a:alpha val="95000"/>
              </a:srgbClr>
            </a:solidFill>
            <a:prstDash val="solid"/>
          </a:ln>
        </p:spPr>
        <p:txBody>
          <a:bodyPr/>
          <a:p/>
        </p:txBody>
      </p:sp>
      <p:sp>
        <p:nvSpPr>
          <p:cNvPr id="15" name="Text 11"/>
          <p:cNvSpPr/>
          <p:nvPr/>
        </p:nvSpPr>
        <p:spPr>
          <a:xfrm>
            <a:off x="713232" y="2203704"/>
            <a:ext cx="5248656" cy="237744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ctr">
            <a:normAutofit/>
          </a:bodyPr>
          <a:lstStyle/>
          <a:p>
            <a:pPr indent="0" marL="0">
              <a:buNone/>
            </a:pPr>
            <a:r>
              <a:rPr lang="en-US" sz="1100" b="1" dirty="0">
                <a:solidFill>
                  <a:srgbClr val="F47B20"/>
                </a:solidFill>
              </a:rPr>
              <a:t>LESSON GOAL</a:t>
            </a:r>
            <a:endParaRPr lang="en-US" sz="1100" dirty="0"/>
          </a:p>
        </p:txBody>
      </p:sp>
      <p:sp>
        <p:nvSpPr>
          <p:cNvPr id="16" name="Text 12"/>
          <p:cNvSpPr/>
          <p:nvPr/>
        </p:nvSpPr>
        <p:spPr>
          <a:xfrm>
            <a:off x="713232" y="2532888"/>
            <a:ext cx="5248656" cy="53035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t">
            <a:normAutofit/>
          </a:bodyPr>
          <a:lstStyle/>
          <a:p>
            <a:pPr indent="0" marL="0">
              <a:buNone/>
            </a:pPr>
            <a:r>
              <a:rPr lang="en-US" sz="1450" dirty="0">
                <a:solidFill>
                  <a:srgbClr val="1E2A36"/>
                </a:solidFill>
              </a:rPr>
              <a:t>Students complete the assembly drawing by adding balloons, a parts list, useful notes, title block information, and revision details.</a:t>
            </a:r>
            <a:endParaRPr lang="en-US" sz="1450" dirty="0"/>
          </a:p>
        </p:txBody>
      </p:sp>
      <p:sp>
        <p:nvSpPr>
          <p:cNvPr id="17" name="Shape 13"/>
          <p:cNvSpPr/>
          <p:nvPr/>
        </p:nvSpPr>
        <p:spPr>
          <a:xfrm>
            <a:off x="548640" y="3364992"/>
            <a:ext cx="5577840" cy="1097280"/>
          </a:xfrm>
          <a:prstGeom prst="roundRect">
            <a:avLst>
              <a:gd name="adj" fmla="val 5833"/>
            </a:avLst>
          </a:prstGeom>
          <a:solidFill>
            <a:srgbClr val="EEF3F7"/>
          </a:solidFill>
          <a:ln w="12700">
            <a:solidFill>
              <a:srgbClr val="D9E6F2">
                <a:alpha val="95000"/>
              </a:srgbClr>
            </a:solidFill>
            <a:prstDash val="solid"/>
          </a:ln>
        </p:spPr>
        <p:txBody>
          <a:bodyPr/>
          <a:p/>
        </p:txBody>
      </p:sp>
      <p:sp>
        <p:nvSpPr>
          <p:cNvPr id="18" name="Text 14"/>
          <p:cNvSpPr/>
          <p:nvPr/>
        </p:nvSpPr>
        <p:spPr>
          <a:xfrm>
            <a:off x="713232" y="3511296"/>
            <a:ext cx="5248656" cy="237744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ctr">
            <a:normAutofit/>
          </a:bodyPr>
          <a:lstStyle/>
          <a:p>
            <a:pPr indent="0" marL="0">
              <a:buNone/>
            </a:pPr>
            <a:r>
              <a:rPr lang="en-US" sz="1100" b="1" dirty="0">
                <a:solidFill>
                  <a:srgbClr val="D7A940"/>
                </a:solidFill>
              </a:rPr>
              <a:t>STUDENT OBJECTIVE</a:t>
            </a:r>
            <a:endParaRPr lang="en-US" sz="1100" dirty="0"/>
          </a:p>
        </p:txBody>
      </p:sp>
      <p:sp>
        <p:nvSpPr>
          <p:cNvPr id="19" name="Text 15"/>
          <p:cNvSpPr/>
          <p:nvPr/>
        </p:nvSpPr>
        <p:spPr>
          <a:xfrm>
            <a:off x="713232" y="3840480"/>
            <a:ext cx="5248656" cy="53035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t">
            <a:normAutofit/>
          </a:bodyPr>
          <a:lstStyle/>
          <a:p>
            <a:pPr indent="0" marL="0">
              <a:buNone/>
            </a:pPr>
            <a:r>
              <a:rPr lang="en-US" sz="1450" dirty="0">
                <a:solidFill>
                  <a:srgbClr val="1E2A36"/>
                </a:solidFill>
              </a:rPr>
              <a:t>I can complete an assembly drawing by identifying parts, adding documentation notes, and tracking design revisions.</a:t>
            </a:r>
            <a:endParaRPr lang="en-US" sz="1450" dirty="0"/>
          </a:p>
        </p:txBody>
      </p:sp>
      <p:sp>
        <p:nvSpPr>
          <p:cNvPr id="20" name="Shape 16"/>
          <p:cNvSpPr/>
          <p:nvPr/>
        </p:nvSpPr>
        <p:spPr>
          <a:xfrm>
            <a:off x="548640" y="4663440"/>
            <a:ext cx="5577840" cy="1097280"/>
          </a:xfrm>
          <a:prstGeom prst="roundRect">
            <a:avLst>
              <a:gd name="adj" fmla="val 5833"/>
            </a:avLst>
          </a:prstGeom>
          <a:solidFill>
            <a:srgbClr val="EEF3F7"/>
          </a:solidFill>
          <a:ln w="12700">
            <a:solidFill>
              <a:srgbClr val="D9E6F2">
                <a:alpha val="95000"/>
              </a:srgbClr>
            </a:solidFill>
            <a:prstDash val="solid"/>
          </a:ln>
        </p:spPr>
        <p:txBody>
          <a:bodyPr/>
          <a:p/>
        </p:txBody>
      </p:sp>
      <p:sp>
        <p:nvSpPr>
          <p:cNvPr id="21" name="Text 17"/>
          <p:cNvSpPr/>
          <p:nvPr/>
        </p:nvSpPr>
        <p:spPr>
          <a:xfrm>
            <a:off x="713232" y="4809744"/>
            <a:ext cx="5248656" cy="237744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ctr">
            <a:normAutofit/>
          </a:bodyPr>
          <a:lstStyle/>
          <a:p>
            <a:pPr indent="0" marL="0">
              <a:buNone/>
            </a:pPr>
            <a:r>
              <a:rPr lang="en-US" sz="1100" b="1" dirty="0">
                <a:solidFill>
                  <a:srgbClr val="4F8A5B"/>
                </a:solidFill>
              </a:rPr>
              <a:t>END PRODUCT</a:t>
            </a:r>
            <a:endParaRPr lang="en-US" sz="1100" dirty="0"/>
          </a:p>
        </p:txBody>
      </p:sp>
      <p:sp>
        <p:nvSpPr>
          <p:cNvPr id="22" name="Text 18"/>
          <p:cNvSpPr/>
          <p:nvPr/>
        </p:nvSpPr>
        <p:spPr>
          <a:xfrm>
            <a:off x="713232" y="5138928"/>
            <a:ext cx="5248656" cy="53035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t">
            <a:normAutofit/>
          </a:bodyPr>
          <a:lstStyle/>
          <a:p>
            <a:pPr indent="0" marL="0">
              <a:buNone/>
            </a:pPr>
            <a:r>
              <a:rPr lang="en-US" sz="1450" dirty="0">
                <a:solidFill>
                  <a:srgbClr val="1E2A36"/>
                </a:solidFill>
              </a:rPr>
              <a:t>An updated rocket assembly drawing with balloons, parts list, notes, title block, and revision documentation.</a:t>
            </a:r>
            <a:endParaRPr lang="en-US" sz="1450" dirty="0"/>
          </a:p>
        </p:txBody>
      </p:sp>
      <p:pic>
        <p:nvPicPr>
          <p:cNvPr id="23" name="Picture 22" descr="logo_white_transparen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0896" y="118872"/>
            <a:ext cx="1133856" cy="338464"/>
          </a:xfrm>
          <a:prstGeom prst="rect">
            <a:avLst/>
          </a:prstGeom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7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03504"/>
          </a:xfrm>
          <a:prstGeom prst="rect">
            <a:avLst/>
          </a:prstGeom>
          <a:solidFill>
            <a:srgbClr val="0A204C"/>
          </a:solidFill>
          <a:ln w="12700">
            <a:solidFill>
              <a:srgbClr val="0A204C"/>
            </a:solidFill>
            <a:prstDash val="solid"/>
          </a:ln>
        </p:spPr>
        <p:txBody>
          <a:bodyPr/>
          <a:p/>
        </p:txBody>
      </p:sp>
      <p:sp>
        <p:nvSpPr>
          <p:cNvPr id="5" name="Text 2"/>
          <p:cNvSpPr/>
          <p:nvPr/>
        </p:nvSpPr>
        <p:spPr>
          <a:xfrm>
            <a:off x="2788920" y="146304"/>
            <a:ext cx="13716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200" b="1" dirty="0">
                <a:solidFill>
                  <a:srgbClr val="D7A940"/>
                </a:solidFill>
              </a:rPr>
              <a:t>Lesson 3.15</a:t>
            </a:r>
            <a:endParaRPr lang="en-US" sz="1200" dirty="0"/>
          </a:p>
        </p:txBody>
      </p:sp>
      <p:sp>
        <p:nvSpPr>
          <p:cNvPr id="6" name="Text 3"/>
          <p:cNvSpPr/>
          <p:nvPr/>
        </p:nvSpPr>
        <p:spPr>
          <a:xfrm>
            <a:off x="4315968" y="118872"/>
            <a:ext cx="64008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600" b="1" dirty="0">
                <a:solidFill>
                  <a:srgbClr val="FFFFFF"/>
                </a:solidFill>
              </a:rPr>
              <a:t>Parts List, Balloons, Notes, and Revisions</a:t>
            </a:r>
            <a:endParaRPr lang="en-US" sz="1600" dirty="0"/>
          </a:p>
        </p:txBody>
      </p:sp>
      <p:sp>
        <p:nvSpPr>
          <p:cNvPr id="7" name="Text 4"/>
          <p:cNvSpPr/>
          <p:nvPr/>
        </p:nvSpPr>
        <p:spPr>
          <a:xfrm>
            <a:off x="7452360" y="6510528"/>
            <a:ext cx="393192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750" dirty="0">
                <a:solidFill>
                  <a:srgbClr val="5B6770"/>
                </a:solidFill>
              </a:rPr>
              <a:t>LockwoodSTEM  |  Introduction to Engineering Design</a:t>
            </a:r>
            <a:endParaRPr lang="en-US" sz="750" dirty="0"/>
          </a:p>
        </p:txBody>
      </p:sp>
      <p:sp>
        <p:nvSpPr>
          <p:cNvPr id="8" name="Text 5"/>
          <p:cNvSpPr/>
          <p:nvPr/>
        </p:nvSpPr>
        <p:spPr>
          <a:xfrm>
            <a:off x="502920" y="841248"/>
            <a:ext cx="731520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2300" b="1" dirty="0">
                <a:solidFill>
                  <a:srgbClr val="0A204C"/>
                </a:solidFill>
              </a:rPr>
              <a:t>What you need to understand</a:t>
            </a:r>
            <a:endParaRPr lang="en-US" sz="2300" dirty="0"/>
          </a:p>
        </p:txBody>
      </p:sp>
      <p:sp>
        <p:nvSpPr>
          <p:cNvPr id="9" name="Text 6"/>
          <p:cNvSpPr/>
          <p:nvPr/>
        </p:nvSpPr>
        <p:spPr>
          <a:xfrm>
            <a:off x="502920" y="1207008"/>
            <a:ext cx="786384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550" dirty="0">
                <a:solidFill>
                  <a:srgbClr val="5B6770"/>
                </a:solidFill>
              </a:rPr>
              <a:t>These ideas guide the decisions you make during the lesson.</a:t>
            </a:r>
            <a:endParaRPr lang="en-US" sz="1550" dirty="0"/>
          </a:p>
        </p:txBody>
      </p:sp>
      <p:sp>
        <p:nvSpPr>
          <p:cNvPr id="10" name="Shape 7"/>
          <p:cNvSpPr/>
          <p:nvPr/>
        </p:nvSpPr>
        <p:spPr>
          <a:xfrm>
            <a:off x="502920" y="1737360"/>
            <a:ext cx="5577840" cy="4343400"/>
          </a:xfrm>
          <a:prstGeom prst="roundRect">
            <a:avLst>
              <a:gd name="adj" fmla="val 1684"/>
            </a:avLst>
          </a:prstGeom>
          <a:solidFill>
            <a:srgbClr val="EEF3F7"/>
          </a:solidFill>
          <a:ln w="12700">
            <a:solidFill>
              <a:srgbClr val="D9E6F2"/>
            </a:solidFill>
            <a:prstDash val="solid"/>
          </a:ln>
        </p:spPr>
        <p:txBody>
          <a:bodyPr/>
          <a:p/>
        </p:txBody>
      </p:sp>
      <p:sp>
        <p:nvSpPr>
          <p:cNvPr id="11" name="Text 8"/>
          <p:cNvSpPr/>
          <p:nvPr/>
        </p:nvSpPr>
        <p:spPr>
          <a:xfrm>
            <a:off x="749808" y="1975104"/>
            <a:ext cx="2011680" cy="256032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ctr">
            <a:normAutofit/>
          </a:bodyPr>
          <a:lstStyle/>
          <a:p>
            <a:pPr indent="0" marL="0">
              <a:buNone/>
            </a:pPr>
            <a:r>
              <a:rPr lang="en-US" sz="1100" b="1" dirty="0">
                <a:solidFill>
                  <a:srgbClr val="F47B20"/>
                </a:solidFill>
              </a:rPr>
              <a:t>BIG IDEAS</a:t>
            </a:r>
            <a:endParaRPr lang="en-US" sz="1100" dirty="0"/>
          </a:p>
        </p:txBody>
      </p:sp>
      <p:sp>
        <p:nvSpPr>
          <p:cNvPr id="12" name="Text 9"/>
          <p:cNvSpPr/>
          <p:nvPr/>
        </p:nvSpPr>
        <p:spPr>
          <a:xfrm>
            <a:off x="749808" y="2395728"/>
            <a:ext cx="5074920" cy="2926080"/>
          </a:xfrm>
          <a:prstGeom prst="rect">
            <a:avLst/>
          </a:prstGeom>
          <a:noFill/>
          <a:ln/>
        </p:spPr>
        <p:txBody>
          <a:bodyPr wrap="square" lIns="762" tIns="762" rIns="762" bIns="762" rtlCol="0" anchor="t">
            <a:normAutofit/>
          </a:bodyPr>
          <a:lstStyle/>
          <a:p>
            <a:pPr indent="0" marL="0">
              <a:buNone/>
            </a:pPr>
            <a:r>
              <a:rPr lang="en-US" sz="1600" dirty="0">
                <a:solidFill>
                  <a:srgbClr val="1E2A3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Balloons identify parts in the drawing and connect them to the parts list.</a:t>
            </a:r>
            <a:pPr indent="0" marL="0">
              <a:buNone/>
            </a:pPr>
            <a:endParaRPr lang="en-US" sz="1600" dirty="0"/>
          </a:p>
          <a:p>
            <a:pPr indent="0" marL="0">
              <a:buNone/>
            </a:pPr>
            <a:r>
              <a:rPr lang="en-US" sz="1600" dirty="0">
                <a:solidFill>
                  <a:srgbClr val="1E2A3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Drawing notes communicate fit, function, assembly order, tolerance, and prototype evidence.</a:t>
            </a:r>
            <a:endParaRPr lang="en-US" sz="1600" dirty="0"/>
          </a:p>
          <a:p>
            <a:pPr indent="0" marL="0">
              <a:buNone/>
            </a:pPr>
            <a:endParaRPr lang="en-US" sz="1600" dirty="0"/>
          </a:p>
          <a:p>
            <a:pPr indent="0" marL="0">
              <a:buNone/>
            </a:pPr>
            <a:r>
              <a:rPr lang="en-US" sz="1600" dirty="0">
                <a:solidFill>
                  <a:srgbClr val="1E2A3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Revision tables make design changes traceable.</a:t>
            </a:r>
            <a:endParaRPr lang="en-US" sz="1600" dirty="0"/>
          </a:p>
        </p:txBody>
      </p:sp>
      <p:sp>
        <p:nvSpPr>
          <p:cNvPr id="13" name="Shape 10"/>
          <p:cNvSpPr/>
          <p:nvPr/>
        </p:nvSpPr>
        <p:spPr>
          <a:xfrm>
            <a:off x="6492240" y="1737360"/>
            <a:ext cx="4983480" cy="4343400"/>
          </a:xfrm>
          <a:prstGeom prst="roundRect">
            <a:avLst>
              <a:gd name="adj" fmla="val 1684"/>
            </a:avLst>
          </a:prstGeom>
          <a:solidFill>
            <a:srgbClr val="FFFFFF"/>
          </a:solidFill>
          <a:ln w="12700">
            <a:solidFill>
              <a:srgbClr val="D9E6F2"/>
            </a:solidFill>
            <a:prstDash val="solid"/>
          </a:ln>
        </p:spPr>
        <p:txBody>
          <a:bodyPr/>
          <a:p/>
        </p:txBody>
      </p:sp>
      <p:pic>
        <p:nvPicPr>
          <p:cNvPr id="14" name="Image 1" descr="/mnt/data/unit3_crops/a_clean_well_lit_engineering_workbench_scene_phot_mini.jp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0840" y="2011680"/>
            <a:ext cx="4526280" cy="3611880"/>
          </a:xfrm>
          <a:prstGeom prst="rect">
            <a:avLst/>
          </a:prstGeom>
        </p:spPr>
      </p:pic>
      <p:sp>
        <p:nvSpPr>
          <p:cNvPr id="15" name="Text 11"/>
          <p:cNvSpPr/>
          <p:nvPr/>
        </p:nvSpPr>
        <p:spPr>
          <a:xfrm>
            <a:off x="6830568" y="5212080"/>
            <a:ext cx="4306824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100" b="1" dirty="0">
                <a:solidFill>
                  <a:srgbClr val="0A204C"/>
                </a:solidFill>
              </a:rPr>
              <a:t>Technical documentation turns design work into instructions others can understand.</a:t>
            </a:r>
            <a:endParaRPr lang="en-US" sz="1100" dirty="0"/>
          </a:p>
        </p:txBody>
      </p:sp>
      <p:pic>
        <p:nvPicPr>
          <p:cNvPr id="16" name="Picture 15" descr="logo_white_transparen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0896" y="118872"/>
            <a:ext cx="1133856" cy="338464"/>
          </a:xfrm>
          <a:prstGeom prst="rect">
            <a:avLst/>
          </a:prstGeom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8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03504"/>
          </a:xfrm>
          <a:prstGeom prst="rect">
            <a:avLst/>
          </a:prstGeom>
          <a:solidFill>
            <a:srgbClr val="0A204C"/>
          </a:solidFill>
          <a:ln w="12700">
            <a:solidFill>
              <a:srgbClr val="0A204C"/>
            </a:solidFill>
            <a:prstDash val="solid"/>
          </a:ln>
        </p:spPr>
        <p:txBody>
          <a:bodyPr/>
          <a:p/>
        </p:txBody>
      </p:sp>
      <p:sp>
        <p:nvSpPr>
          <p:cNvPr id="5" name="Text 2"/>
          <p:cNvSpPr/>
          <p:nvPr/>
        </p:nvSpPr>
        <p:spPr>
          <a:xfrm>
            <a:off x="2788920" y="146304"/>
            <a:ext cx="13716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200" b="1" dirty="0">
                <a:solidFill>
                  <a:srgbClr val="D7A940"/>
                </a:solidFill>
              </a:rPr>
              <a:t>Lesson 3.15</a:t>
            </a:r>
            <a:endParaRPr lang="en-US" sz="1200" dirty="0"/>
          </a:p>
        </p:txBody>
      </p:sp>
      <p:sp>
        <p:nvSpPr>
          <p:cNvPr id="6" name="Text 3"/>
          <p:cNvSpPr/>
          <p:nvPr/>
        </p:nvSpPr>
        <p:spPr>
          <a:xfrm>
            <a:off x="4315968" y="118872"/>
            <a:ext cx="64008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600" b="1" dirty="0">
                <a:solidFill>
                  <a:srgbClr val="FFFFFF"/>
                </a:solidFill>
              </a:rPr>
              <a:t>Parts List, Balloons, Notes, and Revisions</a:t>
            </a:r>
            <a:endParaRPr lang="en-US" sz="1600" dirty="0"/>
          </a:p>
        </p:txBody>
      </p:sp>
      <p:sp>
        <p:nvSpPr>
          <p:cNvPr id="7" name="Text 4"/>
          <p:cNvSpPr/>
          <p:nvPr/>
        </p:nvSpPr>
        <p:spPr>
          <a:xfrm>
            <a:off x="7452360" y="6510528"/>
            <a:ext cx="393192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750" dirty="0">
                <a:solidFill>
                  <a:srgbClr val="5B6770"/>
                </a:solidFill>
              </a:rPr>
              <a:t>LockwoodSTEM  |  Introduction to Engineering Design</a:t>
            </a:r>
            <a:endParaRPr lang="en-US" sz="750" dirty="0"/>
          </a:p>
        </p:txBody>
      </p:sp>
      <p:sp>
        <p:nvSpPr>
          <p:cNvPr id="8" name="Text 5"/>
          <p:cNvSpPr/>
          <p:nvPr/>
        </p:nvSpPr>
        <p:spPr>
          <a:xfrm>
            <a:off x="502920" y="841248"/>
            <a:ext cx="731520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2300" b="1" dirty="0">
                <a:solidFill>
                  <a:srgbClr val="0A204C"/>
                </a:solidFill>
              </a:rPr>
              <a:t>What you will do</a:t>
            </a:r>
            <a:endParaRPr lang="en-US" sz="2300" dirty="0"/>
          </a:p>
        </p:txBody>
      </p:sp>
      <p:sp>
        <p:nvSpPr>
          <p:cNvPr id="9" name="Text 6"/>
          <p:cNvSpPr/>
          <p:nvPr/>
        </p:nvSpPr>
        <p:spPr>
          <a:xfrm>
            <a:off x="502920" y="1207008"/>
            <a:ext cx="795528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550" dirty="0">
                <a:solidFill>
                  <a:srgbClr val="5B6770"/>
                </a:solidFill>
              </a:rPr>
              <a:t>Use this workflow to produce lesson evidence for your final design package.</a:t>
            </a:r>
            <a:endParaRPr lang="en-US" sz="1550" dirty="0"/>
          </a:p>
        </p:txBody>
      </p:sp>
      <p:sp>
        <p:nvSpPr>
          <p:cNvPr id="10" name="Shape 7"/>
          <p:cNvSpPr/>
          <p:nvPr/>
        </p:nvSpPr>
        <p:spPr>
          <a:xfrm>
            <a:off x="594360" y="1691640"/>
            <a:ext cx="5166360" cy="960120"/>
          </a:xfrm>
          <a:prstGeom prst="roundRect">
            <a:avLst>
              <a:gd name="adj" fmla="val 4762"/>
            </a:avLst>
          </a:prstGeom>
          <a:solidFill>
            <a:srgbClr val="EEF3F7"/>
          </a:solidFill>
          <a:ln w="12700">
            <a:solidFill>
              <a:srgbClr val="D9E6F2"/>
            </a:solidFill>
            <a:prstDash val="solid"/>
          </a:ln>
        </p:spPr>
        <p:txBody>
          <a:bodyPr/>
          <a:p/>
        </p:txBody>
      </p:sp>
      <p:sp>
        <p:nvSpPr>
          <p:cNvPr id="11" name="Text 8"/>
          <p:cNvSpPr/>
          <p:nvPr/>
        </p:nvSpPr>
        <p:spPr>
          <a:xfrm>
            <a:off x="758952" y="1929384"/>
            <a:ext cx="411480" cy="411480"/>
          </a:xfrm>
          <a:prstGeom prst="rect">
            <a:avLst/>
          </a:prstGeom>
          <a:solidFill>
            <a:srgbClr val="F47B20"/>
          </a:solidFill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500" b="1" dirty="0">
                <a:solidFill>
                  <a:srgbClr val="FFFFFF"/>
                </a:solidFill>
              </a:rPr>
              <a:t>1</a:t>
            </a:r>
            <a:endParaRPr lang="en-US" sz="1500" dirty="0"/>
          </a:p>
        </p:txBody>
      </p:sp>
      <p:sp>
        <p:nvSpPr>
          <p:cNvPr id="12" name="Text 9"/>
          <p:cNvSpPr/>
          <p:nvPr/>
        </p:nvSpPr>
        <p:spPr>
          <a:xfrm>
            <a:off x="1307592" y="1856232"/>
            <a:ext cx="4251960" cy="59436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350" dirty="0">
                <a:solidFill>
                  <a:srgbClr val="1E2A36"/>
                </a:solidFill>
              </a:rPr>
              <a:t>Add balloons to each major rocket component.</a:t>
            </a:r>
            <a:endParaRPr lang="en-US" sz="1350" dirty="0"/>
          </a:p>
        </p:txBody>
      </p:sp>
      <p:sp>
        <p:nvSpPr>
          <p:cNvPr id="13" name="Shape 10"/>
          <p:cNvSpPr/>
          <p:nvPr/>
        </p:nvSpPr>
        <p:spPr>
          <a:xfrm>
            <a:off x="6172200" y="1691640"/>
            <a:ext cx="5166360" cy="960120"/>
          </a:xfrm>
          <a:prstGeom prst="roundRect">
            <a:avLst>
              <a:gd name="adj" fmla="val 4762"/>
            </a:avLst>
          </a:prstGeom>
          <a:solidFill>
            <a:srgbClr val="FFFFFF"/>
          </a:solidFill>
          <a:ln w="12700">
            <a:solidFill>
              <a:srgbClr val="D9E6F2"/>
            </a:solidFill>
            <a:prstDash val="solid"/>
          </a:ln>
        </p:spPr>
        <p:txBody>
          <a:bodyPr/>
          <a:p/>
        </p:txBody>
      </p:sp>
      <p:sp>
        <p:nvSpPr>
          <p:cNvPr id="14" name="Text 11"/>
          <p:cNvSpPr/>
          <p:nvPr/>
        </p:nvSpPr>
        <p:spPr>
          <a:xfrm>
            <a:off x="6336792" y="1929384"/>
            <a:ext cx="411480" cy="411480"/>
          </a:xfrm>
          <a:prstGeom prst="rect">
            <a:avLst/>
          </a:prstGeom>
          <a:solidFill>
            <a:srgbClr val="F47B20"/>
          </a:solidFill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500" b="1" dirty="0">
                <a:solidFill>
                  <a:srgbClr val="FFFFFF"/>
                </a:solidFill>
              </a:rPr>
              <a:t>2</a:t>
            </a:r>
            <a:endParaRPr lang="en-US" sz="1500" dirty="0"/>
          </a:p>
        </p:txBody>
      </p:sp>
      <p:sp>
        <p:nvSpPr>
          <p:cNvPr id="15" name="Text 12"/>
          <p:cNvSpPr/>
          <p:nvPr/>
        </p:nvSpPr>
        <p:spPr>
          <a:xfrm>
            <a:off x="6885432" y="1856232"/>
            <a:ext cx="4251960" cy="59436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350" dirty="0">
                <a:solidFill>
                  <a:srgbClr val="1E2A36"/>
                </a:solidFill>
              </a:rPr>
              <a:t>Insert or update a parts list with item number, part name, quantity, material/process, and notes.</a:t>
            </a:r>
            <a:endParaRPr lang="en-US" sz="1350" dirty="0"/>
          </a:p>
        </p:txBody>
      </p:sp>
      <p:sp>
        <p:nvSpPr>
          <p:cNvPr id="16" name="Shape 13"/>
          <p:cNvSpPr/>
          <p:nvPr/>
        </p:nvSpPr>
        <p:spPr>
          <a:xfrm>
            <a:off x="594360" y="2990088"/>
            <a:ext cx="5166360" cy="960120"/>
          </a:xfrm>
          <a:prstGeom prst="roundRect">
            <a:avLst>
              <a:gd name="adj" fmla="val 4762"/>
            </a:avLst>
          </a:prstGeom>
          <a:solidFill>
            <a:srgbClr val="EEF3F7"/>
          </a:solidFill>
          <a:ln w="12700">
            <a:solidFill>
              <a:srgbClr val="D9E6F2"/>
            </a:solidFill>
            <a:prstDash val="solid"/>
          </a:ln>
        </p:spPr>
        <p:txBody>
          <a:bodyPr/>
          <a:p/>
        </p:txBody>
      </p:sp>
      <p:sp>
        <p:nvSpPr>
          <p:cNvPr id="17" name="Text 14"/>
          <p:cNvSpPr/>
          <p:nvPr/>
        </p:nvSpPr>
        <p:spPr>
          <a:xfrm>
            <a:off x="758952" y="3227832"/>
            <a:ext cx="411480" cy="411480"/>
          </a:xfrm>
          <a:prstGeom prst="rect">
            <a:avLst/>
          </a:prstGeom>
          <a:solidFill>
            <a:srgbClr val="F47B20"/>
          </a:solidFill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500" b="1" dirty="0">
                <a:solidFill>
                  <a:srgbClr val="FFFFFF"/>
                </a:solidFill>
              </a:rPr>
              <a:t>3</a:t>
            </a:r>
            <a:endParaRPr lang="en-US" sz="1500" dirty="0"/>
          </a:p>
        </p:txBody>
      </p:sp>
      <p:sp>
        <p:nvSpPr>
          <p:cNvPr id="18" name="Text 15"/>
          <p:cNvSpPr/>
          <p:nvPr/>
        </p:nvSpPr>
        <p:spPr>
          <a:xfrm>
            <a:off x="1307592" y="3154680"/>
            <a:ext cx="4251960" cy="59436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350" dirty="0">
                <a:solidFill>
                  <a:srgbClr val="1E2A36"/>
                </a:solidFill>
              </a:rPr>
              <a:t>Add notes about fit, Unit 2 tolerance testing, prototype testing, and assembly order or function.</a:t>
            </a:r>
            <a:endParaRPr lang="en-US" sz="1350" dirty="0"/>
          </a:p>
        </p:txBody>
      </p:sp>
      <p:sp>
        <p:nvSpPr>
          <p:cNvPr id="19" name="Shape 16"/>
          <p:cNvSpPr/>
          <p:nvPr/>
        </p:nvSpPr>
        <p:spPr>
          <a:xfrm>
            <a:off x="6172200" y="2990088"/>
            <a:ext cx="5166360" cy="960120"/>
          </a:xfrm>
          <a:prstGeom prst="roundRect">
            <a:avLst>
              <a:gd name="adj" fmla="val 4762"/>
            </a:avLst>
          </a:prstGeom>
          <a:solidFill>
            <a:srgbClr val="FFFFFF"/>
          </a:solidFill>
          <a:ln w="12700">
            <a:solidFill>
              <a:srgbClr val="D9E6F2"/>
            </a:solidFill>
            <a:prstDash val="solid"/>
          </a:ln>
        </p:spPr>
        <p:txBody>
          <a:bodyPr/>
          <a:p/>
        </p:txBody>
      </p:sp>
      <p:sp>
        <p:nvSpPr>
          <p:cNvPr id="20" name="Text 17"/>
          <p:cNvSpPr/>
          <p:nvPr/>
        </p:nvSpPr>
        <p:spPr>
          <a:xfrm>
            <a:off x="6336792" y="3227832"/>
            <a:ext cx="411480" cy="411480"/>
          </a:xfrm>
          <a:prstGeom prst="rect">
            <a:avLst/>
          </a:prstGeom>
          <a:solidFill>
            <a:srgbClr val="F47B20"/>
          </a:solidFill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500" b="1" dirty="0">
                <a:solidFill>
                  <a:srgbClr val="FFFFFF"/>
                </a:solidFill>
              </a:rPr>
              <a:t>4</a:t>
            </a:r>
            <a:endParaRPr lang="en-US" sz="1500" dirty="0"/>
          </a:p>
        </p:txBody>
      </p:sp>
      <p:sp>
        <p:nvSpPr>
          <p:cNvPr id="21" name="Text 18"/>
          <p:cNvSpPr/>
          <p:nvPr/>
        </p:nvSpPr>
        <p:spPr>
          <a:xfrm>
            <a:off x="6885432" y="3154680"/>
            <a:ext cx="4251960" cy="59436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350" dirty="0">
                <a:solidFill>
                  <a:srgbClr val="1E2A36"/>
                </a:solidFill>
              </a:rPr>
              <a:t>Complete title block information on part and assembly drawings.</a:t>
            </a:r>
            <a:endParaRPr lang="en-US" sz="1350" dirty="0"/>
          </a:p>
        </p:txBody>
      </p:sp>
      <p:sp>
        <p:nvSpPr>
          <p:cNvPr id="22" name="Shape 19"/>
          <p:cNvSpPr/>
          <p:nvPr/>
        </p:nvSpPr>
        <p:spPr>
          <a:xfrm>
            <a:off x="594360" y="4288536"/>
            <a:ext cx="5166360" cy="960120"/>
          </a:xfrm>
          <a:prstGeom prst="roundRect">
            <a:avLst>
              <a:gd name="adj" fmla="val 4762"/>
            </a:avLst>
          </a:prstGeom>
          <a:solidFill>
            <a:srgbClr val="EEF3F7"/>
          </a:solidFill>
          <a:ln w="12700">
            <a:solidFill>
              <a:srgbClr val="D9E6F2"/>
            </a:solidFill>
            <a:prstDash val="solid"/>
          </a:ln>
        </p:spPr>
        <p:txBody>
          <a:bodyPr/>
          <a:p/>
        </p:txBody>
      </p:sp>
      <p:sp>
        <p:nvSpPr>
          <p:cNvPr id="23" name="Text 20"/>
          <p:cNvSpPr/>
          <p:nvPr/>
        </p:nvSpPr>
        <p:spPr>
          <a:xfrm>
            <a:off x="758952" y="4526280"/>
            <a:ext cx="411480" cy="411480"/>
          </a:xfrm>
          <a:prstGeom prst="rect">
            <a:avLst/>
          </a:prstGeom>
          <a:solidFill>
            <a:srgbClr val="F47B20"/>
          </a:solidFill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500" b="1" dirty="0">
                <a:solidFill>
                  <a:srgbClr val="FFFFFF"/>
                </a:solidFill>
              </a:rPr>
              <a:t>5</a:t>
            </a:r>
            <a:endParaRPr lang="en-US" sz="1500" dirty="0"/>
          </a:p>
        </p:txBody>
      </p:sp>
      <p:sp>
        <p:nvSpPr>
          <p:cNvPr id="24" name="Text 21"/>
          <p:cNvSpPr/>
          <p:nvPr/>
        </p:nvSpPr>
        <p:spPr>
          <a:xfrm>
            <a:off x="1307592" y="4453128"/>
            <a:ext cx="4251960" cy="59436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350" dirty="0">
                <a:solidFill>
                  <a:srgbClr val="1E2A36"/>
                </a:solidFill>
              </a:rPr>
              <a:t>Create a revision table documenting at least one meaningful design revision.</a:t>
            </a:r>
            <a:endParaRPr lang="en-US" sz="1350" dirty="0"/>
          </a:p>
        </p:txBody>
      </p:sp>
      <p:sp>
        <p:nvSpPr>
          <p:cNvPr id="25" name="Shape 22"/>
          <p:cNvSpPr/>
          <p:nvPr/>
        </p:nvSpPr>
        <p:spPr>
          <a:xfrm>
            <a:off x="6172200" y="4288536"/>
            <a:ext cx="5166360" cy="960120"/>
          </a:xfrm>
          <a:prstGeom prst="roundRect">
            <a:avLst>
              <a:gd name="adj" fmla="val 4762"/>
            </a:avLst>
          </a:prstGeom>
          <a:solidFill>
            <a:srgbClr val="FFFFFF"/>
          </a:solidFill>
          <a:ln w="12700">
            <a:solidFill>
              <a:srgbClr val="D9E6F2"/>
            </a:solidFill>
            <a:prstDash val="solid"/>
          </a:ln>
        </p:spPr>
        <p:txBody>
          <a:bodyPr/>
          <a:p/>
        </p:txBody>
      </p:sp>
      <p:sp>
        <p:nvSpPr>
          <p:cNvPr id="26" name="Text 23"/>
          <p:cNvSpPr/>
          <p:nvPr/>
        </p:nvSpPr>
        <p:spPr>
          <a:xfrm>
            <a:off x="6336792" y="4526280"/>
            <a:ext cx="411480" cy="411480"/>
          </a:xfrm>
          <a:prstGeom prst="rect">
            <a:avLst/>
          </a:prstGeom>
          <a:solidFill>
            <a:srgbClr val="F47B20"/>
          </a:solidFill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500" b="1" dirty="0">
                <a:solidFill>
                  <a:srgbClr val="FFFFFF"/>
                </a:solidFill>
              </a:rPr>
              <a:t>6</a:t>
            </a:r>
            <a:endParaRPr lang="en-US" sz="1500" dirty="0"/>
          </a:p>
        </p:txBody>
      </p:sp>
      <p:sp>
        <p:nvSpPr>
          <p:cNvPr id="27" name="Text 24"/>
          <p:cNvSpPr/>
          <p:nvPr/>
        </p:nvSpPr>
        <p:spPr>
          <a:xfrm>
            <a:off x="6885432" y="4453128"/>
            <a:ext cx="4251960" cy="59436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350" dirty="0">
                <a:solidFill>
                  <a:srgbClr val="1E2A36"/>
                </a:solidFill>
              </a:rPr>
              <a:t>Revision</a:t>
            </a:r>
            <a:endParaRPr lang="en-US" sz="1350" dirty="0"/>
          </a:p>
        </p:txBody>
      </p:sp>
      <p:sp>
        <p:nvSpPr>
          <p:cNvPr id="28" name="Text 25"/>
          <p:cNvSpPr/>
          <p:nvPr/>
        </p:nvSpPr>
        <p:spPr>
          <a:xfrm>
            <a:off x="594360" y="6016752"/>
            <a:ext cx="1078992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600" b="1" dirty="0">
                <a:solidFill>
                  <a:srgbClr val="F47B20"/>
                </a:solidFill>
              </a:rPr>
              <a:t>Save screenshots, photos, measurements, or notes before you move on.</a:t>
            </a:r>
            <a:endParaRPr lang="en-US" sz="1600" dirty="0"/>
          </a:p>
        </p:txBody>
      </p:sp>
      <p:pic>
        <p:nvPicPr>
          <p:cNvPr id="29" name="Picture 28" descr="logo_white_transparent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896" y="118872"/>
            <a:ext cx="1133856" cy="338464"/>
          </a:xfrm>
          <a:prstGeom prst="rect">
            <a:avLst/>
          </a:prstGeom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9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03504"/>
          </a:xfrm>
          <a:prstGeom prst="rect">
            <a:avLst/>
          </a:prstGeom>
          <a:solidFill>
            <a:srgbClr val="0A204C"/>
          </a:solidFill>
          <a:ln w="12700">
            <a:solidFill>
              <a:srgbClr val="0A204C"/>
            </a:solidFill>
            <a:prstDash val="solid"/>
          </a:ln>
        </p:spPr>
        <p:txBody>
          <a:bodyPr/>
          <a:p/>
        </p:txBody>
      </p:sp>
      <p:sp>
        <p:nvSpPr>
          <p:cNvPr id="5" name="Text 2"/>
          <p:cNvSpPr/>
          <p:nvPr/>
        </p:nvSpPr>
        <p:spPr>
          <a:xfrm>
            <a:off x="2788920" y="146304"/>
            <a:ext cx="13716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200" b="1" dirty="0">
                <a:solidFill>
                  <a:srgbClr val="D7A940"/>
                </a:solidFill>
              </a:rPr>
              <a:t>Lesson 3.15</a:t>
            </a:r>
            <a:endParaRPr lang="en-US" sz="1200" dirty="0"/>
          </a:p>
        </p:txBody>
      </p:sp>
      <p:sp>
        <p:nvSpPr>
          <p:cNvPr id="6" name="Text 3"/>
          <p:cNvSpPr/>
          <p:nvPr/>
        </p:nvSpPr>
        <p:spPr>
          <a:xfrm>
            <a:off x="4315968" y="118872"/>
            <a:ext cx="64008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600" b="1" dirty="0">
                <a:solidFill>
                  <a:srgbClr val="FFFFFF"/>
                </a:solidFill>
              </a:rPr>
              <a:t>Parts List, Balloons, Notes, and Revisions</a:t>
            </a:r>
            <a:endParaRPr lang="en-US" sz="1600" dirty="0"/>
          </a:p>
        </p:txBody>
      </p:sp>
      <p:sp>
        <p:nvSpPr>
          <p:cNvPr id="7" name="Text 4"/>
          <p:cNvSpPr/>
          <p:nvPr/>
        </p:nvSpPr>
        <p:spPr>
          <a:xfrm>
            <a:off x="7452360" y="6510528"/>
            <a:ext cx="393192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750" dirty="0">
                <a:solidFill>
                  <a:srgbClr val="5B6770"/>
                </a:solidFill>
              </a:rPr>
              <a:t>LockwoodSTEM  |  Introduction to Engineering Design</a:t>
            </a:r>
            <a:endParaRPr lang="en-US" sz="750" dirty="0"/>
          </a:p>
        </p:txBody>
      </p:sp>
      <p:sp>
        <p:nvSpPr>
          <p:cNvPr id="8" name="Text 5"/>
          <p:cNvSpPr/>
          <p:nvPr/>
        </p:nvSpPr>
        <p:spPr>
          <a:xfrm>
            <a:off x="502920" y="841248"/>
            <a:ext cx="731520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2300" b="1" dirty="0">
                <a:solidFill>
                  <a:srgbClr val="0A204C"/>
                </a:solidFill>
              </a:rPr>
              <a:t>Evidence checklist</a:t>
            </a:r>
            <a:endParaRPr lang="en-US" sz="2300" dirty="0"/>
          </a:p>
        </p:txBody>
      </p:sp>
      <p:sp>
        <p:nvSpPr>
          <p:cNvPr id="9" name="Text 6"/>
          <p:cNvSpPr/>
          <p:nvPr/>
        </p:nvSpPr>
        <p:spPr>
          <a:xfrm>
            <a:off x="502920" y="1207008"/>
            <a:ext cx="86868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550" dirty="0">
                <a:solidFill>
                  <a:srgbClr val="5B6770"/>
                </a:solidFill>
              </a:rPr>
              <a:t>Use this slide to check whether your lesson evidence is ready for the final package.</a:t>
            </a:r>
            <a:endParaRPr lang="en-US" sz="1550" dirty="0"/>
          </a:p>
        </p:txBody>
      </p:sp>
      <p:sp>
        <p:nvSpPr>
          <p:cNvPr id="10" name="Shape 7"/>
          <p:cNvSpPr/>
          <p:nvPr/>
        </p:nvSpPr>
        <p:spPr>
          <a:xfrm>
            <a:off x="502920" y="1691640"/>
            <a:ext cx="5577840" cy="4480560"/>
          </a:xfrm>
          <a:prstGeom prst="roundRect">
            <a:avLst>
              <a:gd name="adj" fmla="val 1633"/>
            </a:avLst>
          </a:prstGeom>
          <a:solidFill>
            <a:srgbClr val="EEF3F7"/>
          </a:solidFill>
          <a:ln w="12700">
            <a:solidFill>
              <a:srgbClr val="D9E6F2"/>
            </a:solidFill>
            <a:prstDash val="solid"/>
          </a:ln>
        </p:spPr>
        <p:txBody>
          <a:bodyPr/>
          <a:p/>
        </p:txBody>
      </p:sp>
      <p:sp>
        <p:nvSpPr>
          <p:cNvPr id="11" name="Text 8"/>
          <p:cNvSpPr/>
          <p:nvPr/>
        </p:nvSpPr>
        <p:spPr>
          <a:xfrm>
            <a:off x="749808" y="1947672"/>
            <a:ext cx="2743200" cy="256032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ctr">
            <a:normAutofit/>
          </a:bodyPr>
          <a:lstStyle/>
          <a:p>
            <a:pPr indent="0" marL="0">
              <a:buNone/>
            </a:pPr>
            <a:r>
              <a:rPr lang="en-US" sz="1100" b="1" dirty="0">
                <a:solidFill>
                  <a:srgbClr val="F47B20"/>
                </a:solidFill>
              </a:rPr>
              <a:t>REQUIRED EVIDENCE</a:t>
            </a:r>
            <a:endParaRPr lang="en-US" sz="1100" dirty="0"/>
          </a:p>
        </p:txBody>
      </p:sp>
      <p:sp>
        <p:nvSpPr>
          <p:cNvPr id="12" name="Text 9"/>
          <p:cNvSpPr/>
          <p:nvPr/>
        </p:nvSpPr>
        <p:spPr>
          <a:xfrm>
            <a:off x="749808" y="2340864"/>
            <a:ext cx="5074920" cy="3337560"/>
          </a:xfrm>
          <a:prstGeom prst="rect">
            <a:avLst/>
          </a:prstGeom>
          <a:noFill/>
          <a:ln/>
        </p:spPr>
        <p:txBody>
          <a:bodyPr wrap="square" lIns="508" tIns="508" rIns="508" bIns="508" rtlCol="0" anchor="t">
            <a:normAutofit/>
          </a:bodyPr>
          <a:lstStyle/>
          <a:p>
            <a:pPr indent="0" marL="0">
              <a:buNone/>
            </a:pPr>
            <a:r>
              <a:rPr lang="en-US" sz="1450" dirty="0">
                <a:solidFill>
                  <a:srgbClr val="1E2A36"/>
                </a:solidFill>
              </a:rPr>
              <a:t>□ Screenshot of assembly drawing with balloons</a:t>
            </a:r>
            <a:endParaRPr lang="en-US" sz="1450" dirty="0"/>
          </a:p>
          <a:p>
            <a:pPr indent="0" marL="0">
              <a:buNone/>
            </a:pPr>
            <a:r>
              <a:rPr lang="en-US" sz="1450" dirty="0">
                <a:solidFill>
                  <a:srgbClr val="1E2A36"/>
                </a:solidFill>
              </a:rPr>
              <a:t>□ Parts list</a:t>
            </a:r>
            <a:endParaRPr lang="en-US" sz="1450" dirty="0"/>
          </a:p>
          <a:p>
            <a:pPr indent="0" marL="0">
              <a:buNone/>
            </a:pPr>
            <a:r>
              <a:rPr lang="en-US" sz="1450" dirty="0">
                <a:solidFill>
                  <a:srgbClr val="1E2A36"/>
                </a:solidFill>
              </a:rPr>
              <a:t>□ At least four drawing notes</a:t>
            </a:r>
            <a:endParaRPr lang="en-US" sz="1450" dirty="0"/>
          </a:p>
          <a:p>
            <a:pPr indent="0" marL="0">
              <a:buNone/>
            </a:pPr>
            <a:r>
              <a:rPr lang="en-US" sz="1450" dirty="0">
                <a:solidFill>
                  <a:srgbClr val="1E2A36"/>
                </a:solidFill>
              </a:rPr>
              <a:t>□ Completed title block information</a:t>
            </a:r>
            <a:endParaRPr lang="en-US" sz="1450" dirty="0"/>
          </a:p>
          <a:p>
            <a:pPr indent="0" marL="0">
              <a:buNone/>
            </a:pPr>
            <a:r>
              <a:rPr lang="en-US" sz="1450" dirty="0">
                <a:solidFill>
                  <a:srgbClr val="1E2A36"/>
                </a:solidFill>
              </a:rPr>
              <a:t>□ Revision table with at least one meaningful revision</a:t>
            </a:r>
            <a:endParaRPr lang="en-US" sz="1450" dirty="0"/>
          </a:p>
          <a:p>
            <a:pPr indent="0" marL="0">
              <a:buNone/>
            </a:pPr>
            <a:r>
              <a:rPr lang="en-US" sz="1450" dirty="0">
                <a:solidFill>
                  <a:srgbClr val="1E2A36"/>
                </a:solidFill>
              </a:rPr>
              <a:t>□ Notes explaining how prototype testing influenced documentation</a:t>
            </a:r>
            <a:endParaRPr lang="en-US" sz="1450" dirty="0"/>
          </a:p>
        </p:txBody>
      </p:sp>
      <p:sp>
        <p:nvSpPr>
          <p:cNvPr id="13" name="Shape 10"/>
          <p:cNvSpPr/>
          <p:nvPr/>
        </p:nvSpPr>
        <p:spPr>
          <a:xfrm>
            <a:off x="6492240" y="1691640"/>
            <a:ext cx="4983480" cy="4480560"/>
          </a:xfrm>
          <a:prstGeom prst="roundRect">
            <a:avLst>
              <a:gd name="adj" fmla="val 1633"/>
            </a:avLst>
          </a:prstGeom>
          <a:solidFill>
            <a:srgbClr val="FFFFFF"/>
          </a:solidFill>
          <a:ln w="12700">
            <a:solidFill>
              <a:srgbClr val="D9E6F2"/>
            </a:solidFill>
            <a:prstDash val="solid"/>
          </a:ln>
        </p:spPr>
        <p:txBody>
          <a:bodyPr/>
          <a:p/>
        </p:txBody>
      </p:sp>
      <p:sp>
        <p:nvSpPr>
          <p:cNvPr id="14" name="Text 11"/>
          <p:cNvSpPr/>
          <p:nvPr/>
        </p:nvSpPr>
        <p:spPr>
          <a:xfrm>
            <a:off x="6748272" y="1947672"/>
            <a:ext cx="2743200" cy="256032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ctr">
            <a:normAutofit/>
          </a:bodyPr>
          <a:lstStyle/>
          <a:p>
            <a:pPr indent="0" marL="0">
              <a:buNone/>
            </a:pPr>
            <a:r>
              <a:rPr lang="en-US" sz="1100" b="1" dirty="0">
                <a:solidFill>
                  <a:srgbClr val="D7A940"/>
                </a:solidFill>
              </a:rPr>
              <a:t>BEFORE MOVING ON</a:t>
            </a:r>
            <a:endParaRPr lang="en-US" sz="1100" dirty="0"/>
          </a:p>
        </p:txBody>
      </p:sp>
      <p:sp>
        <p:nvSpPr>
          <p:cNvPr id="15" name="Text 12"/>
          <p:cNvSpPr/>
          <p:nvPr/>
        </p:nvSpPr>
        <p:spPr>
          <a:xfrm>
            <a:off x="6748272" y="2331720"/>
            <a:ext cx="438912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700" b="1" dirty="0">
                <a:solidFill>
                  <a:srgbClr val="0A204C"/>
                </a:solidFill>
              </a:rPr>
              <a:t>Your work should be:</a:t>
            </a:r>
            <a:endParaRPr lang="en-US" sz="1700" dirty="0"/>
          </a:p>
        </p:txBody>
      </p:sp>
      <p:sp>
        <p:nvSpPr>
          <p:cNvPr id="16" name="Text 13"/>
          <p:cNvSpPr/>
          <p:nvPr/>
        </p:nvSpPr>
        <p:spPr>
          <a:xfrm>
            <a:off x="6748272" y="2697480"/>
            <a:ext cx="4343400" cy="2057400"/>
          </a:xfrm>
          <a:prstGeom prst="rect">
            <a:avLst/>
          </a:prstGeom>
          <a:noFill/>
          <a:ln/>
        </p:spPr>
        <p:txBody>
          <a:bodyPr wrap="square" lIns="762" tIns="762" rIns="762" bIns="762" rtlCol="0" anchor="t">
            <a:normAutofit/>
          </a:bodyPr>
          <a:lstStyle/>
          <a:p>
            <a:pPr indent="0" marL="0">
              <a:buNone/>
            </a:pPr>
            <a:r>
              <a:rPr lang="en-US" sz="1550" dirty="0">
                <a:solidFill>
                  <a:srgbClr val="1E2A3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saved in the correct file or folder</a:t>
            </a:r>
            <a:pPr indent="0" marL="0">
              <a:buNone/>
            </a:pPr>
            <a:endParaRPr lang="en-US" sz="1550" dirty="0"/>
          </a:p>
          <a:p>
            <a:pPr indent="0" marL="0">
              <a:buNone/>
            </a:pPr>
            <a:r>
              <a:rPr lang="en-US" sz="1550" dirty="0">
                <a:solidFill>
                  <a:srgbClr val="1E2A3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named clearly enough to find later</a:t>
            </a:r>
            <a:endParaRPr lang="en-US" sz="1550" dirty="0"/>
          </a:p>
          <a:p>
            <a:pPr indent="0" marL="0">
              <a:buNone/>
            </a:pPr>
            <a:endParaRPr lang="en-US" sz="1550" dirty="0"/>
          </a:p>
          <a:p>
            <a:pPr indent="0" marL="0">
              <a:buNone/>
            </a:pPr>
            <a:r>
              <a:rPr lang="en-US" sz="1550" dirty="0">
                <a:solidFill>
                  <a:srgbClr val="1E2A3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connected to a design decision</a:t>
            </a:r>
            <a:endParaRPr lang="en-US" sz="1550" dirty="0"/>
          </a:p>
          <a:p>
            <a:pPr indent="0" marL="0">
              <a:buNone/>
            </a:pPr>
            <a:endParaRPr lang="en-US" sz="1550" dirty="0"/>
          </a:p>
          <a:p>
            <a:pPr indent="0" marL="0">
              <a:buNone/>
            </a:pPr>
            <a:r>
              <a:rPr lang="en-US" sz="1550" dirty="0">
                <a:solidFill>
                  <a:srgbClr val="1E2A3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useful for final drawings or presentation</a:t>
            </a:r>
            <a:endParaRPr lang="en-US" sz="1550" dirty="0"/>
          </a:p>
          <a:p>
            <a:pPr indent="0" marL="0">
              <a:buNone/>
            </a:pPr>
            <a:endParaRPr lang="en-US" sz="1550" dirty="0"/>
          </a:p>
          <a:p>
            <a:pPr indent="0" marL="0">
              <a:buNone/>
            </a:pPr>
            <a:r>
              <a:rPr lang="en-US" sz="1550" dirty="0">
                <a:solidFill>
                  <a:srgbClr val="1E2A3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ready for another person to understand</a:t>
            </a:r>
            <a:endParaRPr lang="en-US" sz="1550" dirty="0"/>
          </a:p>
        </p:txBody>
      </p:sp>
      <p:sp>
        <p:nvSpPr>
          <p:cNvPr id="17" name="Shape 14"/>
          <p:cNvSpPr/>
          <p:nvPr/>
        </p:nvSpPr>
        <p:spPr>
          <a:xfrm>
            <a:off x="6720840" y="5074920"/>
            <a:ext cx="4434840" cy="0"/>
          </a:xfrm>
          <a:prstGeom prst="line">
            <a:avLst/>
          </a:prstGeom>
          <a:noFill/>
          <a:ln w="12700">
            <a:solidFill>
              <a:srgbClr val="D9E6F2"/>
            </a:solidFill>
            <a:prstDash val="solid"/>
          </a:ln>
        </p:spPr>
        <p:txBody>
          <a:bodyPr/>
          <a:p/>
        </p:txBody>
      </p:sp>
      <p:sp>
        <p:nvSpPr>
          <p:cNvPr id="18" name="Text 15"/>
          <p:cNvSpPr/>
          <p:nvPr/>
        </p:nvSpPr>
        <p:spPr>
          <a:xfrm>
            <a:off x="6748272" y="5257800"/>
            <a:ext cx="4343400" cy="56692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450" b="1" dirty="0">
                <a:solidFill>
                  <a:srgbClr val="F47B20"/>
                </a:solidFill>
              </a:rPr>
              <a:t>An updated rocket assembly drawing with balloons, parts list, notes, title block, and revision documentation.</a:t>
            </a:r>
            <a:endParaRPr lang="en-US" sz="1450" dirty="0"/>
          </a:p>
        </p:txBody>
      </p:sp>
      <p:pic>
        <p:nvPicPr>
          <p:cNvPr id="19" name="Picture 18" descr="logo_white_transparent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896" y="118872"/>
            <a:ext cx="1133856" cy="33846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03504"/>
          </a:xfrm>
          <a:prstGeom prst="rect">
            <a:avLst/>
          </a:prstGeom>
          <a:solidFill>
            <a:srgbClr val="0A204C"/>
          </a:solidFill>
          <a:ln w="12700">
            <a:solidFill>
              <a:srgbClr val="0A204C"/>
            </a:solidFill>
            <a:prstDash val="solid"/>
          </a:ln>
        </p:spPr>
        <p:txBody>
          <a:bodyPr/>
          <a:p/>
        </p:txBody>
      </p:sp>
      <p:sp>
        <p:nvSpPr>
          <p:cNvPr id="5" name="Text 2"/>
          <p:cNvSpPr/>
          <p:nvPr/>
        </p:nvSpPr>
        <p:spPr>
          <a:xfrm>
            <a:off x="2788920" y="146304"/>
            <a:ext cx="13716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200" b="1" dirty="0">
                <a:solidFill>
                  <a:srgbClr val="D7A940"/>
                </a:solidFill>
              </a:rPr>
              <a:t>Lesson 3.1</a:t>
            </a:r>
            <a:endParaRPr lang="en-US" sz="1200" dirty="0"/>
          </a:p>
        </p:txBody>
      </p:sp>
      <p:sp>
        <p:nvSpPr>
          <p:cNvPr id="6" name="Text 3"/>
          <p:cNvSpPr/>
          <p:nvPr/>
        </p:nvSpPr>
        <p:spPr>
          <a:xfrm>
            <a:off x="4315968" y="118872"/>
            <a:ext cx="64008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600" b="1" dirty="0">
                <a:solidFill>
                  <a:srgbClr val="FFFFFF"/>
                </a:solidFill>
              </a:rPr>
              <a:t>From Printed Testers to Rocket Assembly</a:t>
            </a:r>
            <a:endParaRPr lang="en-US" sz="1600" dirty="0"/>
          </a:p>
        </p:txBody>
      </p:sp>
      <p:sp>
        <p:nvSpPr>
          <p:cNvPr id="7" name="Text 4"/>
          <p:cNvSpPr/>
          <p:nvPr/>
        </p:nvSpPr>
        <p:spPr>
          <a:xfrm>
            <a:off x="7452360" y="6510528"/>
            <a:ext cx="393192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750" dirty="0">
                <a:solidFill>
                  <a:srgbClr val="5B6770"/>
                </a:solidFill>
              </a:rPr>
              <a:t>LockwoodSTEM  |  Introduction to Engineering Design</a:t>
            </a:r>
            <a:endParaRPr lang="en-US" sz="750" dirty="0"/>
          </a:p>
        </p:txBody>
      </p:sp>
      <p:sp>
        <p:nvSpPr>
          <p:cNvPr id="8" name="Text 5"/>
          <p:cNvSpPr/>
          <p:nvPr/>
        </p:nvSpPr>
        <p:spPr>
          <a:xfrm>
            <a:off x="502920" y="841248"/>
            <a:ext cx="731520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2300" b="1" dirty="0">
                <a:solidFill>
                  <a:srgbClr val="0A204C"/>
                </a:solidFill>
              </a:rPr>
              <a:t>What you will do</a:t>
            </a:r>
            <a:endParaRPr lang="en-US" sz="2300" dirty="0"/>
          </a:p>
        </p:txBody>
      </p:sp>
      <p:sp>
        <p:nvSpPr>
          <p:cNvPr id="9" name="Text 6"/>
          <p:cNvSpPr/>
          <p:nvPr/>
        </p:nvSpPr>
        <p:spPr>
          <a:xfrm>
            <a:off x="502920" y="1207008"/>
            <a:ext cx="795528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550" dirty="0">
                <a:solidFill>
                  <a:srgbClr val="5B6770"/>
                </a:solidFill>
              </a:rPr>
              <a:t>Use this workflow to produce lesson evidence for your final design package.</a:t>
            </a:r>
            <a:endParaRPr lang="en-US" sz="1550" dirty="0"/>
          </a:p>
        </p:txBody>
      </p:sp>
      <p:sp>
        <p:nvSpPr>
          <p:cNvPr id="10" name="Shape 7"/>
          <p:cNvSpPr/>
          <p:nvPr/>
        </p:nvSpPr>
        <p:spPr>
          <a:xfrm>
            <a:off x="594360" y="1691640"/>
            <a:ext cx="5166360" cy="960120"/>
          </a:xfrm>
          <a:prstGeom prst="roundRect">
            <a:avLst>
              <a:gd name="adj" fmla="val 4762"/>
            </a:avLst>
          </a:prstGeom>
          <a:solidFill>
            <a:srgbClr val="EEF3F7"/>
          </a:solidFill>
          <a:ln w="12700">
            <a:solidFill>
              <a:srgbClr val="D9E6F2"/>
            </a:solidFill>
            <a:prstDash val="solid"/>
          </a:ln>
        </p:spPr>
        <p:txBody>
          <a:bodyPr/>
          <a:p/>
        </p:txBody>
      </p:sp>
      <p:sp>
        <p:nvSpPr>
          <p:cNvPr id="11" name="Text 8"/>
          <p:cNvSpPr/>
          <p:nvPr/>
        </p:nvSpPr>
        <p:spPr>
          <a:xfrm>
            <a:off x="758952" y="1929384"/>
            <a:ext cx="411480" cy="411480"/>
          </a:xfrm>
          <a:prstGeom prst="rect">
            <a:avLst/>
          </a:prstGeom>
          <a:solidFill>
            <a:srgbClr val="F47B20"/>
          </a:solidFill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500" b="1" dirty="0">
                <a:solidFill>
                  <a:srgbClr val="FFFFFF"/>
                </a:solidFill>
              </a:rPr>
              <a:t>1</a:t>
            </a:r>
            <a:endParaRPr lang="en-US" sz="1500" dirty="0"/>
          </a:p>
        </p:txBody>
      </p:sp>
      <p:sp>
        <p:nvSpPr>
          <p:cNvPr id="12" name="Text 9"/>
          <p:cNvSpPr/>
          <p:nvPr/>
        </p:nvSpPr>
        <p:spPr>
          <a:xfrm>
            <a:off x="1307592" y="1856232"/>
            <a:ext cx="4251960" cy="59436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350" dirty="0">
                <a:solidFill>
                  <a:srgbClr val="1E2A36"/>
                </a:solidFill>
              </a:rPr>
              <a:t>Review your Unit 2 tolerance tester results and recommendation.</a:t>
            </a:r>
            <a:endParaRPr lang="en-US" sz="1350" dirty="0"/>
          </a:p>
        </p:txBody>
      </p:sp>
      <p:sp>
        <p:nvSpPr>
          <p:cNvPr id="13" name="Shape 10"/>
          <p:cNvSpPr/>
          <p:nvPr/>
        </p:nvSpPr>
        <p:spPr>
          <a:xfrm>
            <a:off x="6172200" y="1691640"/>
            <a:ext cx="5166360" cy="960120"/>
          </a:xfrm>
          <a:prstGeom prst="roundRect">
            <a:avLst>
              <a:gd name="adj" fmla="val 4762"/>
            </a:avLst>
          </a:prstGeom>
          <a:solidFill>
            <a:srgbClr val="FFFFFF"/>
          </a:solidFill>
          <a:ln w="12700">
            <a:solidFill>
              <a:srgbClr val="D9E6F2"/>
            </a:solidFill>
            <a:prstDash val="solid"/>
          </a:ln>
        </p:spPr>
        <p:txBody>
          <a:bodyPr/>
          <a:p/>
        </p:txBody>
      </p:sp>
      <p:sp>
        <p:nvSpPr>
          <p:cNvPr id="14" name="Text 11"/>
          <p:cNvSpPr/>
          <p:nvPr/>
        </p:nvSpPr>
        <p:spPr>
          <a:xfrm>
            <a:off x="6336792" y="1929384"/>
            <a:ext cx="411480" cy="411480"/>
          </a:xfrm>
          <a:prstGeom prst="rect">
            <a:avLst/>
          </a:prstGeom>
          <a:solidFill>
            <a:srgbClr val="F47B20"/>
          </a:solidFill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500" b="1" dirty="0">
                <a:solidFill>
                  <a:srgbClr val="FFFFFF"/>
                </a:solidFill>
              </a:rPr>
              <a:t>2</a:t>
            </a:r>
            <a:endParaRPr lang="en-US" sz="1500" dirty="0"/>
          </a:p>
        </p:txBody>
      </p:sp>
      <p:sp>
        <p:nvSpPr>
          <p:cNvPr id="15" name="Text 12"/>
          <p:cNvSpPr/>
          <p:nvPr/>
        </p:nvSpPr>
        <p:spPr>
          <a:xfrm>
            <a:off x="6885432" y="1856232"/>
            <a:ext cx="4251960" cy="59436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350" dirty="0">
                <a:solidFill>
                  <a:srgbClr val="1E2A36"/>
                </a:solidFill>
              </a:rPr>
              <a:t>Identify which rocket assembly connections need tight, snug, sliding, or loose fits.</a:t>
            </a:r>
            <a:endParaRPr lang="en-US" sz="1350" dirty="0"/>
          </a:p>
        </p:txBody>
      </p:sp>
      <p:sp>
        <p:nvSpPr>
          <p:cNvPr id="16" name="Shape 13"/>
          <p:cNvSpPr/>
          <p:nvPr/>
        </p:nvSpPr>
        <p:spPr>
          <a:xfrm>
            <a:off x="594360" y="2990088"/>
            <a:ext cx="5166360" cy="960120"/>
          </a:xfrm>
          <a:prstGeom prst="roundRect">
            <a:avLst>
              <a:gd name="adj" fmla="val 4762"/>
            </a:avLst>
          </a:prstGeom>
          <a:solidFill>
            <a:srgbClr val="EEF3F7"/>
          </a:solidFill>
          <a:ln w="12700">
            <a:solidFill>
              <a:srgbClr val="D9E6F2"/>
            </a:solidFill>
            <a:prstDash val="solid"/>
          </a:ln>
        </p:spPr>
        <p:txBody>
          <a:bodyPr/>
          <a:p/>
        </p:txBody>
      </p:sp>
      <p:sp>
        <p:nvSpPr>
          <p:cNvPr id="17" name="Text 14"/>
          <p:cNvSpPr/>
          <p:nvPr/>
        </p:nvSpPr>
        <p:spPr>
          <a:xfrm>
            <a:off x="758952" y="3227832"/>
            <a:ext cx="411480" cy="411480"/>
          </a:xfrm>
          <a:prstGeom prst="rect">
            <a:avLst/>
          </a:prstGeom>
          <a:solidFill>
            <a:srgbClr val="F47B20"/>
          </a:solidFill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500" b="1" dirty="0">
                <a:solidFill>
                  <a:srgbClr val="FFFFFF"/>
                </a:solidFill>
              </a:rPr>
              <a:t>3</a:t>
            </a:r>
            <a:endParaRPr lang="en-US" sz="1500" dirty="0"/>
          </a:p>
        </p:txBody>
      </p:sp>
      <p:sp>
        <p:nvSpPr>
          <p:cNvPr id="18" name="Text 15"/>
          <p:cNvSpPr/>
          <p:nvPr/>
        </p:nvSpPr>
        <p:spPr>
          <a:xfrm>
            <a:off x="1307592" y="3154680"/>
            <a:ext cx="4251960" cy="59436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350" dirty="0">
                <a:solidFill>
                  <a:srgbClr val="1E2A36"/>
                </a:solidFill>
              </a:rPr>
              <a:t>List the major parts of your rocket assembly.</a:t>
            </a:r>
            <a:endParaRPr lang="en-US" sz="1350" dirty="0"/>
          </a:p>
        </p:txBody>
      </p:sp>
      <p:sp>
        <p:nvSpPr>
          <p:cNvPr id="19" name="Shape 16"/>
          <p:cNvSpPr/>
          <p:nvPr/>
        </p:nvSpPr>
        <p:spPr>
          <a:xfrm>
            <a:off x="6172200" y="2990088"/>
            <a:ext cx="5166360" cy="960120"/>
          </a:xfrm>
          <a:prstGeom prst="roundRect">
            <a:avLst>
              <a:gd name="adj" fmla="val 4762"/>
            </a:avLst>
          </a:prstGeom>
          <a:solidFill>
            <a:srgbClr val="FFFFFF"/>
          </a:solidFill>
          <a:ln w="12700">
            <a:solidFill>
              <a:srgbClr val="D9E6F2"/>
            </a:solidFill>
            <a:prstDash val="solid"/>
          </a:ln>
        </p:spPr>
        <p:txBody>
          <a:bodyPr/>
          <a:p/>
        </p:txBody>
      </p:sp>
      <p:sp>
        <p:nvSpPr>
          <p:cNvPr id="20" name="Text 17"/>
          <p:cNvSpPr/>
          <p:nvPr/>
        </p:nvSpPr>
        <p:spPr>
          <a:xfrm>
            <a:off x="6336792" y="3227832"/>
            <a:ext cx="411480" cy="411480"/>
          </a:xfrm>
          <a:prstGeom prst="rect">
            <a:avLst/>
          </a:prstGeom>
          <a:solidFill>
            <a:srgbClr val="F47B20"/>
          </a:solidFill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500" b="1" dirty="0">
                <a:solidFill>
                  <a:srgbClr val="FFFFFF"/>
                </a:solidFill>
              </a:rPr>
              <a:t>4</a:t>
            </a:r>
            <a:endParaRPr lang="en-US" sz="1500" dirty="0"/>
          </a:p>
        </p:txBody>
      </p:sp>
      <p:sp>
        <p:nvSpPr>
          <p:cNvPr id="21" name="Text 18"/>
          <p:cNvSpPr/>
          <p:nvPr/>
        </p:nvSpPr>
        <p:spPr>
          <a:xfrm>
            <a:off x="6885432" y="3154680"/>
            <a:ext cx="4251960" cy="59436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350" dirty="0">
                <a:solidFill>
                  <a:srgbClr val="1E2A36"/>
                </a:solidFill>
              </a:rPr>
              <a:t>Create a fit decision table for nose cone, body, coupler, fins, nozzle, and optional payload insert.</a:t>
            </a:r>
            <a:endParaRPr lang="en-US" sz="1350" dirty="0"/>
          </a:p>
        </p:txBody>
      </p:sp>
      <p:sp>
        <p:nvSpPr>
          <p:cNvPr id="22" name="Shape 19"/>
          <p:cNvSpPr/>
          <p:nvPr/>
        </p:nvSpPr>
        <p:spPr>
          <a:xfrm>
            <a:off x="594360" y="4288536"/>
            <a:ext cx="5166360" cy="960120"/>
          </a:xfrm>
          <a:prstGeom prst="roundRect">
            <a:avLst>
              <a:gd name="adj" fmla="val 4762"/>
            </a:avLst>
          </a:prstGeom>
          <a:solidFill>
            <a:srgbClr val="EEF3F7"/>
          </a:solidFill>
          <a:ln w="12700">
            <a:solidFill>
              <a:srgbClr val="D9E6F2"/>
            </a:solidFill>
            <a:prstDash val="solid"/>
          </a:ln>
        </p:spPr>
        <p:txBody>
          <a:bodyPr/>
          <a:p/>
        </p:txBody>
      </p:sp>
      <p:sp>
        <p:nvSpPr>
          <p:cNvPr id="23" name="Text 20"/>
          <p:cNvSpPr/>
          <p:nvPr/>
        </p:nvSpPr>
        <p:spPr>
          <a:xfrm>
            <a:off x="758952" y="4526280"/>
            <a:ext cx="411480" cy="411480"/>
          </a:xfrm>
          <a:prstGeom prst="rect">
            <a:avLst/>
          </a:prstGeom>
          <a:solidFill>
            <a:srgbClr val="F47B20"/>
          </a:solidFill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500" b="1" dirty="0">
                <a:solidFill>
                  <a:srgbClr val="FFFFFF"/>
                </a:solidFill>
              </a:rPr>
              <a:t>5</a:t>
            </a:r>
            <a:endParaRPr lang="en-US" sz="1500" dirty="0"/>
          </a:p>
        </p:txBody>
      </p:sp>
      <p:sp>
        <p:nvSpPr>
          <p:cNvPr id="24" name="Text 21"/>
          <p:cNvSpPr/>
          <p:nvPr/>
        </p:nvSpPr>
        <p:spPr>
          <a:xfrm>
            <a:off x="1307592" y="4453128"/>
            <a:ext cx="4251960" cy="59436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350" dirty="0">
                <a:solidFill>
                  <a:srgbClr val="1E2A36"/>
                </a:solidFill>
              </a:rPr>
              <a:t>Set up the Unit 3 section of your engineering notebook.</a:t>
            </a:r>
            <a:endParaRPr lang="en-US" sz="1350" dirty="0"/>
          </a:p>
        </p:txBody>
      </p:sp>
      <p:sp>
        <p:nvSpPr>
          <p:cNvPr id="25" name="Text 22"/>
          <p:cNvSpPr/>
          <p:nvPr/>
        </p:nvSpPr>
        <p:spPr>
          <a:xfrm>
            <a:off x="594360" y="6016752"/>
            <a:ext cx="1078992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600" b="1" dirty="0">
                <a:solidFill>
                  <a:srgbClr val="F47B20"/>
                </a:solidFill>
              </a:rPr>
              <a:t>Save screenshots, photos, measurements, or notes before you move on.</a:t>
            </a:r>
            <a:endParaRPr lang="en-US" sz="1600" dirty="0"/>
          </a:p>
        </p:txBody>
      </p:sp>
      <p:pic>
        <p:nvPicPr>
          <p:cNvPr id="26" name="Picture 25" descr="logo_white_transparent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896" y="118872"/>
            <a:ext cx="1133856" cy="338464"/>
          </a:xfrm>
          <a:prstGeom prst="rect">
            <a:avLst/>
          </a:prstGeom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0">
    <p:bg>
      <p:bgPr>
        <a:solidFill>
          <a:srgbClr val="0A204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unit3_crops/a_clean_well_lit_engineering_workbench_desktop_sc_title.jp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989320" y="0"/>
            <a:ext cx="6202375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5989320" cy="6858000"/>
          </a:xfrm>
          <a:prstGeom prst="rect">
            <a:avLst/>
          </a:prstGeom>
          <a:solidFill>
            <a:srgbClr val="0A204C"/>
          </a:solidFill>
          <a:ln w="12700">
            <a:solidFill>
              <a:srgbClr val="0A204C"/>
            </a:solidFill>
            <a:prstDash val="solid"/>
          </a:ln>
        </p:spPr>
        <p:txBody>
          <a:bodyPr/>
          <a:p/>
        </p:txBody>
      </p:sp>
      <p:sp>
        <p:nvSpPr>
          <p:cNvPr id="4" name="Shape 1"/>
          <p:cNvSpPr/>
          <p:nvPr/>
        </p:nvSpPr>
        <p:spPr>
          <a:xfrm>
            <a:off x="5989320" y="0"/>
            <a:ext cx="109728" cy="6858000"/>
          </a:xfrm>
          <a:prstGeom prst="rect">
            <a:avLst/>
          </a:prstGeom>
          <a:solidFill>
            <a:srgbClr val="F47B20"/>
          </a:solidFill>
          <a:ln w="12700">
            <a:solidFill>
              <a:srgbClr val="F47B20"/>
            </a:solidFill>
            <a:prstDash val="solid"/>
          </a:ln>
        </p:spPr>
        <p:txBody>
          <a:bodyPr/>
          <a:p/>
        </p:txBody>
      </p:sp>
      <p:sp>
        <p:nvSpPr>
          <p:cNvPr id="7" name="Text 3"/>
          <p:cNvSpPr/>
          <p:nvPr/>
        </p:nvSpPr>
        <p:spPr>
          <a:xfrm>
            <a:off x="640080" y="1234440"/>
            <a:ext cx="4206240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600" b="1" dirty="0">
                <a:solidFill>
                  <a:srgbClr val="D7A940"/>
                </a:solidFill>
              </a:rPr>
              <a:t>LOCKWOODSTEM IED • UNIT 3</a:t>
            </a:r>
            <a:endParaRPr lang="en-US" sz="1600" dirty="0"/>
          </a:p>
        </p:txBody>
      </p:sp>
      <p:sp>
        <p:nvSpPr>
          <p:cNvPr id="8" name="Text 4"/>
          <p:cNvSpPr/>
          <p:nvPr/>
        </p:nvSpPr>
        <p:spPr>
          <a:xfrm>
            <a:off x="640080" y="1737360"/>
            <a:ext cx="2743200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2600" b="1" dirty="0">
                <a:solidFill>
                  <a:srgbClr val="F47B20"/>
                </a:solidFill>
              </a:rPr>
              <a:t>Lesson 3.16</a:t>
            </a:r>
            <a:endParaRPr lang="en-US" sz="2600" dirty="0"/>
          </a:p>
        </p:txBody>
      </p:sp>
      <p:sp>
        <p:nvSpPr>
          <p:cNvPr id="9" name="Text 5"/>
          <p:cNvSpPr/>
          <p:nvPr/>
        </p:nvSpPr>
        <p:spPr>
          <a:xfrm>
            <a:off x="640080" y="2267712"/>
            <a:ext cx="4983480" cy="91440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3000" b="1" dirty="0">
                <a:solidFill>
                  <a:srgbClr val="FFFFFF"/>
                </a:solidFill>
              </a:rPr>
              <a:t>Final Rocket Assembly Design Package Workday</a:t>
            </a:r>
            <a:endParaRPr lang="en-US" sz="3000" dirty="0"/>
          </a:p>
        </p:txBody>
      </p:sp>
      <p:sp>
        <p:nvSpPr>
          <p:cNvPr id="10" name="Shape 6"/>
          <p:cNvSpPr/>
          <p:nvPr/>
        </p:nvSpPr>
        <p:spPr>
          <a:xfrm>
            <a:off x="640080" y="3456432"/>
            <a:ext cx="4389120" cy="0"/>
          </a:xfrm>
          <a:prstGeom prst="line">
            <a:avLst/>
          </a:prstGeom>
          <a:noFill/>
          <a:ln w="25400">
            <a:solidFill>
              <a:srgbClr val="F47B20"/>
            </a:solidFill>
            <a:prstDash val="solid"/>
          </a:ln>
        </p:spPr>
        <p:txBody>
          <a:bodyPr/>
          <a:p/>
        </p:txBody>
      </p:sp>
      <p:sp>
        <p:nvSpPr>
          <p:cNvPr id="11" name="Text 7"/>
          <p:cNvSpPr/>
          <p:nvPr/>
        </p:nvSpPr>
        <p:spPr>
          <a:xfrm>
            <a:off x="640080" y="3703320"/>
            <a:ext cx="5074920" cy="91440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700" i="1" dirty="0">
                <a:solidFill>
                  <a:srgbClr val="E8EEF6"/>
                </a:solidFill>
              </a:rPr>
              <a:t>How do engineers organize design evidence into a final package that clearly communicates the completed assembly?</a:t>
            </a:r>
            <a:endParaRPr lang="en-US" sz="1700" dirty="0"/>
          </a:p>
        </p:txBody>
      </p:sp>
      <p:sp>
        <p:nvSpPr>
          <p:cNvPr id="12" name="Text 8"/>
          <p:cNvSpPr/>
          <p:nvPr/>
        </p:nvSpPr>
        <p:spPr>
          <a:xfrm>
            <a:off x="640080" y="6263640"/>
            <a:ext cx="4663440" cy="23774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050" dirty="0">
                <a:solidFill>
                  <a:srgbClr val="CBD6E2"/>
                </a:solidFill>
              </a:rPr>
              <a:t>CAD Assemblies, Prototyping &amp; Technical Drawings</a:t>
            </a:r>
            <a:endParaRPr lang="en-US" sz="1050" dirty="0"/>
          </a:p>
        </p:txBody>
      </p:sp>
      <p:pic>
        <p:nvPicPr>
          <p:cNvPr id="13" name="Picture 12" descr="logo_white_transparen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0896" y="118872"/>
            <a:ext cx="1133856" cy="338464"/>
          </a:xfrm>
          <a:prstGeom prst="rect">
            <a:avLst/>
          </a:prstGeom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1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03504"/>
          </a:xfrm>
          <a:prstGeom prst="rect">
            <a:avLst/>
          </a:prstGeom>
          <a:solidFill>
            <a:srgbClr val="0A204C"/>
          </a:solidFill>
          <a:ln w="12700">
            <a:solidFill>
              <a:srgbClr val="0A204C"/>
            </a:solidFill>
            <a:prstDash val="solid"/>
          </a:ln>
        </p:spPr>
        <p:txBody>
          <a:bodyPr/>
          <a:p/>
        </p:txBody>
      </p:sp>
      <p:sp>
        <p:nvSpPr>
          <p:cNvPr id="5" name="Text 2"/>
          <p:cNvSpPr/>
          <p:nvPr/>
        </p:nvSpPr>
        <p:spPr>
          <a:xfrm>
            <a:off x="2788920" y="146304"/>
            <a:ext cx="13716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200" b="1" dirty="0">
                <a:solidFill>
                  <a:srgbClr val="D7A940"/>
                </a:solidFill>
              </a:rPr>
              <a:t>Lesson 3.16</a:t>
            </a:r>
            <a:endParaRPr lang="en-US" sz="1200" dirty="0"/>
          </a:p>
        </p:txBody>
      </p:sp>
      <p:sp>
        <p:nvSpPr>
          <p:cNvPr id="6" name="Text 3"/>
          <p:cNvSpPr/>
          <p:nvPr/>
        </p:nvSpPr>
        <p:spPr>
          <a:xfrm>
            <a:off x="4315968" y="118872"/>
            <a:ext cx="64008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600" b="1" dirty="0">
                <a:solidFill>
                  <a:srgbClr val="FFFFFF"/>
                </a:solidFill>
              </a:rPr>
              <a:t>Final Rocket Assembly Design Package Workday</a:t>
            </a:r>
            <a:endParaRPr lang="en-US" sz="1600" dirty="0"/>
          </a:p>
        </p:txBody>
      </p:sp>
      <p:sp>
        <p:nvSpPr>
          <p:cNvPr id="7" name="Text 4"/>
          <p:cNvSpPr/>
          <p:nvPr/>
        </p:nvSpPr>
        <p:spPr>
          <a:xfrm>
            <a:off x="7452360" y="6510528"/>
            <a:ext cx="393192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750" dirty="0">
                <a:solidFill>
                  <a:srgbClr val="5B6770"/>
                </a:solidFill>
              </a:rPr>
              <a:t>LockwoodSTEM  |  Introduction to Engineering Design</a:t>
            </a:r>
            <a:endParaRPr lang="en-US" sz="750" dirty="0"/>
          </a:p>
        </p:txBody>
      </p:sp>
      <p:sp>
        <p:nvSpPr>
          <p:cNvPr id="8" name="Text 5"/>
          <p:cNvSpPr/>
          <p:nvPr/>
        </p:nvSpPr>
        <p:spPr>
          <a:xfrm>
            <a:off x="502920" y="841248"/>
            <a:ext cx="576072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2300" b="1" dirty="0">
                <a:solidFill>
                  <a:srgbClr val="0A204C"/>
                </a:solidFill>
              </a:rPr>
              <a:t>Final Rocket Assembly Design Package Workday</a:t>
            </a:r>
            <a:endParaRPr lang="en-US" sz="2300" dirty="0"/>
          </a:p>
        </p:txBody>
      </p:sp>
      <p:sp>
        <p:nvSpPr>
          <p:cNvPr id="9" name="Text 6"/>
          <p:cNvSpPr/>
          <p:nvPr/>
        </p:nvSpPr>
        <p:spPr>
          <a:xfrm>
            <a:off x="502920" y="1234440"/>
            <a:ext cx="5806440" cy="54864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700" i="1" dirty="0">
                <a:solidFill>
                  <a:srgbClr val="5B6770"/>
                </a:solidFill>
              </a:rPr>
              <a:t>How do engineers organize design evidence into a final package that clearly communicates the completed assembly?</a:t>
            </a:r>
            <a:endParaRPr lang="en-US" sz="1700" dirty="0"/>
          </a:p>
        </p:txBody>
      </p:sp>
      <p:sp>
        <p:nvSpPr>
          <p:cNvPr id="10" name="Shape 7"/>
          <p:cNvSpPr/>
          <p:nvPr/>
        </p:nvSpPr>
        <p:spPr>
          <a:xfrm>
            <a:off x="6611112" y="941832"/>
            <a:ext cx="4837176" cy="5266944"/>
          </a:xfrm>
          <a:prstGeom prst="roundRect">
            <a:avLst>
              <a:gd name="adj" fmla="val 1512"/>
            </a:avLst>
          </a:prstGeom>
          <a:solidFill>
            <a:srgbClr val="FFFFFF"/>
          </a:solidFill>
          <a:ln w="12700">
            <a:solidFill>
              <a:srgbClr val="D9E6F2"/>
            </a:solidFill>
            <a:prstDash val="solid"/>
          </a:ln>
        </p:spPr>
        <p:txBody>
          <a:bodyPr/>
          <a:p/>
        </p:txBody>
      </p:sp>
      <p:pic>
        <p:nvPicPr>
          <p:cNvPr id="11" name="Image 1" descr="/mnt/data/unit3_crops/a_clean_well_lit_engineering_workbench_desktop_sc_panel.jp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9400" y="960120"/>
            <a:ext cx="4800600" cy="4818888"/>
          </a:xfrm>
          <a:prstGeom prst="rect">
            <a:avLst/>
          </a:prstGeom>
        </p:spPr>
      </p:pic>
      <p:sp>
        <p:nvSpPr>
          <p:cNvPr id="12" name="Shape 8"/>
          <p:cNvSpPr/>
          <p:nvPr/>
        </p:nvSpPr>
        <p:spPr>
          <a:xfrm>
            <a:off x="6629400" y="5779008"/>
            <a:ext cx="4800600" cy="411480"/>
          </a:xfrm>
          <a:prstGeom prst="rect">
            <a:avLst/>
          </a:prstGeom>
          <a:solidFill>
            <a:srgbClr val="0A204C">
              <a:alpha val="95000"/>
            </a:srgbClr>
          </a:solidFill>
          <a:ln w="12700">
            <a:solidFill>
              <a:srgbClr val="0A204C">
                <a:alpha val="0"/>
              </a:srgbClr>
            </a:solidFill>
            <a:prstDash val="solid"/>
          </a:ln>
        </p:spPr>
        <p:txBody>
          <a:bodyPr/>
          <a:p/>
        </p:txBody>
      </p:sp>
      <p:sp>
        <p:nvSpPr>
          <p:cNvPr id="13" name="Text 9"/>
          <p:cNvSpPr/>
          <p:nvPr/>
        </p:nvSpPr>
        <p:spPr>
          <a:xfrm>
            <a:off x="6739128" y="5879592"/>
            <a:ext cx="4581144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950" b="1" dirty="0">
                <a:solidFill>
                  <a:srgbClr val="FFFFFF"/>
                </a:solidFill>
              </a:rPr>
              <a:t>Aerospace assembly work depends on fit, alignment, documentation, and testing evidence.</a:t>
            </a:r>
            <a:endParaRPr lang="en-US" sz="950" dirty="0"/>
          </a:p>
        </p:txBody>
      </p:sp>
      <p:sp>
        <p:nvSpPr>
          <p:cNvPr id="14" name="Shape 10"/>
          <p:cNvSpPr/>
          <p:nvPr/>
        </p:nvSpPr>
        <p:spPr>
          <a:xfrm>
            <a:off x="548640" y="2057400"/>
            <a:ext cx="5577840" cy="1097280"/>
          </a:xfrm>
          <a:prstGeom prst="roundRect">
            <a:avLst>
              <a:gd name="adj" fmla="val 5833"/>
            </a:avLst>
          </a:prstGeom>
          <a:solidFill>
            <a:srgbClr val="EEF3F7"/>
          </a:solidFill>
          <a:ln w="12700">
            <a:solidFill>
              <a:srgbClr val="D9E6F2">
                <a:alpha val="95000"/>
              </a:srgbClr>
            </a:solidFill>
            <a:prstDash val="solid"/>
          </a:ln>
        </p:spPr>
        <p:txBody>
          <a:bodyPr/>
          <a:p/>
        </p:txBody>
      </p:sp>
      <p:sp>
        <p:nvSpPr>
          <p:cNvPr id="15" name="Text 11"/>
          <p:cNvSpPr/>
          <p:nvPr/>
        </p:nvSpPr>
        <p:spPr>
          <a:xfrm>
            <a:off x="713232" y="2203704"/>
            <a:ext cx="5248656" cy="237744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ctr">
            <a:normAutofit/>
          </a:bodyPr>
          <a:lstStyle/>
          <a:p>
            <a:pPr indent="0" marL="0">
              <a:buNone/>
            </a:pPr>
            <a:r>
              <a:rPr lang="en-US" sz="1100" b="1" dirty="0">
                <a:solidFill>
                  <a:srgbClr val="F47B20"/>
                </a:solidFill>
              </a:rPr>
              <a:t>LESSON GOAL</a:t>
            </a:r>
            <a:endParaRPr lang="en-US" sz="1100" dirty="0"/>
          </a:p>
        </p:txBody>
      </p:sp>
      <p:sp>
        <p:nvSpPr>
          <p:cNvPr id="16" name="Text 12"/>
          <p:cNvSpPr/>
          <p:nvPr/>
        </p:nvSpPr>
        <p:spPr>
          <a:xfrm>
            <a:off x="713232" y="2532888"/>
            <a:ext cx="5248656" cy="53035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t">
            <a:normAutofit/>
          </a:bodyPr>
          <a:lstStyle/>
          <a:p>
            <a:pPr indent="0" marL="0">
              <a:buNone/>
            </a:pPr>
            <a:r>
              <a:rPr lang="en-US" sz="1450" dirty="0">
                <a:solidFill>
                  <a:srgbClr val="1E2A36"/>
                </a:solidFill>
              </a:rPr>
              <a:t>Students organize, revise, and finalize CAD, prototype, drawing, testing, and documentation evidence into one complete rocket assembly design package.</a:t>
            </a:r>
            <a:endParaRPr lang="en-US" sz="1450" dirty="0"/>
          </a:p>
        </p:txBody>
      </p:sp>
      <p:sp>
        <p:nvSpPr>
          <p:cNvPr id="17" name="Shape 13"/>
          <p:cNvSpPr/>
          <p:nvPr/>
        </p:nvSpPr>
        <p:spPr>
          <a:xfrm>
            <a:off x="548640" y="3364992"/>
            <a:ext cx="5577840" cy="1097280"/>
          </a:xfrm>
          <a:prstGeom prst="roundRect">
            <a:avLst>
              <a:gd name="adj" fmla="val 5833"/>
            </a:avLst>
          </a:prstGeom>
          <a:solidFill>
            <a:srgbClr val="EEF3F7"/>
          </a:solidFill>
          <a:ln w="12700">
            <a:solidFill>
              <a:srgbClr val="D9E6F2">
                <a:alpha val="95000"/>
              </a:srgbClr>
            </a:solidFill>
            <a:prstDash val="solid"/>
          </a:ln>
        </p:spPr>
        <p:txBody>
          <a:bodyPr/>
          <a:p/>
        </p:txBody>
      </p:sp>
      <p:sp>
        <p:nvSpPr>
          <p:cNvPr id="18" name="Text 14"/>
          <p:cNvSpPr/>
          <p:nvPr/>
        </p:nvSpPr>
        <p:spPr>
          <a:xfrm>
            <a:off x="713232" y="3511296"/>
            <a:ext cx="5248656" cy="237744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ctr">
            <a:normAutofit/>
          </a:bodyPr>
          <a:lstStyle/>
          <a:p>
            <a:pPr indent="0" marL="0">
              <a:buNone/>
            </a:pPr>
            <a:r>
              <a:rPr lang="en-US" sz="1100" b="1" dirty="0">
                <a:solidFill>
                  <a:srgbClr val="D7A940"/>
                </a:solidFill>
              </a:rPr>
              <a:t>STUDENT OBJECTIVE</a:t>
            </a:r>
            <a:endParaRPr lang="en-US" sz="1100" dirty="0"/>
          </a:p>
        </p:txBody>
      </p:sp>
      <p:sp>
        <p:nvSpPr>
          <p:cNvPr id="19" name="Text 15"/>
          <p:cNvSpPr/>
          <p:nvPr/>
        </p:nvSpPr>
        <p:spPr>
          <a:xfrm>
            <a:off x="713232" y="3840480"/>
            <a:ext cx="5248656" cy="53035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t">
            <a:normAutofit/>
          </a:bodyPr>
          <a:lstStyle/>
          <a:p>
            <a:pPr indent="0" marL="0">
              <a:buNone/>
            </a:pPr>
            <a:r>
              <a:rPr lang="en-US" sz="1450" dirty="0">
                <a:solidFill>
                  <a:srgbClr val="1E2A36"/>
                </a:solidFill>
              </a:rPr>
              <a:t>I can prepare a complete rocket assembly design package that documents my CAD model, physical prototype, testing evidence, revisions, and final drawings.</a:t>
            </a:r>
            <a:endParaRPr lang="en-US" sz="1450" dirty="0"/>
          </a:p>
        </p:txBody>
      </p:sp>
      <p:sp>
        <p:nvSpPr>
          <p:cNvPr id="20" name="Shape 16"/>
          <p:cNvSpPr/>
          <p:nvPr/>
        </p:nvSpPr>
        <p:spPr>
          <a:xfrm>
            <a:off x="548640" y="4663440"/>
            <a:ext cx="5577840" cy="1097280"/>
          </a:xfrm>
          <a:prstGeom prst="roundRect">
            <a:avLst>
              <a:gd name="adj" fmla="val 5833"/>
            </a:avLst>
          </a:prstGeom>
          <a:solidFill>
            <a:srgbClr val="EEF3F7"/>
          </a:solidFill>
          <a:ln w="12700">
            <a:solidFill>
              <a:srgbClr val="D9E6F2">
                <a:alpha val="95000"/>
              </a:srgbClr>
            </a:solidFill>
            <a:prstDash val="solid"/>
          </a:ln>
        </p:spPr>
        <p:txBody>
          <a:bodyPr/>
          <a:p/>
        </p:txBody>
      </p:sp>
      <p:sp>
        <p:nvSpPr>
          <p:cNvPr id="21" name="Text 17"/>
          <p:cNvSpPr/>
          <p:nvPr/>
        </p:nvSpPr>
        <p:spPr>
          <a:xfrm>
            <a:off x="713232" y="4809744"/>
            <a:ext cx="5248656" cy="237744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ctr">
            <a:normAutofit/>
          </a:bodyPr>
          <a:lstStyle/>
          <a:p>
            <a:pPr indent="0" marL="0">
              <a:buNone/>
            </a:pPr>
            <a:r>
              <a:rPr lang="en-US" sz="1100" b="1" dirty="0">
                <a:solidFill>
                  <a:srgbClr val="4F8A5B"/>
                </a:solidFill>
              </a:rPr>
              <a:t>END PRODUCT</a:t>
            </a:r>
            <a:endParaRPr lang="en-US" sz="1100" dirty="0"/>
          </a:p>
        </p:txBody>
      </p:sp>
      <p:sp>
        <p:nvSpPr>
          <p:cNvPr id="22" name="Text 18"/>
          <p:cNvSpPr/>
          <p:nvPr/>
        </p:nvSpPr>
        <p:spPr>
          <a:xfrm>
            <a:off x="713232" y="5138928"/>
            <a:ext cx="5248656" cy="53035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t">
            <a:normAutofit/>
          </a:bodyPr>
          <a:lstStyle/>
          <a:p>
            <a:pPr indent="0" marL="0">
              <a:buNone/>
            </a:pPr>
            <a:r>
              <a:rPr lang="en-US" sz="1450" dirty="0">
                <a:solidFill>
                  <a:srgbClr val="1E2A36"/>
                </a:solidFill>
              </a:rPr>
              <a:t>A complete final rocket assembly design package ready to support the final presentation.</a:t>
            </a:r>
            <a:endParaRPr lang="en-US" sz="1450" dirty="0"/>
          </a:p>
        </p:txBody>
      </p:sp>
      <p:pic>
        <p:nvPicPr>
          <p:cNvPr id="23" name="Picture 22" descr="logo_white_transparen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0896" y="118872"/>
            <a:ext cx="1133856" cy="338464"/>
          </a:xfrm>
          <a:prstGeom prst="rect">
            <a:avLst/>
          </a:prstGeom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2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03504"/>
          </a:xfrm>
          <a:prstGeom prst="rect">
            <a:avLst/>
          </a:prstGeom>
          <a:solidFill>
            <a:srgbClr val="0A204C"/>
          </a:solidFill>
          <a:ln w="12700">
            <a:solidFill>
              <a:srgbClr val="0A204C"/>
            </a:solidFill>
            <a:prstDash val="solid"/>
          </a:ln>
        </p:spPr>
        <p:txBody>
          <a:bodyPr/>
          <a:p/>
        </p:txBody>
      </p:sp>
      <p:sp>
        <p:nvSpPr>
          <p:cNvPr id="5" name="Text 2"/>
          <p:cNvSpPr/>
          <p:nvPr/>
        </p:nvSpPr>
        <p:spPr>
          <a:xfrm>
            <a:off x="2788920" y="146304"/>
            <a:ext cx="13716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200" b="1" dirty="0">
                <a:solidFill>
                  <a:srgbClr val="D7A940"/>
                </a:solidFill>
              </a:rPr>
              <a:t>Lesson 3.16</a:t>
            </a:r>
            <a:endParaRPr lang="en-US" sz="1200" dirty="0"/>
          </a:p>
        </p:txBody>
      </p:sp>
      <p:sp>
        <p:nvSpPr>
          <p:cNvPr id="6" name="Text 3"/>
          <p:cNvSpPr/>
          <p:nvPr/>
        </p:nvSpPr>
        <p:spPr>
          <a:xfrm>
            <a:off x="4315968" y="118872"/>
            <a:ext cx="64008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600" b="1" dirty="0">
                <a:solidFill>
                  <a:srgbClr val="FFFFFF"/>
                </a:solidFill>
              </a:rPr>
              <a:t>Final Rocket Assembly Design Package Workday</a:t>
            </a:r>
            <a:endParaRPr lang="en-US" sz="1600" dirty="0"/>
          </a:p>
        </p:txBody>
      </p:sp>
      <p:sp>
        <p:nvSpPr>
          <p:cNvPr id="7" name="Text 4"/>
          <p:cNvSpPr/>
          <p:nvPr/>
        </p:nvSpPr>
        <p:spPr>
          <a:xfrm>
            <a:off x="7452360" y="6510528"/>
            <a:ext cx="393192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750" dirty="0">
                <a:solidFill>
                  <a:srgbClr val="5B6770"/>
                </a:solidFill>
              </a:rPr>
              <a:t>LockwoodSTEM  |  Introduction to Engineering Design</a:t>
            </a:r>
            <a:endParaRPr lang="en-US" sz="750" dirty="0"/>
          </a:p>
        </p:txBody>
      </p:sp>
      <p:sp>
        <p:nvSpPr>
          <p:cNvPr id="8" name="Text 5"/>
          <p:cNvSpPr/>
          <p:nvPr/>
        </p:nvSpPr>
        <p:spPr>
          <a:xfrm>
            <a:off x="502920" y="841248"/>
            <a:ext cx="731520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2300" b="1" dirty="0">
                <a:solidFill>
                  <a:srgbClr val="0A204C"/>
                </a:solidFill>
              </a:rPr>
              <a:t>What you need to understand</a:t>
            </a:r>
            <a:endParaRPr lang="en-US" sz="2300" dirty="0"/>
          </a:p>
        </p:txBody>
      </p:sp>
      <p:sp>
        <p:nvSpPr>
          <p:cNvPr id="9" name="Text 6"/>
          <p:cNvSpPr/>
          <p:nvPr/>
        </p:nvSpPr>
        <p:spPr>
          <a:xfrm>
            <a:off x="502920" y="1207008"/>
            <a:ext cx="786384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550" dirty="0">
                <a:solidFill>
                  <a:srgbClr val="5B6770"/>
                </a:solidFill>
              </a:rPr>
              <a:t>These ideas guide the decisions you make during the lesson.</a:t>
            </a:r>
            <a:endParaRPr lang="en-US" sz="1550" dirty="0"/>
          </a:p>
        </p:txBody>
      </p:sp>
      <p:sp>
        <p:nvSpPr>
          <p:cNvPr id="10" name="Shape 7"/>
          <p:cNvSpPr/>
          <p:nvPr/>
        </p:nvSpPr>
        <p:spPr>
          <a:xfrm>
            <a:off x="502920" y="1737360"/>
            <a:ext cx="5577840" cy="4343400"/>
          </a:xfrm>
          <a:prstGeom prst="roundRect">
            <a:avLst>
              <a:gd name="adj" fmla="val 1684"/>
            </a:avLst>
          </a:prstGeom>
          <a:solidFill>
            <a:srgbClr val="EEF3F7"/>
          </a:solidFill>
          <a:ln w="12700">
            <a:solidFill>
              <a:srgbClr val="D9E6F2"/>
            </a:solidFill>
            <a:prstDash val="solid"/>
          </a:ln>
        </p:spPr>
        <p:txBody>
          <a:bodyPr/>
          <a:p/>
        </p:txBody>
      </p:sp>
      <p:sp>
        <p:nvSpPr>
          <p:cNvPr id="11" name="Text 8"/>
          <p:cNvSpPr/>
          <p:nvPr/>
        </p:nvSpPr>
        <p:spPr>
          <a:xfrm>
            <a:off x="749808" y="1975104"/>
            <a:ext cx="2011680" cy="256032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ctr">
            <a:normAutofit/>
          </a:bodyPr>
          <a:lstStyle/>
          <a:p>
            <a:pPr indent="0" marL="0">
              <a:buNone/>
            </a:pPr>
            <a:r>
              <a:rPr lang="en-US" sz="1100" b="1" dirty="0">
                <a:solidFill>
                  <a:srgbClr val="F47B20"/>
                </a:solidFill>
              </a:rPr>
              <a:t>BIG IDEAS</a:t>
            </a:r>
            <a:endParaRPr lang="en-US" sz="1100" dirty="0"/>
          </a:p>
        </p:txBody>
      </p:sp>
      <p:sp>
        <p:nvSpPr>
          <p:cNvPr id="12" name="Text 9"/>
          <p:cNvSpPr/>
          <p:nvPr/>
        </p:nvSpPr>
        <p:spPr>
          <a:xfrm>
            <a:off x="749808" y="2395728"/>
            <a:ext cx="5074920" cy="2926080"/>
          </a:xfrm>
          <a:prstGeom prst="rect">
            <a:avLst/>
          </a:prstGeom>
          <a:noFill/>
          <a:ln/>
        </p:spPr>
        <p:txBody>
          <a:bodyPr wrap="square" lIns="762" tIns="762" rIns="762" bIns="762" rtlCol="0" anchor="t">
            <a:normAutofit/>
          </a:bodyPr>
          <a:lstStyle/>
          <a:p>
            <a:pPr indent="0" marL="0">
              <a:buNone/>
            </a:pPr>
            <a:r>
              <a:rPr lang="en-US" sz="1600" dirty="0">
                <a:solidFill>
                  <a:srgbClr val="1E2A3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A strong design package shows the full engineering process from CAD to physical prototype to final documentation.</a:t>
            </a:r>
            <a:pPr indent="0" marL="0">
              <a:buNone/>
            </a:pPr>
            <a:endParaRPr lang="en-US" sz="1600" dirty="0"/>
          </a:p>
          <a:p>
            <a:pPr indent="0" marL="0">
              <a:buNone/>
            </a:pPr>
            <a:r>
              <a:rPr lang="en-US" sz="1600" dirty="0">
                <a:solidFill>
                  <a:srgbClr val="1E2A3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Final documentation should include both successful evidence and revision evidence.</a:t>
            </a:r>
            <a:endParaRPr lang="en-US" sz="1600" dirty="0"/>
          </a:p>
          <a:p>
            <a:pPr indent="0" marL="0">
              <a:buNone/>
            </a:pPr>
            <a:endParaRPr lang="en-US" sz="1600" dirty="0"/>
          </a:p>
          <a:p>
            <a:pPr indent="0" marL="0">
              <a:buNone/>
            </a:pPr>
            <a:r>
              <a:rPr lang="en-US" sz="1600" dirty="0">
                <a:solidFill>
                  <a:srgbClr val="1E2A3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The final package should prepare students to explain their assembly clearly during presentation.</a:t>
            </a:r>
            <a:endParaRPr lang="en-US" sz="1600" dirty="0"/>
          </a:p>
        </p:txBody>
      </p:sp>
      <p:sp>
        <p:nvSpPr>
          <p:cNvPr id="13" name="Shape 10"/>
          <p:cNvSpPr/>
          <p:nvPr/>
        </p:nvSpPr>
        <p:spPr>
          <a:xfrm>
            <a:off x="6492240" y="1737360"/>
            <a:ext cx="4983480" cy="4343400"/>
          </a:xfrm>
          <a:prstGeom prst="roundRect">
            <a:avLst>
              <a:gd name="adj" fmla="val 1684"/>
            </a:avLst>
          </a:prstGeom>
          <a:solidFill>
            <a:srgbClr val="FFFFFF"/>
          </a:solidFill>
          <a:ln w="12700">
            <a:solidFill>
              <a:srgbClr val="D9E6F2"/>
            </a:solidFill>
            <a:prstDash val="solid"/>
          </a:ln>
        </p:spPr>
        <p:txBody>
          <a:bodyPr/>
          <a:p/>
        </p:txBody>
      </p:sp>
      <p:pic>
        <p:nvPicPr>
          <p:cNvPr id="14" name="Image 1" descr="/mnt/data/unit3_crops/a_clean_well_lit_engineering_workbench_scene_phot_mini.jp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0840" y="2011680"/>
            <a:ext cx="4526280" cy="3611880"/>
          </a:xfrm>
          <a:prstGeom prst="rect">
            <a:avLst/>
          </a:prstGeom>
        </p:spPr>
      </p:pic>
      <p:sp>
        <p:nvSpPr>
          <p:cNvPr id="15" name="Text 11"/>
          <p:cNvSpPr/>
          <p:nvPr/>
        </p:nvSpPr>
        <p:spPr>
          <a:xfrm>
            <a:off x="6830568" y="5212080"/>
            <a:ext cx="4306824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100" b="1" dirty="0">
                <a:solidFill>
                  <a:srgbClr val="0A204C"/>
                </a:solidFill>
              </a:rPr>
              <a:t>Technical documentation turns design work into instructions others can understand.</a:t>
            </a:r>
            <a:endParaRPr lang="en-US" sz="1100" dirty="0"/>
          </a:p>
        </p:txBody>
      </p:sp>
      <p:pic>
        <p:nvPicPr>
          <p:cNvPr id="16" name="Picture 15" descr="logo_white_transparen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0896" y="118872"/>
            <a:ext cx="1133856" cy="338464"/>
          </a:xfrm>
          <a:prstGeom prst="rect">
            <a:avLst/>
          </a:prstGeom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3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03504"/>
          </a:xfrm>
          <a:prstGeom prst="rect">
            <a:avLst/>
          </a:prstGeom>
          <a:solidFill>
            <a:srgbClr val="0A204C"/>
          </a:solidFill>
          <a:ln w="12700">
            <a:solidFill>
              <a:srgbClr val="0A204C"/>
            </a:solidFill>
            <a:prstDash val="solid"/>
          </a:ln>
        </p:spPr>
        <p:txBody>
          <a:bodyPr/>
          <a:p/>
        </p:txBody>
      </p:sp>
      <p:sp>
        <p:nvSpPr>
          <p:cNvPr id="5" name="Text 2"/>
          <p:cNvSpPr/>
          <p:nvPr/>
        </p:nvSpPr>
        <p:spPr>
          <a:xfrm>
            <a:off x="2788920" y="146304"/>
            <a:ext cx="13716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200" b="1" dirty="0">
                <a:solidFill>
                  <a:srgbClr val="D7A940"/>
                </a:solidFill>
              </a:rPr>
              <a:t>Lesson 3.16</a:t>
            </a:r>
            <a:endParaRPr lang="en-US" sz="1200" dirty="0"/>
          </a:p>
        </p:txBody>
      </p:sp>
      <p:sp>
        <p:nvSpPr>
          <p:cNvPr id="6" name="Text 3"/>
          <p:cNvSpPr/>
          <p:nvPr/>
        </p:nvSpPr>
        <p:spPr>
          <a:xfrm>
            <a:off x="4315968" y="118872"/>
            <a:ext cx="64008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600" b="1" dirty="0">
                <a:solidFill>
                  <a:srgbClr val="FFFFFF"/>
                </a:solidFill>
              </a:rPr>
              <a:t>Final Rocket Assembly Design Package Workday</a:t>
            </a:r>
            <a:endParaRPr lang="en-US" sz="1600" dirty="0"/>
          </a:p>
        </p:txBody>
      </p:sp>
      <p:sp>
        <p:nvSpPr>
          <p:cNvPr id="7" name="Text 4"/>
          <p:cNvSpPr/>
          <p:nvPr/>
        </p:nvSpPr>
        <p:spPr>
          <a:xfrm>
            <a:off x="7452360" y="6510528"/>
            <a:ext cx="393192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750" dirty="0">
                <a:solidFill>
                  <a:srgbClr val="5B6770"/>
                </a:solidFill>
              </a:rPr>
              <a:t>LockwoodSTEM  |  Introduction to Engineering Design</a:t>
            </a:r>
            <a:endParaRPr lang="en-US" sz="750" dirty="0"/>
          </a:p>
        </p:txBody>
      </p:sp>
      <p:sp>
        <p:nvSpPr>
          <p:cNvPr id="8" name="Text 5"/>
          <p:cNvSpPr/>
          <p:nvPr/>
        </p:nvSpPr>
        <p:spPr>
          <a:xfrm>
            <a:off x="502920" y="841248"/>
            <a:ext cx="731520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2300" b="1" dirty="0">
                <a:solidFill>
                  <a:srgbClr val="0A204C"/>
                </a:solidFill>
              </a:rPr>
              <a:t>What you will do</a:t>
            </a:r>
            <a:endParaRPr lang="en-US" sz="2300" dirty="0"/>
          </a:p>
        </p:txBody>
      </p:sp>
      <p:sp>
        <p:nvSpPr>
          <p:cNvPr id="9" name="Text 6"/>
          <p:cNvSpPr/>
          <p:nvPr/>
        </p:nvSpPr>
        <p:spPr>
          <a:xfrm>
            <a:off x="502920" y="1207008"/>
            <a:ext cx="795528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550" dirty="0">
                <a:solidFill>
                  <a:srgbClr val="5B6770"/>
                </a:solidFill>
              </a:rPr>
              <a:t>Use this workflow to produce lesson evidence for your final design package.</a:t>
            </a:r>
            <a:endParaRPr lang="en-US" sz="1550" dirty="0"/>
          </a:p>
        </p:txBody>
      </p:sp>
      <p:sp>
        <p:nvSpPr>
          <p:cNvPr id="10" name="Shape 7"/>
          <p:cNvSpPr/>
          <p:nvPr/>
        </p:nvSpPr>
        <p:spPr>
          <a:xfrm>
            <a:off x="594360" y="1691640"/>
            <a:ext cx="5166360" cy="960120"/>
          </a:xfrm>
          <a:prstGeom prst="roundRect">
            <a:avLst>
              <a:gd name="adj" fmla="val 4762"/>
            </a:avLst>
          </a:prstGeom>
          <a:solidFill>
            <a:srgbClr val="EEF3F7"/>
          </a:solidFill>
          <a:ln w="12700">
            <a:solidFill>
              <a:srgbClr val="D9E6F2"/>
            </a:solidFill>
            <a:prstDash val="solid"/>
          </a:ln>
        </p:spPr>
        <p:txBody>
          <a:bodyPr/>
          <a:p/>
        </p:txBody>
      </p:sp>
      <p:sp>
        <p:nvSpPr>
          <p:cNvPr id="11" name="Text 8"/>
          <p:cNvSpPr/>
          <p:nvPr/>
        </p:nvSpPr>
        <p:spPr>
          <a:xfrm>
            <a:off x="758952" y="1929384"/>
            <a:ext cx="411480" cy="411480"/>
          </a:xfrm>
          <a:prstGeom prst="rect">
            <a:avLst/>
          </a:prstGeom>
          <a:solidFill>
            <a:srgbClr val="F47B20"/>
          </a:solidFill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500" b="1" dirty="0">
                <a:solidFill>
                  <a:srgbClr val="FFFFFF"/>
                </a:solidFill>
              </a:rPr>
              <a:t>1</a:t>
            </a:r>
            <a:endParaRPr lang="en-US" sz="1500" dirty="0"/>
          </a:p>
        </p:txBody>
      </p:sp>
      <p:sp>
        <p:nvSpPr>
          <p:cNvPr id="12" name="Text 9"/>
          <p:cNvSpPr/>
          <p:nvPr/>
        </p:nvSpPr>
        <p:spPr>
          <a:xfrm>
            <a:off x="1307592" y="1856232"/>
            <a:ext cx="4251960" cy="59436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350" dirty="0">
                <a:solidFill>
                  <a:srgbClr val="1E2A36"/>
                </a:solidFill>
              </a:rPr>
              <a:t>Check the final CAD assembly for parts, alignment, symmetry, fit decisions, and clear names.</a:t>
            </a:r>
            <a:endParaRPr lang="en-US" sz="1350" dirty="0"/>
          </a:p>
        </p:txBody>
      </p:sp>
      <p:sp>
        <p:nvSpPr>
          <p:cNvPr id="13" name="Shape 10"/>
          <p:cNvSpPr/>
          <p:nvPr/>
        </p:nvSpPr>
        <p:spPr>
          <a:xfrm>
            <a:off x="6172200" y="1691640"/>
            <a:ext cx="5166360" cy="960120"/>
          </a:xfrm>
          <a:prstGeom prst="roundRect">
            <a:avLst>
              <a:gd name="adj" fmla="val 4762"/>
            </a:avLst>
          </a:prstGeom>
          <a:solidFill>
            <a:srgbClr val="FFFFFF"/>
          </a:solidFill>
          <a:ln w="12700">
            <a:solidFill>
              <a:srgbClr val="D9E6F2"/>
            </a:solidFill>
            <a:prstDash val="solid"/>
          </a:ln>
        </p:spPr>
        <p:txBody>
          <a:bodyPr/>
          <a:p/>
        </p:txBody>
      </p:sp>
      <p:sp>
        <p:nvSpPr>
          <p:cNvPr id="14" name="Text 11"/>
          <p:cNvSpPr/>
          <p:nvPr/>
        </p:nvSpPr>
        <p:spPr>
          <a:xfrm>
            <a:off x="6336792" y="1929384"/>
            <a:ext cx="411480" cy="411480"/>
          </a:xfrm>
          <a:prstGeom prst="rect">
            <a:avLst/>
          </a:prstGeom>
          <a:solidFill>
            <a:srgbClr val="F47B20"/>
          </a:solidFill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500" b="1" dirty="0">
                <a:solidFill>
                  <a:srgbClr val="FFFFFF"/>
                </a:solidFill>
              </a:rPr>
              <a:t>2</a:t>
            </a:r>
            <a:endParaRPr lang="en-US" sz="1500" dirty="0"/>
          </a:p>
        </p:txBody>
      </p:sp>
      <p:sp>
        <p:nvSpPr>
          <p:cNvPr id="15" name="Text 12"/>
          <p:cNvSpPr/>
          <p:nvPr/>
        </p:nvSpPr>
        <p:spPr>
          <a:xfrm>
            <a:off x="6885432" y="1856232"/>
            <a:ext cx="4251960" cy="59436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350" dirty="0">
                <a:solidFill>
                  <a:srgbClr val="1E2A36"/>
                </a:solidFill>
              </a:rPr>
              <a:t>Organize prototype photos and measurement evidence.</a:t>
            </a:r>
            <a:endParaRPr lang="en-US" sz="1350" dirty="0"/>
          </a:p>
        </p:txBody>
      </p:sp>
      <p:sp>
        <p:nvSpPr>
          <p:cNvPr id="16" name="Shape 13"/>
          <p:cNvSpPr/>
          <p:nvPr/>
        </p:nvSpPr>
        <p:spPr>
          <a:xfrm>
            <a:off x="594360" y="2990088"/>
            <a:ext cx="5166360" cy="960120"/>
          </a:xfrm>
          <a:prstGeom prst="roundRect">
            <a:avLst>
              <a:gd name="adj" fmla="val 4762"/>
            </a:avLst>
          </a:prstGeom>
          <a:solidFill>
            <a:srgbClr val="EEF3F7"/>
          </a:solidFill>
          <a:ln w="12700">
            <a:solidFill>
              <a:srgbClr val="D9E6F2"/>
            </a:solidFill>
            <a:prstDash val="solid"/>
          </a:ln>
        </p:spPr>
        <p:txBody>
          <a:bodyPr/>
          <a:p/>
        </p:txBody>
      </p:sp>
      <p:sp>
        <p:nvSpPr>
          <p:cNvPr id="17" name="Text 14"/>
          <p:cNvSpPr/>
          <p:nvPr/>
        </p:nvSpPr>
        <p:spPr>
          <a:xfrm>
            <a:off x="758952" y="3227832"/>
            <a:ext cx="411480" cy="411480"/>
          </a:xfrm>
          <a:prstGeom prst="rect">
            <a:avLst/>
          </a:prstGeom>
          <a:solidFill>
            <a:srgbClr val="F47B20"/>
          </a:solidFill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500" b="1" dirty="0">
                <a:solidFill>
                  <a:srgbClr val="FFFFFF"/>
                </a:solidFill>
              </a:rPr>
              <a:t>3</a:t>
            </a:r>
            <a:endParaRPr lang="en-US" sz="1500" dirty="0"/>
          </a:p>
        </p:txBody>
      </p:sp>
      <p:sp>
        <p:nvSpPr>
          <p:cNvPr id="18" name="Text 15"/>
          <p:cNvSpPr/>
          <p:nvPr/>
        </p:nvSpPr>
        <p:spPr>
          <a:xfrm>
            <a:off x="1307592" y="3154680"/>
            <a:ext cx="4251960" cy="59436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350" dirty="0">
                <a:solidFill>
                  <a:srgbClr val="1E2A36"/>
                </a:solidFill>
              </a:rPr>
              <a:t>Check the exploded view, part drawing, assembly drawing, parts list, balloons, notes, title block, and revision table.</a:t>
            </a:r>
            <a:endParaRPr lang="en-US" sz="1350" dirty="0"/>
          </a:p>
        </p:txBody>
      </p:sp>
      <p:sp>
        <p:nvSpPr>
          <p:cNvPr id="19" name="Shape 16"/>
          <p:cNvSpPr/>
          <p:nvPr/>
        </p:nvSpPr>
        <p:spPr>
          <a:xfrm>
            <a:off x="6172200" y="2990088"/>
            <a:ext cx="5166360" cy="960120"/>
          </a:xfrm>
          <a:prstGeom prst="roundRect">
            <a:avLst>
              <a:gd name="adj" fmla="val 4762"/>
            </a:avLst>
          </a:prstGeom>
          <a:solidFill>
            <a:srgbClr val="FFFFFF"/>
          </a:solidFill>
          <a:ln w="12700">
            <a:solidFill>
              <a:srgbClr val="D9E6F2"/>
            </a:solidFill>
            <a:prstDash val="solid"/>
          </a:ln>
        </p:spPr>
        <p:txBody>
          <a:bodyPr/>
          <a:p/>
        </p:txBody>
      </p:sp>
      <p:sp>
        <p:nvSpPr>
          <p:cNvPr id="20" name="Text 17"/>
          <p:cNvSpPr/>
          <p:nvPr/>
        </p:nvSpPr>
        <p:spPr>
          <a:xfrm>
            <a:off x="6336792" y="3227832"/>
            <a:ext cx="411480" cy="411480"/>
          </a:xfrm>
          <a:prstGeom prst="rect">
            <a:avLst/>
          </a:prstGeom>
          <a:solidFill>
            <a:srgbClr val="F47B20"/>
          </a:solidFill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500" b="1" dirty="0">
                <a:solidFill>
                  <a:srgbClr val="FFFFFF"/>
                </a:solidFill>
              </a:rPr>
              <a:t>4</a:t>
            </a:r>
            <a:endParaRPr lang="en-US" sz="1500" dirty="0"/>
          </a:p>
        </p:txBody>
      </p:sp>
      <p:sp>
        <p:nvSpPr>
          <p:cNvPr id="21" name="Text 18"/>
          <p:cNvSpPr/>
          <p:nvPr/>
        </p:nvSpPr>
        <p:spPr>
          <a:xfrm>
            <a:off x="6885432" y="3154680"/>
            <a:ext cx="4251960" cy="59436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350" dirty="0">
                <a:solidFill>
                  <a:srgbClr val="1E2A36"/>
                </a:solidFill>
              </a:rPr>
              <a:t>Complete a final design package checklist.</a:t>
            </a:r>
            <a:endParaRPr lang="en-US" sz="1350" dirty="0"/>
          </a:p>
        </p:txBody>
      </p:sp>
      <p:sp>
        <p:nvSpPr>
          <p:cNvPr id="22" name="Shape 19"/>
          <p:cNvSpPr/>
          <p:nvPr/>
        </p:nvSpPr>
        <p:spPr>
          <a:xfrm>
            <a:off x="594360" y="4288536"/>
            <a:ext cx="5166360" cy="960120"/>
          </a:xfrm>
          <a:prstGeom prst="roundRect">
            <a:avLst>
              <a:gd name="adj" fmla="val 4762"/>
            </a:avLst>
          </a:prstGeom>
          <a:solidFill>
            <a:srgbClr val="EEF3F7"/>
          </a:solidFill>
          <a:ln w="12700">
            <a:solidFill>
              <a:srgbClr val="D9E6F2"/>
            </a:solidFill>
            <a:prstDash val="solid"/>
          </a:ln>
        </p:spPr>
        <p:txBody>
          <a:bodyPr/>
          <a:p/>
        </p:txBody>
      </p:sp>
      <p:sp>
        <p:nvSpPr>
          <p:cNvPr id="23" name="Text 20"/>
          <p:cNvSpPr/>
          <p:nvPr/>
        </p:nvSpPr>
        <p:spPr>
          <a:xfrm>
            <a:off x="758952" y="4526280"/>
            <a:ext cx="411480" cy="411480"/>
          </a:xfrm>
          <a:prstGeom prst="rect">
            <a:avLst/>
          </a:prstGeom>
          <a:solidFill>
            <a:srgbClr val="F47B20"/>
          </a:solidFill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500" b="1" dirty="0">
                <a:solidFill>
                  <a:srgbClr val="FFFFFF"/>
                </a:solidFill>
              </a:rPr>
              <a:t>5</a:t>
            </a:r>
            <a:endParaRPr lang="en-US" sz="1500" dirty="0"/>
          </a:p>
        </p:txBody>
      </p:sp>
      <p:sp>
        <p:nvSpPr>
          <p:cNvPr id="24" name="Text 21"/>
          <p:cNvSpPr/>
          <p:nvPr/>
        </p:nvSpPr>
        <p:spPr>
          <a:xfrm>
            <a:off x="1307592" y="4453128"/>
            <a:ext cx="4251960" cy="59436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350" dirty="0">
                <a:solidFill>
                  <a:srgbClr val="1E2A36"/>
                </a:solidFill>
              </a:rPr>
              <a:t>Revise weak areas and draft the final design explanation.</a:t>
            </a:r>
            <a:endParaRPr lang="en-US" sz="1350" dirty="0"/>
          </a:p>
        </p:txBody>
      </p:sp>
      <p:sp>
        <p:nvSpPr>
          <p:cNvPr id="25" name="Shape 22"/>
          <p:cNvSpPr/>
          <p:nvPr/>
        </p:nvSpPr>
        <p:spPr>
          <a:xfrm>
            <a:off x="6172200" y="4288536"/>
            <a:ext cx="5166360" cy="960120"/>
          </a:xfrm>
          <a:prstGeom prst="roundRect">
            <a:avLst>
              <a:gd name="adj" fmla="val 4762"/>
            </a:avLst>
          </a:prstGeom>
          <a:solidFill>
            <a:srgbClr val="FFFFFF"/>
          </a:solidFill>
          <a:ln w="12700">
            <a:solidFill>
              <a:srgbClr val="D9E6F2"/>
            </a:solidFill>
            <a:prstDash val="solid"/>
          </a:ln>
        </p:spPr>
        <p:txBody>
          <a:bodyPr/>
          <a:p/>
        </p:txBody>
      </p:sp>
      <p:sp>
        <p:nvSpPr>
          <p:cNvPr id="26" name="Text 23"/>
          <p:cNvSpPr/>
          <p:nvPr/>
        </p:nvSpPr>
        <p:spPr>
          <a:xfrm>
            <a:off x="6336792" y="4526280"/>
            <a:ext cx="411480" cy="411480"/>
          </a:xfrm>
          <a:prstGeom prst="rect">
            <a:avLst/>
          </a:prstGeom>
          <a:solidFill>
            <a:srgbClr val="F47B20"/>
          </a:solidFill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500" b="1" dirty="0">
                <a:solidFill>
                  <a:srgbClr val="FFFFFF"/>
                </a:solidFill>
              </a:rPr>
              <a:t>6</a:t>
            </a:r>
            <a:endParaRPr lang="en-US" sz="1500" dirty="0"/>
          </a:p>
        </p:txBody>
      </p:sp>
      <p:sp>
        <p:nvSpPr>
          <p:cNvPr id="27" name="Text 24"/>
          <p:cNvSpPr/>
          <p:nvPr/>
        </p:nvSpPr>
        <p:spPr>
          <a:xfrm>
            <a:off x="6885432" y="4453128"/>
            <a:ext cx="4251960" cy="59436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350" dirty="0">
                <a:solidFill>
                  <a:srgbClr val="1E2A36"/>
                </a:solidFill>
              </a:rPr>
              <a:t>Package Item</a:t>
            </a:r>
            <a:endParaRPr lang="en-US" sz="1350" dirty="0"/>
          </a:p>
        </p:txBody>
      </p:sp>
      <p:sp>
        <p:nvSpPr>
          <p:cNvPr id="28" name="Text 25"/>
          <p:cNvSpPr/>
          <p:nvPr/>
        </p:nvSpPr>
        <p:spPr>
          <a:xfrm>
            <a:off x="594360" y="6016752"/>
            <a:ext cx="1078992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600" b="1" dirty="0">
                <a:solidFill>
                  <a:srgbClr val="F47B20"/>
                </a:solidFill>
              </a:rPr>
              <a:t>Save screenshots, photos, measurements, or notes before you move on.</a:t>
            </a:r>
            <a:endParaRPr lang="en-US" sz="1600" dirty="0"/>
          </a:p>
        </p:txBody>
      </p:sp>
      <p:pic>
        <p:nvPicPr>
          <p:cNvPr id="29" name="Picture 28" descr="logo_white_transparent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896" y="118872"/>
            <a:ext cx="1133856" cy="338464"/>
          </a:xfrm>
          <a:prstGeom prst="rect">
            <a:avLst/>
          </a:prstGeom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4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03504"/>
          </a:xfrm>
          <a:prstGeom prst="rect">
            <a:avLst/>
          </a:prstGeom>
          <a:solidFill>
            <a:srgbClr val="0A204C"/>
          </a:solidFill>
          <a:ln w="12700">
            <a:solidFill>
              <a:srgbClr val="0A204C"/>
            </a:solidFill>
            <a:prstDash val="solid"/>
          </a:ln>
        </p:spPr>
        <p:txBody>
          <a:bodyPr/>
          <a:p/>
        </p:txBody>
      </p:sp>
      <p:sp>
        <p:nvSpPr>
          <p:cNvPr id="5" name="Text 2"/>
          <p:cNvSpPr/>
          <p:nvPr/>
        </p:nvSpPr>
        <p:spPr>
          <a:xfrm>
            <a:off x="2788920" y="146304"/>
            <a:ext cx="13716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200" b="1" dirty="0">
                <a:solidFill>
                  <a:srgbClr val="D7A940"/>
                </a:solidFill>
              </a:rPr>
              <a:t>Lesson 3.16</a:t>
            </a:r>
            <a:endParaRPr lang="en-US" sz="1200" dirty="0"/>
          </a:p>
        </p:txBody>
      </p:sp>
      <p:sp>
        <p:nvSpPr>
          <p:cNvPr id="6" name="Text 3"/>
          <p:cNvSpPr/>
          <p:nvPr/>
        </p:nvSpPr>
        <p:spPr>
          <a:xfrm>
            <a:off x="4315968" y="118872"/>
            <a:ext cx="64008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600" b="1" dirty="0">
                <a:solidFill>
                  <a:srgbClr val="FFFFFF"/>
                </a:solidFill>
              </a:rPr>
              <a:t>Final Rocket Assembly Design Package Workday</a:t>
            </a:r>
            <a:endParaRPr lang="en-US" sz="1600" dirty="0"/>
          </a:p>
        </p:txBody>
      </p:sp>
      <p:sp>
        <p:nvSpPr>
          <p:cNvPr id="7" name="Text 4"/>
          <p:cNvSpPr/>
          <p:nvPr/>
        </p:nvSpPr>
        <p:spPr>
          <a:xfrm>
            <a:off x="7452360" y="6510528"/>
            <a:ext cx="393192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750" dirty="0">
                <a:solidFill>
                  <a:srgbClr val="5B6770"/>
                </a:solidFill>
              </a:rPr>
              <a:t>LockwoodSTEM  |  Introduction to Engineering Design</a:t>
            </a:r>
            <a:endParaRPr lang="en-US" sz="750" dirty="0"/>
          </a:p>
        </p:txBody>
      </p:sp>
      <p:sp>
        <p:nvSpPr>
          <p:cNvPr id="8" name="Text 5"/>
          <p:cNvSpPr/>
          <p:nvPr/>
        </p:nvSpPr>
        <p:spPr>
          <a:xfrm>
            <a:off x="502920" y="841248"/>
            <a:ext cx="731520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2300" b="1" dirty="0">
                <a:solidFill>
                  <a:srgbClr val="0A204C"/>
                </a:solidFill>
              </a:rPr>
              <a:t>Evidence checklist</a:t>
            </a:r>
            <a:endParaRPr lang="en-US" sz="2300" dirty="0"/>
          </a:p>
        </p:txBody>
      </p:sp>
      <p:sp>
        <p:nvSpPr>
          <p:cNvPr id="9" name="Text 6"/>
          <p:cNvSpPr/>
          <p:nvPr/>
        </p:nvSpPr>
        <p:spPr>
          <a:xfrm>
            <a:off x="502920" y="1207008"/>
            <a:ext cx="86868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550" dirty="0">
                <a:solidFill>
                  <a:srgbClr val="5B6770"/>
                </a:solidFill>
              </a:rPr>
              <a:t>Use this slide to check whether your lesson evidence is ready for the final package.</a:t>
            </a:r>
            <a:endParaRPr lang="en-US" sz="1550" dirty="0"/>
          </a:p>
        </p:txBody>
      </p:sp>
      <p:sp>
        <p:nvSpPr>
          <p:cNvPr id="10" name="Shape 7"/>
          <p:cNvSpPr/>
          <p:nvPr/>
        </p:nvSpPr>
        <p:spPr>
          <a:xfrm>
            <a:off x="502920" y="1691640"/>
            <a:ext cx="5577840" cy="4480560"/>
          </a:xfrm>
          <a:prstGeom prst="roundRect">
            <a:avLst>
              <a:gd name="adj" fmla="val 1633"/>
            </a:avLst>
          </a:prstGeom>
          <a:solidFill>
            <a:srgbClr val="EEF3F7"/>
          </a:solidFill>
          <a:ln w="12700">
            <a:solidFill>
              <a:srgbClr val="D9E6F2"/>
            </a:solidFill>
            <a:prstDash val="solid"/>
          </a:ln>
        </p:spPr>
        <p:txBody>
          <a:bodyPr/>
          <a:p/>
        </p:txBody>
      </p:sp>
      <p:sp>
        <p:nvSpPr>
          <p:cNvPr id="11" name="Text 8"/>
          <p:cNvSpPr/>
          <p:nvPr/>
        </p:nvSpPr>
        <p:spPr>
          <a:xfrm>
            <a:off x="749808" y="1947672"/>
            <a:ext cx="2743200" cy="256032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ctr">
            <a:normAutofit/>
          </a:bodyPr>
          <a:lstStyle/>
          <a:p>
            <a:pPr indent="0" marL="0">
              <a:buNone/>
            </a:pPr>
            <a:r>
              <a:rPr lang="en-US" sz="1100" b="1" dirty="0">
                <a:solidFill>
                  <a:srgbClr val="F47B20"/>
                </a:solidFill>
              </a:rPr>
              <a:t>REQUIRED EVIDENCE</a:t>
            </a:r>
            <a:endParaRPr lang="en-US" sz="1100" dirty="0"/>
          </a:p>
        </p:txBody>
      </p:sp>
      <p:sp>
        <p:nvSpPr>
          <p:cNvPr id="12" name="Text 9"/>
          <p:cNvSpPr/>
          <p:nvPr/>
        </p:nvSpPr>
        <p:spPr>
          <a:xfrm>
            <a:off x="749808" y="2340864"/>
            <a:ext cx="5074920" cy="3337560"/>
          </a:xfrm>
          <a:prstGeom prst="rect">
            <a:avLst/>
          </a:prstGeom>
          <a:noFill/>
          <a:ln/>
        </p:spPr>
        <p:txBody>
          <a:bodyPr wrap="square" lIns="508" tIns="508" rIns="508" bIns="508" rtlCol="0" anchor="t">
            <a:normAutofit/>
          </a:bodyPr>
          <a:lstStyle/>
          <a:p>
            <a:pPr indent="0" marL="0">
              <a:buNone/>
            </a:pPr>
            <a:r>
              <a:rPr lang="en-US" sz="1450" dirty="0">
                <a:solidFill>
                  <a:srgbClr val="1E2A36"/>
                </a:solidFill>
              </a:rPr>
              <a:t>□ Completed final design package checklist</a:t>
            </a:r>
            <a:endParaRPr lang="en-US" sz="1450" dirty="0"/>
          </a:p>
          <a:p>
            <a:pPr indent="0" marL="0">
              <a:buNone/>
            </a:pPr>
            <a:r>
              <a:rPr lang="en-US" sz="1450" dirty="0">
                <a:solidFill>
                  <a:srgbClr val="1E2A36"/>
                </a:solidFill>
              </a:rPr>
              <a:t>□ Screenshot of final CAD assembly</a:t>
            </a:r>
            <a:endParaRPr lang="en-US" sz="1450" dirty="0"/>
          </a:p>
          <a:p>
            <a:pPr indent="0" marL="0">
              <a:buNone/>
            </a:pPr>
            <a:r>
              <a:rPr lang="en-US" sz="1450" dirty="0">
                <a:solidFill>
                  <a:srgbClr val="1E2A36"/>
                </a:solidFill>
              </a:rPr>
              <a:t>□ Screenshot of exploded view</a:t>
            </a:r>
            <a:endParaRPr lang="en-US" sz="1450" dirty="0"/>
          </a:p>
          <a:p>
            <a:pPr indent="0" marL="0">
              <a:buNone/>
            </a:pPr>
            <a:r>
              <a:rPr lang="en-US" sz="1450" dirty="0">
                <a:solidFill>
                  <a:srgbClr val="1E2A36"/>
                </a:solidFill>
              </a:rPr>
              <a:t>□ Prototype photos</a:t>
            </a:r>
            <a:endParaRPr lang="en-US" sz="1450" dirty="0"/>
          </a:p>
          <a:p>
            <a:pPr indent="0" marL="0">
              <a:buNone/>
            </a:pPr>
            <a:r>
              <a:rPr lang="en-US" sz="1450" dirty="0">
                <a:solidFill>
                  <a:srgbClr val="1E2A36"/>
                </a:solidFill>
              </a:rPr>
              <a:t>□ Screenshot of part drawing</a:t>
            </a:r>
            <a:endParaRPr lang="en-US" sz="1450" dirty="0"/>
          </a:p>
          <a:p>
            <a:pPr indent="0" marL="0">
              <a:buNone/>
            </a:pPr>
            <a:r>
              <a:rPr lang="en-US" sz="1450" dirty="0">
                <a:solidFill>
                  <a:srgbClr val="1E2A36"/>
                </a:solidFill>
              </a:rPr>
              <a:t>□ Screenshot of assembly drawing</a:t>
            </a:r>
            <a:endParaRPr lang="en-US" sz="1450" dirty="0"/>
          </a:p>
          <a:p>
            <a:pPr indent="0" marL="0">
              <a:buNone/>
            </a:pPr>
            <a:r>
              <a:rPr lang="en-US" sz="1450" dirty="0">
                <a:solidFill>
                  <a:srgbClr val="1E2A36"/>
                </a:solidFill>
              </a:rPr>
              <a:t>□ Final revision notes</a:t>
            </a:r>
            <a:endParaRPr lang="en-US" sz="1450" dirty="0"/>
          </a:p>
        </p:txBody>
      </p:sp>
      <p:sp>
        <p:nvSpPr>
          <p:cNvPr id="13" name="Shape 10"/>
          <p:cNvSpPr/>
          <p:nvPr/>
        </p:nvSpPr>
        <p:spPr>
          <a:xfrm>
            <a:off x="6492240" y="1691640"/>
            <a:ext cx="4983480" cy="4480560"/>
          </a:xfrm>
          <a:prstGeom prst="roundRect">
            <a:avLst>
              <a:gd name="adj" fmla="val 1633"/>
            </a:avLst>
          </a:prstGeom>
          <a:solidFill>
            <a:srgbClr val="FFFFFF"/>
          </a:solidFill>
          <a:ln w="12700">
            <a:solidFill>
              <a:srgbClr val="D9E6F2"/>
            </a:solidFill>
            <a:prstDash val="solid"/>
          </a:ln>
        </p:spPr>
        <p:txBody>
          <a:bodyPr/>
          <a:p/>
        </p:txBody>
      </p:sp>
      <p:sp>
        <p:nvSpPr>
          <p:cNvPr id="14" name="Text 11"/>
          <p:cNvSpPr/>
          <p:nvPr/>
        </p:nvSpPr>
        <p:spPr>
          <a:xfrm>
            <a:off x="6748272" y="1947672"/>
            <a:ext cx="2743200" cy="256032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ctr">
            <a:normAutofit/>
          </a:bodyPr>
          <a:lstStyle/>
          <a:p>
            <a:pPr indent="0" marL="0">
              <a:buNone/>
            </a:pPr>
            <a:r>
              <a:rPr lang="en-US" sz="1100" b="1" dirty="0">
                <a:solidFill>
                  <a:srgbClr val="D7A940"/>
                </a:solidFill>
              </a:rPr>
              <a:t>BEFORE MOVING ON</a:t>
            </a:r>
            <a:endParaRPr lang="en-US" sz="1100" dirty="0"/>
          </a:p>
        </p:txBody>
      </p:sp>
      <p:sp>
        <p:nvSpPr>
          <p:cNvPr id="15" name="Text 12"/>
          <p:cNvSpPr/>
          <p:nvPr/>
        </p:nvSpPr>
        <p:spPr>
          <a:xfrm>
            <a:off x="6748272" y="2331720"/>
            <a:ext cx="438912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700" b="1" dirty="0">
                <a:solidFill>
                  <a:srgbClr val="0A204C"/>
                </a:solidFill>
              </a:rPr>
              <a:t>Your work should be:</a:t>
            </a:r>
            <a:endParaRPr lang="en-US" sz="1700" dirty="0"/>
          </a:p>
        </p:txBody>
      </p:sp>
      <p:sp>
        <p:nvSpPr>
          <p:cNvPr id="16" name="Text 13"/>
          <p:cNvSpPr/>
          <p:nvPr/>
        </p:nvSpPr>
        <p:spPr>
          <a:xfrm>
            <a:off x="6748272" y="2697480"/>
            <a:ext cx="4343400" cy="2057400"/>
          </a:xfrm>
          <a:prstGeom prst="rect">
            <a:avLst/>
          </a:prstGeom>
          <a:noFill/>
          <a:ln/>
        </p:spPr>
        <p:txBody>
          <a:bodyPr wrap="square" lIns="762" tIns="762" rIns="762" bIns="762" rtlCol="0" anchor="t">
            <a:normAutofit/>
          </a:bodyPr>
          <a:lstStyle/>
          <a:p>
            <a:pPr indent="0" marL="0">
              <a:buNone/>
            </a:pPr>
            <a:r>
              <a:rPr lang="en-US" sz="1550" dirty="0">
                <a:solidFill>
                  <a:srgbClr val="1E2A3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saved in the correct file or folder</a:t>
            </a:r>
            <a:pPr indent="0" marL="0">
              <a:buNone/>
            </a:pPr>
            <a:endParaRPr lang="en-US" sz="1550" dirty="0"/>
          </a:p>
          <a:p>
            <a:pPr indent="0" marL="0">
              <a:buNone/>
            </a:pPr>
            <a:r>
              <a:rPr lang="en-US" sz="1550" dirty="0">
                <a:solidFill>
                  <a:srgbClr val="1E2A3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named clearly enough to find later</a:t>
            </a:r>
            <a:endParaRPr lang="en-US" sz="1550" dirty="0"/>
          </a:p>
          <a:p>
            <a:pPr indent="0" marL="0">
              <a:buNone/>
            </a:pPr>
            <a:endParaRPr lang="en-US" sz="1550" dirty="0"/>
          </a:p>
          <a:p>
            <a:pPr indent="0" marL="0">
              <a:buNone/>
            </a:pPr>
            <a:r>
              <a:rPr lang="en-US" sz="1550" dirty="0">
                <a:solidFill>
                  <a:srgbClr val="1E2A3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connected to a design decision</a:t>
            </a:r>
            <a:endParaRPr lang="en-US" sz="1550" dirty="0"/>
          </a:p>
          <a:p>
            <a:pPr indent="0" marL="0">
              <a:buNone/>
            </a:pPr>
            <a:endParaRPr lang="en-US" sz="1550" dirty="0"/>
          </a:p>
          <a:p>
            <a:pPr indent="0" marL="0">
              <a:buNone/>
            </a:pPr>
            <a:r>
              <a:rPr lang="en-US" sz="1550" dirty="0">
                <a:solidFill>
                  <a:srgbClr val="1E2A3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useful for final drawings or presentation</a:t>
            </a:r>
            <a:endParaRPr lang="en-US" sz="1550" dirty="0"/>
          </a:p>
          <a:p>
            <a:pPr indent="0" marL="0">
              <a:buNone/>
            </a:pPr>
            <a:endParaRPr lang="en-US" sz="1550" dirty="0"/>
          </a:p>
          <a:p>
            <a:pPr indent="0" marL="0">
              <a:buNone/>
            </a:pPr>
            <a:r>
              <a:rPr lang="en-US" sz="1550" dirty="0">
                <a:solidFill>
                  <a:srgbClr val="1E2A3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ready for another person to understand</a:t>
            </a:r>
            <a:endParaRPr lang="en-US" sz="1550" dirty="0"/>
          </a:p>
        </p:txBody>
      </p:sp>
      <p:sp>
        <p:nvSpPr>
          <p:cNvPr id="17" name="Shape 14"/>
          <p:cNvSpPr/>
          <p:nvPr/>
        </p:nvSpPr>
        <p:spPr>
          <a:xfrm>
            <a:off x="6720840" y="5074920"/>
            <a:ext cx="4434840" cy="0"/>
          </a:xfrm>
          <a:prstGeom prst="line">
            <a:avLst/>
          </a:prstGeom>
          <a:noFill/>
          <a:ln w="12700">
            <a:solidFill>
              <a:srgbClr val="D9E6F2"/>
            </a:solidFill>
            <a:prstDash val="solid"/>
          </a:ln>
        </p:spPr>
        <p:txBody>
          <a:bodyPr/>
          <a:p/>
        </p:txBody>
      </p:sp>
      <p:sp>
        <p:nvSpPr>
          <p:cNvPr id="18" name="Text 15"/>
          <p:cNvSpPr/>
          <p:nvPr/>
        </p:nvSpPr>
        <p:spPr>
          <a:xfrm>
            <a:off x="6748272" y="5257800"/>
            <a:ext cx="4343400" cy="56692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450" b="1" dirty="0">
                <a:solidFill>
                  <a:srgbClr val="F47B20"/>
                </a:solidFill>
              </a:rPr>
              <a:t>A complete final rocket assembly design package ready to support the final presentation.</a:t>
            </a:r>
            <a:endParaRPr lang="en-US" sz="1450" dirty="0"/>
          </a:p>
        </p:txBody>
      </p:sp>
      <p:pic>
        <p:nvPicPr>
          <p:cNvPr id="19" name="Picture 18" descr="logo_white_transparent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896" y="118872"/>
            <a:ext cx="1133856" cy="338464"/>
          </a:xfrm>
          <a:prstGeom prst="rect">
            <a:avLst/>
          </a:prstGeom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5">
    <p:bg>
      <p:bgPr>
        <a:solidFill>
          <a:srgbClr val="0A204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unit3_crops/a_clean_well_lit_engineering_workbench_desktop_sc_title.jp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989320" y="0"/>
            <a:ext cx="6202375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5989320" cy="6858000"/>
          </a:xfrm>
          <a:prstGeom prst="rect">
            <a:avLst/>
          </a:prstGeom>
          <a:solidFill>
            <a:srgbClr val="0A204C"/>
          </a:solidFill>
          <a:ln w="12700">
            <a:solidFill>
              <a:srgbClr val="0A204C"/>
            </a:solidFill>
            <a:prstDash val="solid"/>
          </a:ln>
        </p:spPr>
        <p:txBody>
          <a:bodyPr/>
          <a:p/>
        </p:txBody>
      </p:sp>
      <p:sp>
        <p:nvSpPr>
          <p:cNvPr id="4" name="Shape 1"/>
          <p:cNvSpPr/>
          <p:nvPr/>
        </p:nvSpPr>
        <p:spPr>
          <a:xfrm>
            <a:off x="5989320" y="0"/>
            <a:ext cx="109728" cy="6858000"/>
          </a:xfrm>
          <a:prstGeom prst="rect">
            <a:avLst/>
          </a:prstGeom>
          <a:solidFill>
            <a:srgbClr val="F47B20"/>
          </a:solidFill>
          <a:ln w="12700">
            <a:solidFill>
              <a:srgbClr val="F47B20"/>
            </a:solidFill>
            <a:prstDash val="solid"/>
          </a:ln>
        </p:spPr>
        <p:txBody>
          <a:bodyPr/>
          <a:p/>
        </p:txBody>
      </p:sp>
      <p:sp>
        <p:nvSpPr>
          <p:cNvPr id="7" name="Text 3"/>
          <p:cNvSpPr/>
          <p:nvPr/>
        </p:nvSpPr>
        <p:spPr>
          <a:xfrm>
            <a:off x="640080" y="1234440"/>
            <a:ext cx="4206240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600" b="1" dirty="0">
                <a:solidFill>
                  <a:srgbClr val="D7A940"/>
                </a:solidFill>
              </a:rPr>
              <a:t>LOCKWOODSTEM IED • UNIT 3</a:t>
            </a:r>
            <a:endParaRPr lang="en-US" sz="1600" dirty="0"/>
          </a:p>
        </p:txBody>
      </p:sp>
      <p:sp>
        <p:nvSpPr>
          <p:cNvPr id="8" name="Text 4"/>
          <p:cNvSpPr/>
          <p:nvPr/>
        </p:nvSpPr>
        <p:spPr>
          <a:xfrm>
            <a:off x="640080" y="1737360"/>
            <a:ext cx="2743200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2600" b="1" dirty="0">
                <a:solidFill>
                  <a:srgbClr val="F47B20"/>
                </a:solidFill>
              </a:rPr>
              <a:t>Lesson 3.17</a:t>
            </a:r>
            <a:endParaRPr lang="en-US" sz="2600" dirty="0"/>
          </a:p>
        </p:txBody>
      </p:sp>
      <p:sp>
        <p:nvSpPr>
          <p:cNvPr id="9" name="Text 5"/>
          <p:cNvSpPr/>
          <p:nvPr/>
        </p:nvSpPr>
        <p:spPr>
          <a:xfrm>
            <a:off x="640080" y="2267712"/>
            <a:ext cx="4983480" cy="91440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3000" b="1" dirty="0">
                <a:solidFill>
                  <a:srgbClr val="FFFFFF"/>
                </a:solidFill>
              </a:rPr>
              <a:t>Final Rocket Assembly Presentation</a:t>
            </a:r>
            <a:endParaRPr lang="en-US" sz="3000" dirty="0"/>
          </a:p>
        </p:txBody>
      </p:sp>
      <p:sp>
        <p:nvSpPr>
          <p:cNvPr id="10" name="Shape 6"/>
          <p:cNvSpPr/>
          <p:nvPr/>
        </p:nvSpPr>
        <p:spPr>
          <a:xfrm>
            <a:off x="640080" y="3456432"/>
            <a:ext cx="4389120" cy="0"/>
          </a:xfrm>
          <a:prstGeom prst="line">
            <a:avLst/>
          </a:prstGeom>
          <a:noFill/>
          <a:ln w="25400">
            <a:solidFill>
              <a:srgbClr val="F47B20"/>
            </a:solidFill>
            <a:prstDash val="solid"/>
          </a:ln>
        </p:spPr>
        <p:txBody>
          <a:bodyPr/>
          <a:p/>
        </p:txBody>
      </p:sp>
      <p:sp>
        <p:nvSpPr>
          <p:cNvPr id="11" name="Text 7"/>
          <p:cNvSpPr/>
          <p:nvPr/>
        </p:nvSpPr>
        <p:spPr>
          <a:xfrm>
            <a:off x="640080" y="3703320"/>
            <a:ext cx="5074920" cy="91440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700" i="1" dirty="0">
                <a:solidFill>
                  <a:srgbClr val="E8EEF6"/>
                </a:solidFill>
              </a:rPr>
              <a:t>How well did your CAD design translate into a physical rocket assembly prototype?</a:t>
            </a:r>
            <a:endParaRPr lang="en-US" sz="1700" dirty="0"/>
          </a:p>
        </p:txBody>
      </p:sp>
      <p:sp>
        <p:nvSpPr>
          <p:cNvPr id="12" name="Text 8"/>
          <p:cNvSpPr/>
          <p:nvPr/>
        </p:nvSpPr>
        <p:spPr>
          <a:xfrm>
            <a:off x="640080" y="6263640"/>
            <a:ext cx="4663440" cy="23774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050" dirty="0">
                <a:solidFill>
                  <a:srgbClr val="CBD6E2"/>
                </a:solidFill>
              </a:rPr>
              <a:t>CAD Assemblies, Prototyping &amp; Technical Drawings</a:t>
            </a:r>
            <a:endParaRPr lang="en-US" sz="1050" dirty="0"/>
          </a:p>
        </p:txBody>
      </p:sp>
      <p:pic>
        <p:nvPicPr>
          <p:cNvPr id="13" name="Picture 12" descr="logo_white_transparen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0896" y="118872"/>
            <a:ext cx="1133856" cy="338464"/>
          </a:xfrm>
          <a:prstGeom prst="rect">
            <a:avLst/>
          </a:prstGeom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6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03504"/>
          </a:xfrm>
          <a:prstGeom prst="rect">
            <a:avLst/>
          </a:prstGeom>
          <a:solidFill>
            <a:srgbClr val="0A204C"/>
          </a:solidFill>
          <a:ln w="12700">
            <a:solidFill>
              <a:srgbClr val="0A204C"/>
            </a:solidFill>
            <a:prstDash val="solid"/>
          </a:ln>
        </p:spPr>
        <p:txBody>
          <a:bodyPr/>
          <a:p/>
        </p:txBody>
      </p:sp>
      <p:sp>
        <p:nvSpPr>
          <p:cNvPr id="5" name="Text 2"/>
          <p:cNvSpPr/>
          <p:nvPr/>
        </p:nvSpPr>
        <p:spPr>
          <a:xfrm>
            <a:off x="2788920" y="146304"/>
            <a:ext cx="13716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200" b="1" dirty="0">
                <a:solidFill>
                  <a:srgbClr val="D7A940"/>
                </a:solidFill>
              </a:rPr>
              <a:t>Lesson 3.17</a:t>
            </a:r>
            <a:endParaRPr lang="en-US" sz="1200" dirty="0"/>
          </a:p>
        </p:txBody>
      </p:sp>
      <p:sp>
        <p:nvSpPr>
          <p:cNvPr id="6" name="Text 3"/>
          <p:cNvSpPr/>
          <p:nvPr/>
        </p:nvSpPr>
        <p:spPr>
          <a:xfrm>
            <a:off x="4315968" y="118872"/>
            <a:ext cx="64008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600" b="1" dirty="0">
                <a:solidFill>
                  <a:srgbClr val="FFFFFF"/>
                </a:solidFill>
              </a:rPr>
              <a:t>Final Rocket Assembly Presentation</a:t>
            </a:r>
            <a:endParaRPr lang="en-US" sz="1600" dirty="0"/>
          </a:p>
        </p:txBody>
      </p:sp>
      <p:sp>
        <p:nvSpPr>
          <p:cNvPr id="7" name="Text 4"/>
          <p:cNvSpPr/>
          <p:nvPr/>
        </p:nvSpPr>
        <p:spPr>
          <a:xfrm>
            <a:off x="7452360" y="6510528"/>
            <a:ext cx="393192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750" dirty="0">
                <a:solidFill>
                  <a:srgbClr val="5B6770"/>
                </a:solidFill>
              </a:rPr>
              <a:t>LockwoodSTEM  |  Introduction to Engineering Design</a:t>
            </a:r>
            <a:endParaRPr lang="en-US" sz="750" dirty="0"/>
          </a:p>
        </p:txBody>
      </p:sp>
      <p:sp>
        <p:nvSpPr>
          <p:cNvPr id="8" name="Text 5"/>
          <p:cNvSpPr/>
          <p:nvPr/>
        </p:nvSpPr>
        <p:spPr>
          <a:xfrm>
            <a:off x="502920" y="841248"/>
            <a:ext cx="576072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2300" b="1" dirty="0">
                <a:solidFill>
                  <a:srgbClr val="0A204C"/>
                </a:solidFill>
              </a:rPr>
              <a:t>Final Rocket Assembly Presentation</a:t>
            </a:r>
            <a:endParaRPr lang="en-US" sz="2300" dirty="0"/>
          </a:p>
        </p:txBody>
      </p:sp>
      <p:sp>
        <p:nvSpPr>
          <p:cNvPr id="9" name="Text 6"/>
          <p:cNvSpPr/>
          <p:nvPr/>
        </p:nvSpPr>
        <p:spPr>
          <a:xfrm>
            <a:off x="502920" y="1234440"/>
            <a:ext cx="5806440" cy="54864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700" i="1" dirty="0">
                <a:solidFill>
                  <a:srgbClr val="5B6770"/>
                </a:solidFill>
              </a:rPr>
              <a:t>How well did your CAD design translate into a physical rocket assembly prototype?</a:t>
            </a:r>
            <a:endParaRPr lang="en-US" sz="1700" dirty="0"/>
          </a:p>
        </p:txBody>
      </p:sp>
      <p:sp>
        <p:nvSpPr>
          <p:cNvPr id="10" name="Shape 7"/>
          <p:cNvSpPr/>
          <p:nvPr/>
        </p:nvSpPr>
        <p:spPr>
          <a:xfrm>
            <a:off x="6611112" y="941832"/>
            <a:ext cx="4837176" cy="5266944"/>
          </a:xfrm>
          <a:prstGeom prst="roundRect">
            <a:avLst>
              <a:gd name="adj" fmla="val 1512"/>
            </a:avLst>
          </a:prstGeom>
          <a:solidFill>
            <a:srgbClr val="FFFFFF"/>
          </a:solidFill>
          <a:ln w="12700">
            <a:solidFill>
              <a:srgbClr val="D9E6F2"/>
            </a:solidFill>
            <a:prstDash val="solid"/>
          </a:ln>
        </p:spPr>
        <p:txBody>
          <a:bodyPr/>
          <a:p/>
        </p:txBody>
      </p:sp>
      <p:pic>
        <p:nvPicPr>
          <p:cNvPr id="11" name="Image 1" descr="/mnt/data/unit3_crops/a_clean_well_lit_engineering_workbench_desktop_sc_panel.jp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9400" y="960120"/>
            <a:ext cx="4800600" cy="4818888"/>
          </a:xfrm>
          <a:prstGeom prst="rect">
            <a:avLst/>
          </a:prstGeom>
        </p:spPr>
      </p:pic>
      <p:sp>
        <p:nvSpPr>
          <p:cNvPr id="12" name="Shape 8"/>
          <p:cNvSpPr/>
          <p:nvPr/>
        </p:nvSpPr>
        <p:spPr>
          <a:xfrm>
            <a:off x="6629400" y="5779008"/>
            <a:ext cx="4800600" cy="411480"/>
          </a:xfrm>
          <a:prstGeom prst="rect">
            <a:avLst/>
          </a:prstGeom>
          <a:solidFill>
            <a:srgbClr val="0A204C">
              <a:alpha val="95000"/>
            </a:srgbClr>
          </a:solidFill>
          <a:ln w="12700">
            <a:solidFill>
              <a:srgbClr val="0A204C">
                <a:alpha val="0"/>
              </a:srgbClr>
            </a:solidFill>
            <a:prstDash val="solid"/>
          </a:ln>
        </p:spPr>
        <p:txBody>
          <a:bodyPr/>
          <a:p/>
        </p:txBody>
      </p:sp>
      <p:sp>
        <p:nvSpPr>
          <p:cNvPr id="13" name="Text 9"/>
          <p:cNvSpPr/>
          <p:nvPr/>
        </p:nvSpPr>
        <p:spPr>
          <a:xfrm>
            <a:off x="6739128" y="5879592"/>
            <a:ext cx="4581144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950" b="1" dirty="0">
                <a:solidFill>
                  <a:srgbClr val="FFFFFF"/>
                </a:solidFill>
              </a:rPr>
              <a:t>Aerospace assembly work depends on fit, alignment, documentation, and testing evidence.</a:t>
            </a:r>
            <a:endParaRPr lang="en-US" sz="950" dirty="0"/>
          </a:p>
        </p:txBody>
      </p:sp>
      <p:sp>
        <p:nvSpPr>
          <p:cNvPr id="14" name="Shape 10"/>
          <p:cNvSpPr/>
          <p:nvPr/>
        </p:nvSpPr>
        <p:spPr>
          <a:xfrm>
            <a:off x="548640" y="2057400"/>
            <a:ext cx="5577840" cy="1097280"/>
          </a:xfrm>
          <a:prstGeom prst="roundRect">
            <a:avLst>
              <a:gd name="adj" fmla="val 5833"/>
            </a:avLst>
          </a:prstGeom>
          <a:solidFill>
            <a:srgbClr val="EEF3F7"/>
          </a:solidFill>
          <a:ln w="12700">
            <a:solidFill>
              <a:srgbClr val="D9E6F2">
                <a:alpha val="95000"/>
              </a:srgbClr>
            </a:solidFill>
            <a:prstDash val="solid"/>
          </a:ln>
        </p:spPr>
        <p:txBody>
          <a:bodyPr/>
          <a:p/>
        </p:txBody>
      </p:sp>
      <p:sp>
        <p:nvSpPr>
          <p:cNvPr id="15" name="Text 11"/>
          <p:cNvSpPr/>
          <p:nvPr/>
        </p:nvSpPr>
        <p:spPr>
          <a:xfrm>
            <a:off x="713232" y="2203704"/>
            <a:ext cx="5248656" cy="237744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ctr">
            <a:normAutofit/>
          </a:bodyPr>
          <a:lstStyle/>
          <a:p>
            <a:pPr indent="0" marL="0">
              <a:buNone/>
            </a:pPr>
            <a:r>
              <a:rPr lang="en-US" sz="1100" b="1" dirty="0">
                <a:solidFill>
                  <a:srgbClr val="F47B20"/>
                </a:solidFill>
              </a:rPr>
              <a:t>LESSON GOAL</a:t>
            </a:r>
            <a:endParaRPr lang="en-US" sz="1100" dirty="0"/>
          </a:p>
        </p:txBody>
      </p:sp>
      <p:sp>
        <p:nvSpPr>
          <p:cNvPr id="16" name="Text 12"/>
          <p:cNvSpPr/>
          <p:nvPr/>
        </p:nvSpPr>
        <p:spPr>
          <a:xfrm>
            <a:off x="713232" y="2532888"/>
            <a:ext cx="5248656" cy="53035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t">
            <a:normAutofit/>
          </a:bodyPr>
          <a:lstStyle/>
          <a:p>
            <a:pPr indent="0" marL="0">
              <a:buNone/>
            </a:pPr>
            <a:r>
              <a:rPr lang="en-US" sz="1450" dirty="0">
                <a:solidFill>
                  <a:srgbClr val="1E2A36"/>
                </a:solidFill>
              </a:rPr>
              <a:t>Students present the final rocket assembly and explain how CAD modeling, 3D printing, testing, revision, and documentation support the completed design.</a:t>
            </a:r>
            <a:endParaRPr lang="en-US" sz="1450" dirty="0"/>
          </a:p>
        </p:txBody>
      </p:sp>
      <p:sp>
        <p:nvSpPr>
          <p:cNvPr id="17" name="Shape 13"/>
          <p:cNvSpPr/>
          <p:nvPr/>
        </p:nvSpPr>
        <p:spPr>
          <a:xfrm>
            <a:off x="548640" y="3364992"/>
            <a:ext cx="5577840" cy="1097280"/>
          </a:xfrm>
          <a:prstGeom prst="roundRect">
            <a:avLst>
              <a:gd name="adj" fmla="val 5833"/>
            </a:avLst>
          </a:prstGeom>
          <a:solidFill>
            <a:srgbClr val="EEF3F7"/>
          </a:solidFill>
          <a:ln w="12700">
            <a:solidFill>
              <a:srgbClr val="D9E6F2">
                <a:alpha val="95000"/>
              </a:srgbClr>
            </a:solidFill>
            <a:prstDash val="solid"/>
          </a:ln>
        </p:spPr>
        <p:txBody>
          <a:bodyPr/>
          <a:p/>
        </p:txBody>
      </p:sp>
      <p:sp>
        <p:nvSpPr>
          <p:cNvPr id="18" name="Text 14"/>
          <p:cNvSpPr/>
          <p:nvPr/>
        </p:nvSpPr>
        <p:spPr>
          <a:xfrm>
            <a:off x="713232" y="3511296"/>
            <a:ext cx="5248656" cy="237744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ctr">
            <a:normAutofit/>
          </a:bodyPr>
          <a:lstStyle/>
          <a:p>
            <a:pPr indent="0" marL="0">
              <a:buNone/>
            </a:pPr>
            <a:r>
              <a:rPr lang="en-US" sz="1100" b="1" dirty="0">
                <a:solidFill>
                  <a:srgbClr val="D7A940"/>
                </a:solidFill>
              </a:rPr>
              <a:t>STUDENT OBJECTIVE</a:t>
            </a:r>
            <a:endParaRPr lang="en-US" sz="1100" dirty="0"/>
          </a:p>
        </p:txBody>
      </p:sp>
      <p:sp>
        <p:nvSpPr>
          <p:cNvPr id="19" name="Text 15"/>
          <p:cNvSpPr/>
          <p:nvPr/>
        </p:nvSpPr>
        <p:spPr>
          <a:xfrm>
            <a:off x="713232" y="3840480"/>
            <a:ext cx="5248656" cy="53035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t">
            <a:normAutofit/>
          </a:bodyPr>
          <a:lstStyle/>
          <a:p>
            <a:pPr indent="0" marL="0">
              <a:buNone/>
            </a:pPr>
            <a:r>
              <a:rPr lang="en-US" sz="1450" dirty="0">
                <a:solidFill>
                  <a:srgbClr val="1E2A36"/>
                </a:solidFill>
              </a:rPr>
              <a:t>I can present my final rocket assembly and explain how CAD modeling, prototyping, testing, and documentation were used to improve the design.</a:t>
            </a:r>
            <a:endParaRPr lang="en-US" sz="1450" dirty="0"/>
          </a:p>
        </p:txBody>
      </p:sp>
      <p:sp>
        <p:nvSpPr>
          <p:cNvPr id="20" name="Shape 16"/>
          <p:cNvSpPr/>
          <p:nvPr/>
        </p:nvSpPr>
        <p:spPr>
          <a:xfrm>
            <a:off x="548640" y="4663440"/>
            <a:ext cx="5577840" cy="1097280"/>
          </a:xfrm>
          <a:prstGeom prst="roundRect">
            <a:avLst>
              <a:gd name="adj" fmla="val 5833"/>
            </a:avLst>
          </a:prstGeom>
          <a:solidFill>
            <a:srgbClr val="EEF3F7"/>
          </a:solidFill>
          <a:ln w="12700">
            <a:solidFill>
              <a:srgbClr val="D9E6F2">
                <a:alpha val="95000"/>
              </a:srgbClr>
            </a:solidFill>
            <a:prstDash val="solid"/>
          </a:ln>
        </p:spPr>
        <p:txBody>
          <a:bodyPr/>
          <a:p/>
        </p:txBody>
      </p:sp>
      <p:sp>
        <p:nvSpPr>
          <p:cNvPr id="21" name="Text 17"/>
          <p:cNvSpPr/>
          <p:nvPr/>
        </p:nvSpPr>
        <p:spPr>
          <a:xfrm>
            <a:off x="713232" y="4809744"/>
            <a:ext cx="5248656" cy="237744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ctr">
            <a:normAutofit/>
          </a:bodyPr>
          <a:lstStyle/>
          <a:p>
            <a:pPr indent="0" marL="0">
              <a:buNone/>
            </a:pPr>
            <a:r>
              <a:rPr lang="en-US" sz="1100" b="1" dirty="0">
                <a:solidFill>
                  <a:srgbClr val="4F8A5B"/>
                </a:solidFill>
              </a:rPr>
              <a:t>END PRODUCT</a:t>
            </a:r>
            <a:endParaRPr lang="en-US" sz="1100" dirty="0"/>
          </a:p>
        </p:txBody>
      </p:sp>
      <p:sp>
        <p:nvSpPr>
          <p:cNvPr id="22" name="Text 18"/>
          <p:cNvSpPr/>
          <p:nvPr/>
        </p:nvSpPr>
        <p:spPr>
          <a:xfrm>
            <a:off x="713232" y="5138928"/>
            <a:ext cx="5248656" cy="53035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t">
            <a:normAutofit/>
          </a:bodyPr>
          <a:lstStyle/>
          <a:p>
            <a:pPr indent="0" marL="0">
              <a:buNone/>
            </a:pPr>
            <a:r>
              <a:rPr lang="en-US" sz="1450" dirty="0">
                <a:solidFill>
                  <a:srgbClr val="1E2A36"/>
                </a:solidFill>
              </a:rPr>
              <a:t>A completed final rocket assembly presentation supported by the physical prototype, CAD model, testing evidence, revisions, and technical documentation.</a:t>
            </a:r>
            <a:endParaRPr lang="en-US" sz="1450" dirty="0"/>
          </a:p>
        </p:txBody>
      </p:sp>
      <p:pic>
        <p:nvPicPr>
          <p:cNvPr id="23" name="Picture 22" descr="logo_white_transparen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0896" y="118872"/>
            <a:ext cx="1133856" cy="338464"/>
          </a:xfrm>
          <a:prstGeom prst="rect">
            <a:avLst/>
          </a:prstGeom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7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03504"/>
          </a:xfrm>
          <a:prstGeom prst="rect">
            <a:avLst/>
          </a:prstGeom>
          <a:solidFill>
            <a:srgbClr val="0A204C"/>
          </a:solidFill>
          <a:ln w="12700">
            <a:solidFill>
              <a:srgbClr val="0A204C"/>
            </a:solidFill>
            <a:prstDash val="solid"/>
          </a:ln>
        </p:spPr>
        <p:txBody>
          <a:bodyPr/>
          <a:p/>
        </p:txBody>
      </p:sp>
      <p:sp>
        <p:nvSpPr>
          <p:cNvPr id="5" name="Text 2"/>
          <p:cNvSpPr/>
          <p:nvPr/>
        </p:nvSpPr>
        <p:spPr>
          <a:xfrm>
            <a:off x="2788920" y="146304"/>
            <a:ext cx="13716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200" b="1" dirty="0">
                <a:solidFill>
                  <a:srgbClr val="D7A940"/>
                </a:solidFill>
              </a:rPr>
              <a:t>Lesson 3.17</a:t>
            </a:r>
            <a:endParaRPr lang="en-US" sz="1200" dirty="0"/>
          </a:p>
        </p:txBody>
      </p:sp>
      <p:sp>
        <p:nvSpPr>
          <p:cNvPr id="6" name="Text 3"/>
          <p:cNvSpPr/>
          <p:nvPr/>
        </p:nvSpPr>
        <p:spPr>
          <a:xfrm>
            <a:off x="4315968" y="118872"/>
            <a:ext cx="64008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600" b="1" dirty="0">
                <a:solidFill>
                  <a:srgbClr val="FFFFFF"/>
                </a:solidFill>
              </a:rPr>
              <a:t>Final Rocket Assembly Presentation</a:t>
            </a:r>
            <a:endParaRPr lang="en-US" sz="1600" dirty="0"/>
          </a:p>
        </p:txBody>
      </p:sp>
      <p:sp>
        <p:nvSpPr>
          <p:cNvPr id="7" name="Text 4"/>
          <p:cNvSpPr/>
          <p:nvPr/>
        </p:nvSpPr>
        <p:spPr>
          <a:xfrm>
            <a:off x="7452360" y="6510528"/>
            <a:ext cx="393192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750" dirty="0">
                <a:solidFill>
                  <a:srgbClr val="5B6770"/>
                </a:solidFill>
              </a:rPr>
              <a:t>LockwoodSTEM  |  Introduction to Engineering Design</a:t>
            </a:r>
            <a:endParaRPr lang="en-US" sz="750" dirty="0"/>
          </a:p>
        </p:txBody>
      </p:sp>
      <p:sp>
        <p:nvSpPr>
          <p:cNvPr id="8" name="Text 5"/>
          <p:cNvSpPr/>
          <p:nvPr/>
        </p:nvSpPr>
        <p:spPr>
          <a:xfrm>
            <a:off x="502920" y="841248"/>
            <a:ext cx="731520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2300" b="1" dirty="0">
                <a:solidFill>
                  <a:srgbClr val="0A204C"/>
                </a:solidFill>
              </a:rPr>
              <a:t>What you need to understand</a:t>
            </a:r>
            <a:endParaRPr lang="en-US" sz="2300" dirty="0"/>
          </a:p>
        </p:txBody>
      </p:sp>
      <p:sp>
        <p:nvSpPr>
          <p:cNvPr id="9" name="Text 6"/>
          <p:cNvSpPr/>
          <p:nvPr/>
        </p:nvSpPr>
        <p:spPr>
          <a:xfrm>
            <a:off x="502920" y="1207008"/>
            <a:ext cx="786384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550" dirty="0">
                <a:solidFill>
                  <a:srgbClr val="5B6770"/>
                </a:solidFill>
              </a:rPr>
              <a:t>These ideas guide the decisions you make during the lesson.</a:t>
            </a:r>
            <a:endParaRPr lang="en-US" sz="1550" dirty="0"/>
          </a:p>
        </p:txBody>
      </p:sp>
      <p:sp>
        <p:nvSpPr>
          <p:cNvPr id="10" name="Shape 7"/>
          <p:cNvSpPr/>
          <p:nvPr/>
        </p:nvSpPr>
        <p:spPr>
          <a:xfrm>
            <a:off x="502920" y="1737360"/>
            <a:ext cx="5577840" cy="4343400"/>
          </a:xfrm>
          <a:prstGeom prst="roundRect">
            <a:avLst>
              <a:gd name="adj" fmla="val 1684"/>
            </a:avLst>
          </a:prstGeom>
          <a:solidFill>
            <a:srgbClr val="EEF3F7"/>
          </a:solidFill>
          <a:ln w="12700">
            <a:solidFill>
              <a:srgbClr val="D9E6F2"/>
            </a:solidFill>
            <a:prstDash val="solid"/>
          </a:ln>
        </p:spPr>
        <p:txBody>
          <a:bodyPr/>
          <a:p/>
        </p:txBody>
      </p:sp>
      <p:sp>
        <p:nvSpPr>
          <p:cNvPr id="11" name="Text 8"/>
          <p:cNvSpPr/>
          <p:nvPr/>
        </p:nvSpPr>
        <p:spPr>
          <a:xfrm>
            <a:off x="749808" y="1975104"/>
            <a:ext cx="2011680" cy="256032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ctr">
            <a:normAutofit/>
          </a:bodyPr>
          <a:lstStyle/>
          <a:p>
            <a:pPr indent="0" marL="0">
              <a:buNone/>
            </a:pPr>
            <a:r>
              <a:rPr lang="en-US" sz="1100" b="1" dirty="0">
                <a:solidFill>
                  <a:srgbClr val="F47B20"/>
                </a:solidFill>
              </a:rPr>
              <a:t>BIG IDEAS</a:t>
            </a:r>
            <a:endParaRPr lang="en-US" sz="1100" dirty="0"/>
          </a:p>
        </p:txBody>
      </p:sp>
      <p:sp>
        <p:nvSpPr>
          <p:cNvPr id="12" name="Text 9"/>
          <p:cNvSpPr/>
          <p:nvPr/>
        </p:nvSpPr>
        <p:spPr>
          <a:xfrm>
            <a:off x="749808" y="2395728"/>
            <a:ext cx="5074920" cy="2926080"/>
          </a:xfrm>
          <a:prstGeom prst="rect">
            <a:avLst/>
          </a:prstGeom>
          <a:noFill/>
          <a:ln/>
        </p:spPr>
        <p:txBody>
          <a:bodyPr wrap="square" lIns="762" tIns="762" rIns="762" bIns="762" rtlCol="0" anchor="t">
            <a:normAutofit/>
          </a:bodyPr>
          <a:lstStyle/>
          <a:p>
            <a:pPr indent="0" marL="0">
              <a:buNone/>
            </a:pPr>
            <a:r>
              <a:rPr lang="en-US" sz="1600" dirty="0">
                <a:solidFill>
                  <a:srgbClr val="1E2A3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The final presentation should explain the engineering process, not just show the finished rocket.</a:t>
            </a:r>
            <a:pPr indent="0" marL="0">
              <a:buNone/>
            </a:pPr>
            <a:endParaRPr lang="en-US" sz="1600" dirty="0"/>
          </a:p>
          <a:p>
            <a:pPr indent="0" marL="0">
              <a:buNone/>
            </a:pPr>
            <a:r>
              <a:rPr lang="en-US" sz="1600" dirty="0">
                <a:solidFill>
                  <a:srgbClr val="1E2A3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Students should connect the physical prototype to CAD, tolerance data, drawings, testing evidence, and revisions.</a:t>
            </a:r>
            <a:endParaRPr lang="en-US" sz="1600" dirty="0"/>
          </a:p>
          <a:p>
            <a:pPr indent="0" marL="0">
              <a:buNone/>
            </a:pPr>
            <a:endParaRPr lang="en-US" sz="1600" dirty="0"/>
          </a:p>
          <a:p>
            <a:pPr indent="0" marL="0">
              <a:buNone/>
            </a:pPr>
            <a:r>
              <a:rPr lang="en-US" sz="1600" dirty="0">
                <a:solidFill>
                  <a:srgbClr val="1E2A3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A strong presentation uses evidence to explain what worked, what changed, and what should improve next.</a:t>
            </a:r>
            <a:endParaRPr lang="en-US" sz="1600" dirty="0"/>
          </a:p>
        </p:txBody>
      </p:sp>
      <p:sp>
        <p:nvSpPr>
          <p:cNvPr id="13" name="Shape 10"/>
          <p:cNvSpPr/>
          <p:nvPr/>
        </p:nvSpPr>
        <p:spPr>
          <a:xfrm>
            <a:off x="6492240" y="1737360"/>
            <a:ext cx="4983480" cy="4343400"/>
          </a:xfrm>
          <a:prstGeom prst="roundRect">
            <a:avLst>
              <a:gd name="adj" fmla="val 1684"/>
            </a:avLst>
          </a:prstGeom>
          <a:solidFill>
            <a:srgbClr val="FFFFFF"/>
          </a:solidFill>
          <a:ln w="12700">
            <a:solidFill>
              <a:srgbClr val="D9E6F2"/>
            </a:solidFill>
            <a:prstDash val="solid"/>
          </a:ln>
        </p:spPr>
        <p:txBody>
          <a:bodyPr/>
          <a:p/>
        </p:txBody>
      </p:sp>
      <p:pic>
        <p:nvPicPr>
          <p:cNvPr id="14" name="Image 1" descr="/mnt/data/unit3_crops/a_clean_well_lit_engineering_workbench_scene_phot_mini.jp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0840" y="2011680"/>
            <a:ext cx="4526280" cy="3611880"/>
          </a:xfrm>
          <a:prstGeom prst="rect">
            <a:avLst/>
          </a:prstGeom>
        </p:spPr>
      </p:pic>
      <p:sp>
        <p:nvSpPr>
          <p:cNvPr id="15" name="Text 11"/>
          <p:cNvSpPr/>
          <p:nvPr/>
        </p:nvSpPr>
        <p:spPr>
          <a:xfrm>
            <a:off x="6830568" y="5212080"/>
            <a:ext cx="4306824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100" b="1" dirty="0">
                <a:solidFill>
                  <a:srgbClr val="0A204C"/>
                </a:solidFill>
              </a:rPr>
              <a:t>Technical documentation turns design work into instructions others can understand.</a:t>
            </a:r>
            <a:endParaRPr lang="en-US" sz="1100" dirty="0"/>
          </a:p>
        </p:txBody>
      </p:sp>
      <p:pic>
        <p:nvPicPr>
          <p:cNvPr id="16" name="Picture 15" descr="logo_white_transparen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0896" y="118872"/>
            <a:ext cx="1133856" cy="338464"/>
          </a:xfrm>
          <a:prstGeom prst="rect">
            <a:avLst/>
          </a:prstGeom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8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03504"/>
          </a:xfrm>
          <a:prstGeom prst="rect">
            <a:avLst/>
          </a:prstGeom>
          <a:solidFill>
            <a:srgbClr val="0A204C"/>
          </a:solidFill>
          <a:ln w="12700">
            <a:solidFill>
              <a:srgbClr val="0A204C"/>
            </a:solidFill>
            <a:prstDash val="solid"/>
          </a:ln>
        </p:spPr>
        <p:txBody>
          <a:bodyPr/>
          <a:p/>
        </p:txBody>
      </p:sp>
      <p:sp>
        <p:nvSpPr>
          <p:cNvPr id="5" name="Text 2"/>
          <p:cNvSpPr/>
          <p:nvPr/>
        </p:nvSpPr>
        <p:spPr>
          <a:xfrm>
            <a:off x="2788920" y="146304"/>
            <a:ext cx="13716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200" b="1" dirty="0">
                <a:solidFill>
                  <a:srgbClr val="D7A940"/>
                </a:solidFill>
              </a:rPr>
              <a:t>Lesson 3.17</a:t>
            </a:r>
            <a:endParaRPr lang="en-US" sz="1200" dirty="0"/>
          </a:p>
        </p:txBody>
      </p:sp>
      <p:sp>
        <p:nvSpPr>
          <p:cNvPr id="6" name="Text 3"/>
          <p:cNvSpPr/>
          <p:nvPr/>
        </p:nvSpPr>
        <p:spPr>
          <a:xfrm>
            <a:off x="4315968" y="118872"/>
            <a:ext cx="64008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600" b="1" dirty="0">
                <a:solidFill>
                  <a:srgbClr val="FFFFFF"/>
                </a:solidFill>
              </a:rPr>
              <a:t>Final Rocket Assembly Presentation</a:t>
            </a:r>
            <a:endParaRPr lang="en-US" sz="1600" dirty="0"/>
          </a:p>
        </p:txBody>
      </p:sp>
      <p:sp>
        <p:nvSpPr>
          <p:cNvPr id="7" name="Text 4"/>
          <p:cNvSpPr/>
          <p:nvPr/>
        </p:nvSpPr>
        <p:spPr>
          <a:xfrm>
            <a:off x="7452360" y="6510528"/>
            <a:ext cx="393192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750" dirty="0">
                <a:solidFill>
                  <a:srgbClr val="5B6770"/>
                </a:solidFill>
              </a:rPr>
              <a:t>LockwoodSTEM  |  Introduction to Engineering Design</a:t>
            </a:r>
            <a:endParaRPr lang="en-US" sz="750" dirty="0"/>
          </a:p>
        </p:txBody>
      </p:sp>
      <p:sp>
        <p:nvSpPr>
          <p:cNvPr id="8" name="Text 5"/>
          <p:cNvSpPr/>
          <p:nvPr/>
        </p:nvSpPr>
        <p:spPr>
          <a:xfrm>
            <a:off x="502920" y="841248"/>
            <a:ext cx="731520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2300" b="1" dirty="0">
                <a:solidFill>
                  <a:srgbClr val="0A204C"/>
                </a:solidFill>
              </a:rPr>
              <a:t>What you will do</a:t>
            </a:r>
            <a:endParaRPr lang="en-US" sz="2300" dirty="0"/>
          </a:p>
        </p:txBody>
      </p:sp>
      <p:sp>
        <p:nvSpPr>
          <p:cNvPr id="9" name="Text 6"/>
          <p:cNvSpPr/>
          <p:nvPr/>
        </p:nvSpPr>
        <p:spPr>
          <a:xfrm>
            <a:off x="502920" y="1207008"/>
            <a:ext cx="795528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550" dirty="0">
                <a:solidFill>
                  <a:srgbClr val="5B6770"/>
                </a:solidFill>
              </a:rPr>
              <a:t>Use this workflow to produce lesson evidence for your final design package.</a:t>
            </a:r>
            <a:endParaRPr lang="en-US" sz="1550" dirty="0"/>
          </a:p>
        </p:txBody>
      </p:sp>
      <p:sp>
        <p:nvSpPr>
          <p:cNvPr id="10" name="Shape 7"/>
          <p:cNvSpPr/>
          <p:nvPr/>
        </p:nvSpPr>
        <p:spPr>
          <a:xfrm>
            <a:off x="594360" y="1691640"/>
            <a:ext cx="5166360" cy="960120"/>
          </a:xfrm>
          <a:prstGeom prst="roundRect">
            <a:avLst>
              <a:gd name="adj" fmla="val 4762"/>
            </a:avLst>
          </a:prstGeom>
          <a:solidFill>
            <a:srgbClr val="EEF3F7"/>
          </a:solidFill>
          <a:ln w="12700">
            <a:solidFill>
              <a:srgbClr val="D9E6F2"/>
            </a:solidFill>
            <a:prstDash val="solid"/>
          </a:ln>
        </p:spPr>
        <p:txBody>
          <a:bodyPr/>
          <a:p/>
        </p:txBody>
      </p:sp>
      <p:sp>
        <p:nvSpPr>
          <p:cNvPr id="11" name="Text 8"/>
          <p:cNvSpPr/>
          <p:nvPr/>
        </p:nvSpPr>
        <p:spPr>
          <a:xfrm>
            <a:off x="758952" y="1929384"/>
            <a:ext cx="411480" cy="411480"/>
          </a:xfrm>
          <a:prstGeom prst="rect">
            <a:avLst/>
          </a:prstGeom>
          <a:solidFill>
            <a:srgbClr val="F47B20"/>
          </a:solidFill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500" b="1" dirty="0">
                <a:solidFill>
                  <a:srgbClr val="FFFFFF"/>
                </a:solidFill>
              </a:rPr>
              <a:t>1</a:t>
            </a:r>
            <a:endParaRPr lang="en-US" sz="1500" dirty="0"/>
          </a:p>
        </p:txBody>
      </p:sp>
      <p:sp>
        <p:nvSpPr>
          <p:cNvPr id="12" name="Text 9"/>
          <p:cNvSpPr/>
          <p:nvPr/>
        </p:nvSpPr>
        <p:spPr>
          <a:xfrm>
            <a:off x="1307592" y="1856232"/>
            <a:ext cx="4251960" cy="59436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350" dirty="0">
                <a:solidFill>
                  <a:srgbClr val="1E2A36"/>
                </a:solidFill>
              </a:rPr>
              <a:t>Show the physical 3D printed rocket assembly prototype.</a:t>
            </a:r>
            <a:endParaRPr lang="en-US" sz="1350" dirty="0"/>
          </a:p>
        </p:txBody>
      </p:sp>
      <p:sp>
        <p:nvSpPr>
          <p:cNvPr id="13" name="Shape 10"/>
          <p:cNvSpPr/>
          <p:nvPr/>
        </p:nvSpPr>
        <p:spPr>
          <a:xfrm>
            <a:off x="6172200" y="1691640"/>
            <a:ext cx="5166360" cy="960120"/>
          </a:xfrm>
          <a:prstGeom prst="roundRect">
            <a:avLst>
              <a:gd name="adj" fmla="val 4762"/>
            </a:avLst>
          </a:prstGeom>
          <a:solidFill>
            <a:srgbClr val="FFFFFF"/>
          </a:solidFill>
          <a:ln w="12700">
            <a:solidFill>
              <a:srgbClr val="D9E6F2"/>
            </a:solidFill>
            <a:prstDash val="solid"/>
          </a:ln>
        </p:spPr>
        <p:txBody>
          <a:bodyPr/>
          <a:p/>
        </p:txBody>
      </p:sp>
      <p:sp>
        <p:nvSpPr>
          <p:cNvPr id="14" name="Text 11"/>
          <p:cNvSpPr/>
          <p:nvPr/>
        </p:nvSpPr>
        <p:spPr>
          <a:xfrm>
            <a:off x="6336792" y="1929384"/>
            <a:ext cx="411480" cy="411480"/>
          </a:xfrm>
          <a:prstGeom prst="rect">
            <a:avLst/>
          </a:prstGeom>
          <a:solidFill>
            <a:srgbClr val="F47B20"/>
          </a:solidFill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500" b="1" dirty="0">
                <a:solidFill>
                  <a:srgbClr val="FFFFFF"/>
                </a:solidFill>
              </a:rPr>
              <a:t>2</a:t>
            </a:r>
            <a:endParaRPr lang="en-US" sz="1500" dirty="0"/>
          </a:p>
        </p:txBody>
      </p:sp>
      <p:sp>
        <p:nvSpPr>
          <p:cNvPr id="15" name="Text 12"/>
          <p:cNvSpPr/>
          <p:nvPr/>
        </p:nvSpPr>
        <p:spPr>
          <a:xfrm>
            <a:off x="6885432" y="1856232"/>
            <a:ext cx="4251960" cy="59436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350" dirty="0">
                <a:solidFill>
                  <a:srgbClr val="1E2A36"/>
                </a:solidFill>
              </a:rPr>
              <a:t>Explain the final CAD assembly and exploded view.</a:t>
            </a:r>
            <a:endParaRPr lang="en-US" sz="1350" dirty="0"/>
          </a:p>
        </p:txBody>
      </p:sp>
      <p:sp>
        <p:nvSpPr>
          <p:cNvPr id="16" name="Shape 13"/>
          <p:cNvSpPr/>
          <p:nvPr/>
        </p:nvSpPr>
        <p:spPr>
          <a:xfrm>
            <a:off x="594360" y="2990088"/>
            <a:ext cx="5166360" cy="960120"/>
          </a:xfrm>
          <a:prstGeom prst="roundRect">
            <a:avLst>
              <a:gd name="adj" fmla="val 4762"/>
            </a:avLst>
          </a:prstGeom>
          <a:solidFill>
            <a:srgbClr val="EEF3F7"/>
          </a:solidFill>
          <a:ln w="12700">
            <a:solidFill>
              <a:srgbClr val="D9E6F2"/>
            </a:solidFill>
            <a:prstDash val="solid"/>
          </a:ln>
        </p:spPr>
        <p:txBody>
          <a:bodyPr/>
          <a:p/>
        </p:txBody>
      </p:sp>
      <p:sp>
        <p:nvSpPr>
          <p:cNvPr id="17" name="Text 14"/>
          <p:cNvSpPr/>
          <p:nvPr/>
        </p:nvSpPr>
        <p:spPr>
          <a:xfrm>
            <a:off x="758952" y="3227832"/>
            <a:ext cx="411480" cy="411480"/>
          </a:xfrm>
          <a:prstGeom prst="rect">
            <a:avLst/>
          </a:prstGeom>
          <a:solidFill>
            <a:srgbClr val="F47B20"/>
          </a:solidFill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500" b="1" dirty="0">
                <a:solidFill>
                  <a:srgbClr val="FFFFFF"/>
                </a:solidFill>
              </a:rPr>
              <a:t>3</a:t>
            </a:r>
            <a:endParaRPr lang="en-US" sz="1500" dirty="0"/>
          </a:p>
        </p:txBody>
      </p:sp>
      <p:sp>
        <p:nvSpPr>
          <p:cNvPr id="18" name="Text 15"/>
          <p:cNvSpPr/>
          <p:nvPr/>
        </p:nvSpPr>
        <p:spPr>
          <a:xfrm>
            <a:off x="1307592" y="3154680"/>
            <a:ext cx="4251960" cy="59436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350" dirty="0">
                <a:solidFill>
                  <a:srgbClr val="1E2A36"/>
                </a:solidFill>
              </a:rPr>
              <a:t>Connect Unit 2 tolerance testing to at least one fit decision.</a:t>
            </a:r>
            <a:endParaRPr lang="en-US" sz="1350" dirty="0"/>
          </a:p>
        </p:txBody>
      </p:sp>
      <p:sp>
        <p:nvSpPr>
          <p:cNvPr id="19" name="Shape 16"/>
          <p:cNvSpPr/>
          <p:nvPr/>
        </p:nvSpPr>
        <p:spPr>
          <a:xfrm>
            <a:off x="6172200" y="2990088"/>
            <a:ext cx="5166360" cy="960120"/>
          </a:xfrm>
          <a:prstGeom prst="roundRect">
            <a:avLst>
              <a:gd name="adj" fmla="val 4762"/>
            </a:avLst>
          </a:prstGeom>
          <a:solidFill>
            <a:srgbClr val="FFFFFF"/>
          </a:solidFill>
          <a:ln w="12700">
            <a:solidFill>
              <a:srgbClr val="D9E6F2"/>
            </a:solidFill>
            <a:prstDash val="solid"/>
          </a:ln>
        </p:spPr>
        <p:txBody>
          <a:bodyPr/>
          <a:p/>
        </p:txBody>
      </p:sp>
      <p:sp>
        <p:nvSpPr>
          <p:cNvPr id="20" name="Text 17"/>
          <p:cNvSpPr/>
          <p:nvPr/>
        </p:nvSpPr>
        <p:spPr>
          <a:xfrm>
            <a:off x="6336792" y="3227832"/>
            <a:ext cx="411480" cy="411480"/>
          </a:xfrm>
          <a:prstGeom prst="rect">
            <a:avLst/>
          </a:prstGeom>
          <a:solidFill>
            <a:srgbClr val="F47B20"/>
          </a:solidFill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500" b="1" dirty="0">
                <a:solidFill>
                  <a:srgbClr val="FFFFFF"/>
                </a:solidFill>
              </a:rPr>
              <a:t>4</a:t>
            </a:r>
            <a:endParaRPr lang="en-US" sz="1500" dirty="0"/>
          </a:p>
        </p:txBody>
      </p:sp>
      <p:sp>
        <p:nvSpPr>
          <p:cNvPr id="21" name="Text 18"/>
          <p:cNvSpPr/>
          <p:nvPr/>
        </p:nvSpPr>
        <p:spPr>
          <a:xfrm>
            <a:off x="6885432" y="3154680"/>
            <a:ext cx="4251960" cy="59436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350" dirty="0">
                <a:solidFill>
                  <a:srgbClr val="1E2A36"/>
                </a:solidFill>
              </a:rPr>
              <a:t>Discuss prototype testing results, including one successful fit and one issue.</a:t>
            </a:r>
            <a:endParaRPr lang="en-US" sz="1350" dirty="0"/>
          </a:p>
        </p:txBody>
      </p:sp>
      <p:sp>
        <p:nvSpPr>
          <p:cNvPr id="22" name="Shape 19"/>
          <p:cNvSpPr/>
          <p:nvPr/>
        </p:nvSpPr>
        <p:spPr>
          <a:xfrm>
            <a:off x="594360" y="4288536"/>
            <a:ext cx="5166360" cy="960120"/>
          </a:xfrm>
          <a:prstGeom prst="roundRect">
            <a:avLst>
              <a:gd name="adj" fmla="val 4762"/>
            </a:avLst>
          </a:prstGeom>
          <a:solidFill>
            <a:srgbClr val="EEF3F7"/>
          </a:solidFill>
          <a:ln w="12700">
            <a:solidFill>
              <a:srgbClr val="D9E6F2"/>
            </a:solidFill>
            <a:prstDash val="solid"/>
          </a:ln>
        </p:spPr>
        <p:txBody>
          <a:bodyPr/>
          <a:p/>
        </p:txBody>
      </p:sp>
      <p:sp>
        <p:nvSpPr>
          <p:cNvPr id="23" name="Text 20"/>
          <p:cNvSpPr/>
          <p:nvPr/>
        </p:nvSpPr>
        <p:spPr>
          <a:xfrm>
            <a:off x="758952" y="4526280"/>
            <a:ext cx="411480" cy="411480"/>
          </a:xfrm>
          <a:prstGeom prst="rect">
            <a:avLst/>
          </a:prstGeom>
          <a:solidFill>
            <a:srgbClr val="F47B20"/>
          </a:solidFill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500" b="1" dirty="0">
                <a:solidFill>
                  <a:srgbClr val="FFFFFF"/>
                </a:solidFill>
              </a:rPr>
              <a:t>5</a:t>
            </a:r>
            <a:endParaRPr lang="en-US" sz="1500" dirty="0"/>
          </a:p>
        </p:txBody>
      </p:sp>
      <p:sp>
        <p:nvSpPr>
          <p:cNvPr id="24" name="Text 21"/>
          <p:cNvSpPr/>
          <p:nvPr/>
        </p:nvSpPr>
        <p:spPr>
          <a:xfrm>
            <a:off x="1307592" y="4453128"/>
            <a:ext cx="4251960" cy="59436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350" dirty="0">
                <a:solidFill>
                  <a:srgbClr val="1E2A36"/>
                </a:solidFill>
              </a:rPr>
              <a:t>Show the part drawing, assembly drawing, parts list, balloons, notes, title block, and revision table.</a:t>
            </a:r>
            <a:endParaRPr lang="en-US" sz="1350" dirty="0"/>
          </a:p>
        </p:txBody>
      </p:sp>
      <p:sp>
        <p:nvSpPr>
          <p:cNvPr id="25" name="Shape 22"/>
          <p:cNvSpPr/>
          <p:nvPr/>
        </p:nvSpPr>
        <p:spPr>
          <a:xfrm>
            <a:off x="6172200" y="4288536"/>
            <a:ext cx="5166360" cy="960120"/>
          </a:xfrm>
          <a:prstGeom prst="roundRect">
            <a:avLst>
              <a:gd name="adj" fmla="val 4762"/>
            </a:avLst>
          </a:prstGeom>
          <a:solidFill>
            <a:srgbClr val="FFFFFF"/>
          </a:solidFill>
          <a:ln w="12700">
            <a:solidFill>
              <a:srgbClr val="D9E6F2"/>
            </a:solidFill>
            <a:prstDash val="solid"/>
          </a:ln>
        </p:spPr>
        <p:txBody>
          <a:bodyPr/>
          <a:p/>
        </p:txBody>
      </p:sp>
      <p:sp>
        <p:nvSpPr>
          <p:cNvPr id="26" name="Text 23"/>
          <p:cNvSpPr/>
          <p:nvPr/>
        </p:nvSpPr>
        <p:spPr>
          <a:xfrm>
            <a:off x="6336792" y="4526280"/>
            <a:ext cx="411480" cy="411480"/>
          </a:xfrm>
          <a:prstGeom prst="rect">
            <a:avLst/>
          </a:prstGeom>
          <a:solidFill>
            <a:srgbClr val="F47B20"/>
          </a:solidFill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500" b="1" dirty="0">
                <a:solidFill>
                  <a:srgbClr val="FFFFFF"/>
                </a:solidFill>
              </a:rPr>
              <a:t>6</a:t>
            </a:r>
            <a:endParaRPr lang="en-US" sz="1500" dirty="0"/>
          </a:p>
        </p:txBody>
      </p:sp>
      <p:sp>
        <p:nvSpPr>
          <p:cNvPr id="27" name="Text 24"/>
          <p:cNvSpPr/>
          <p:nvPr/>
        </p:nvSpPr>
        <p:spPr>
          <a:xfrm>
            <a:off x="6885432" y="4453128"/>
            <a:ext cx="4251960" cy="59436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350" dirty="0">
                <a:solidFill>
                  <a:srgbClr val="1E2A36"/>
                </a:solidFill>
              </a:rPr>
              <a:t>Conclude with the strongest design feature and one next-version improvement.</a:t>
            </a:r>
            <a:endParaRPr lang="en-US" sz="1350" dirty="0"/>
          </a:p>
        </p:txBody>
      </p:sp>
      <p:sp>
        <p:nvSpPr>
          <p:cNvPr id="28" name="Text 25"/>
          <p:cNvSpPr/>
          <p:nvPr/>
        </p:nvSpPr>
        <p:spPr>
          <a:xfrm>
            <a:off x="594360" y="6016752"/>
            <a:ext cx="1078992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600" b="1" dirty="0">
                <a:solidFill>
                  <a:srgbClr val="F47B20"/>
                </a:solidFill>
              </a:rPr>
              <a:t>Save screenshots, photos, measurements, or notes before you move on.</a:t>
            </a:r>
            <a:endParaRPr lang="en-US" sz="1600" dirty="0"/>
          </a:p>
        </p:txBody>
      </p:sp>
      <p:pic>
        <p:nvPicPr>
          <p:cNvPr id="29" name="Picture 28" descr="logo_white_transparent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896" y="118872"/>
            <a:ext cx="1133856" cy="338464"/>
          </a:xfrm>
          <a:prstGeom prst="rect">
            <a:avLst/>
          </a:prstGeom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9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03504"/>
          </a:xfrm>
          <a:prstGeom prst="rect">
            <a:avLst/>
          </a:prstGeom>
          <a:solidFill>
            <a:srgbClr val="0A204C"/>
          </a:solidFill>
          <a:ln w="12700">
            <a:solidFill>
              <a:srgbClr val="0A204C"/>
            </a:solidFill>
            <a:prstDash val="solid"/>
          </a:ln>
        </p:spPr>
        <p:txBody>
          <a:bodyPr/>
          <a:p/>
        </p:txBody>
      </p:sp>
      <p:sp>
        <p:nvSpPr>
          <p:cNvPr id="5" name="Text 2"/>
          <p:cNvSpPr/>
          <p:nvPr/>
        </p:nvSpPr>
        <p:spPr>
          <a:xfrm>
            <a:off x="2788920" y="146304"/>
            <a:ext cx="13716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200" b="1" dirty="0">
                <a:solidFill>
                  <a:srgbClr val="D7A940"/>
                </a:solidFill>
              </a:rPr>
              <a:t>Lesson 3.17</a:t>
            </a:r>
            <a:endParaRPr lang="en-US" sz="1200" dirty="0"/>
          </a:p>
        </p:txBody>
      </p:sp>
      <p:sp>
        <p:nvSpPr>
          <p:cNvPr id="6" name="Text 3"/>
          <p:cNvSpPr/>
          <p:nvPr/>
        </p:nvSpPr>
        <p:spPr>
          <a:xfrm>
            <a:off x="4315968" y="118872"/>
            <a:ext cx="64008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600" b="1" dirty="0">
                <a:solidFill>
                  <a:srgbClr val="FFFFFF"/>
                </a:solidFill>
              </a:rPr>
              <a:t>Final Rocket Assembly Presentation</a:t>
            </a:r>
            <a:endParaRPr lang="en-US" sz="1600" dirty="0"/>
          </a:p>
        </p:txBody>
      </p:sp>
      <p:sp>
        <p:nvSpPr>
          <p:cNvPr id="7" name="Text 4"/>
          <p:cNvSpPr/>
          <p:nvPr/>
        </p:nvSpPr>
        <p:spPr>
          <a:xfrm>
            <a:off x="7452360" y="6510528"/>
            <a:ext cx="393192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750" dirty="0">
                <a:solidFill>
                  <a:srgbClr val="5B6770"/>
                </a:solidFill>
              </a:rPr>
              <a:t>LockwoodSTEM  |  Introduction to Engineering Design</a:t>
            </a:r>
            <a:endParaRPr lang="en-US" sz="750" dirty="0"/>
          </a:p>
        </p:txBody>
      </p:sp>
      <p:sp>
        <p:nvSpPr>
          <p:cNvPr id="8" name="Text 5"/>
          <p:cNvSpPr/>
          <p:nvPr/>
        </p:nvSpPr>
        <p:spPr>
          <a:xfrm>
            <a:off x="502920" y="841248"/>
            <a:ext cx="731520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2300" b="1" dirty="0">
                <a:solidFill>
                  <a:srgbClr val="0A204C"/>
                </a:solidFill>
              </a:rPr>
              <a:t>Evidence checklist</a:t>
            </a:r>
            <a:endParaRPr lang="en-US" sz="2300" dirty="0"/>
          </a:p>
        </p:txBody>
      </p:sp>
      <p:sp>
        <p:nvSpPr>
          <p:cNvPr id="9" name="Text 6"/>
          <p:cNvSpPr/>
          <p:nvPr/>
        </p:nvSpPr>
        <p:spPr>
          <a:xfrm>
            <a:off x="502920" y="1207008"/>
            <a:ext cx="86868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550" dirty="0">
                <a:solidFill>
                  <a:srgbClr val="5B6770"/>
                </a:solidFill>
              </a:rPr>
              <a:t>Use this slide to check whether your lesson evidence is ready for the final package.</a:t>
            </a:r>
            <a:endParaRPr lang="en-US" sz="1550" dirty="0"/>
          </a:p>
        </p:txBody>
      </p:sp>
      <p:sp>
        <p:nvSpPr>
          <p:cNvPr id="10" name="Shape 7"/>
          <p:cNvSpPr/>
          <p:nvPr/>
        </p:nvSpPr>
        <p:spPr>
          <a:xfrm>
            <a:off x="502920" y="1691640"/>
            <a:ext cx="5577840" cy="4480560"/>
          </a:xfrm>
          <a:prstGeom prst="roundRect">
            <a:avLst>
              <a:gd name="adj" fmla="val 1633"/>
            </a:avLst>
          </a:prstGeom>
          <a:solidFill>
            <a:srgbClr val="EEF3F7"/>
          </a:solidFill>
          <a:ln w="12700">
            <a:solidFill>
              <a:srgbClr val="D9E6F2"/>
            </a:solidFill>
            <a:prstDash val="solid"/>
          </a:ln>
        </p:spPr>
        <p:txBody>
          <a:bodyPr/>
          <a:p/>
        </p:txBody>
      </p:sp>
      <p:sp>
        <p:nvSpPr>
          <p:cNvPr id="11" name="Text 8"/>
          <p:cNvSpPr/>
          <p:nvPr/>
        </p:nvSpPr>
        <p:spPr>
          <a:xfrm>
            <a:off x="749808" y="1947672"/>
            <a:ext cx="2743200" cy="256032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ctr">
            <a:normAutofit/>
          </a:bodyPr>
          <a:lstStyle/>
          <a:p>
            <a:pPr indent="0" marL="0">
              <a:buNone/>
            </a:pPr>
            <a:r>
              <a:rPr lang="en-US" sz="1100" b="1" dirty="0">
                <a:solidFill>
                  <a:srgbClr val="F47B20"/>
                </a:solidFill>
              </a:rPr>
              <a:t>REQUIRED EVIDENCE</a:t>
            </a:r>
            <a:endParaRPr lang="en-US" sz="1100" dirty="0"/>
          </a:p>
        </p:txBody>
      </p:sp>
      <p:sp>
        <p:nvSpPr>
          <p:cNvPr id="12" name="Text 9"/>
          <p:cNvSpPr/>
          <p:nvPr/>
        </p:nvSpPr>
        <p:spPr>
          <a:xfrm>
            <a:off x="749808" y="2340864"/>
            <a:ext cx="5074920" cy="3337560"/>
          </a:xfrm>
          <a:prstGeom prst="rect">
            <a:avLst/>
          </a:prstGeom>
          <a:noFill/>
          <a:ln/>
        </p:spPr>
        <p:txBody>
          <a:bodyPr wrap="square" lIns="508" tIns="508" rIns="508" bIns="508" rtlCol="0" anchor="t">
            <a:normAutofit/>
          </a:bodyPr>
          <a:lstStyle/>
          <a:p>
            <a:pPr indent="0" marL="0">
              <a:buNone/>
            </a:pPr>
            <a:r>
              <a:rPr lang="en-US" sz="1450" dirty="0">
                <a:solidFill>
                  <a:srgbClr val="1E2A36"/>
                </a:solidFill>
              </a:rPr>
              <a:t>□ Physical rocket assembly prototype</a:t>
            </a:r>
            <a:endParaRPr lang="en-US" sz="1450" dirty="0"/>
          </a:p>
          <a:p>
            <a:pPr indent="0" marL="0">
              <a:buNone/>
            </a:pPr>
            <a:r>
              <a:rPr lang="en-US" sz="1450" dirty="0">
                <a:solidFill>
                  <a:srgbClr val="1E2A36"/>
                </a:solidFill>
              </a:rPr>
              <a:t>□ Final CAD assembly</a:t>
            </a:r>
            <a:endParaRPr lang="en-US" sz="1450" dirty="0"/>
          </a:p>
          <a:p>
            <a:pPr indent="0" marL="0">
              <a:buNone/>
            </a:pPr>
            <a:r>
              <a:rPr lang="en-US" sz="1450" dirty="0">
                <a:solidFill>
                  <a:srgbClr val="1E2A36"/>
                </a:solidFill>
              </a:rPr>
              <a:t>□ Exploded view</a:t>
            </a:r>
            <a:endParaRPr lang="en-US" sz="1450" dirty="0"/>
          </a:p>
          <a:p>
            <a:pPr indent="0" marL="0">
              <a:buNone/>
            </a:pPr>
            <a:r>
              <a:rPr lang="en-US" sz="1450" dirty="0">
                <a:solidFill>
                  <a:srgbClr val="1E2A36"/>
                </a:solidFill>
              </a:rPr>
              <a:t>□ Unit 2 tolerance connection</a:t>
            </a:r>
            <a:endParaRPr lang="en-US" sz="1450" dirty="0"/>
          </a:p>
          <a:p>
            <a:pPr indent="0" marL="0">
              <a:buNone/>
            </a:pPr>
            <a:r>
              <a:rPr lang="en-US" sz="1450" dirty="0">
                <a:solidFill>
                  <a:srgbClr val="1E2A36"/>
                </a:solidFill>
              </a:rPr>
              <a:t>□ Prototype fit testing evidence</a:t>
            </a:r>
            <a:endParaRPr lang="en-US" sz="1450" dirty="0"/>
          </a:p>
          <a:p>
            <a:pPr indent="0" marL="0">
              <a:buNone/>
            </a:pPr>
            <a:r>
              <a:rPr lang="en-US" sz="1450" dirty="0">
                <a:solidFill>
                  <a:srgbClr val="1E2A36"/>
                </a:solidFill>
              </a:rPr>
              <a:t>□ One successful fit and one issue</a:t>
            </a:r>
            <a:endParaRPr lang="en-US" sz="1450" dirty="0"/>
          </a:p>
          <a:p>
            <a:pPr indent="0" marL="0">
              <a:buNone/>
            </a:pPr>
            <a:r>
              <a:rPr lang="en-US" sz="1450" dirty="0">
                <a:solidFill>
                  <a:srgbClr val="1E2A36"/>
                </a:solidFill>
              </a:rPr>
              <a:t>□ Part and assembly drawings</a:t>
            </a:r>
            <a:endParaRPr lang="en-US" sz="1450" dirty="0"/>
          </a:p>
        </p:txBody>
      </p:sp>
      <p:sp>
        <p:nvSpPr>
          <p:cNvPr id="13" name="Shape 10"/>
          <p:cNvSpPr/>
          <p:nvPr/>
        </p:nvSpPr>
        <p:spPr>
          <a:xfrm>
            <a:off x="6492240" y="1691640"/>
            <a:ext cx="4983480" cy="4480560"/>
          </a:xfrm>
          <a:prstGeom prst="roundRect">
            <a:avLst>
              <a:gd name="adj" fmla="val 1633"/>
            </a:avLst>
          </a:prstGeom>
          <a:solidFill>
            <a:srgbClr val="FFFFFF"/>
          </a:solidFill>
          <a:ln w="12700">
            <a:solidFill>
              <a:srgbClr val="D9E6F2"/>
            </a:solidFill>
            <a:prstDash val="solid"/>
          </a:ln>
        </p:spPr>
        <p:txBody>
          <a:bodyPr/>
          <a:p/>
        </p:txBody>
      </p:sp>
      <p:sp>
        <p:nvSpPr>
          <p:cNvPr id="14" name="Text 11"/>
          <p:cNvSpPr/>
          <p:nvPr/>
        </p:nvSpPr>
        <p:spPr>
          <a:xfrm>
            <a:off x="6748272" y="1947672"/>
            <a:ext cx="2743200" cy="256032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ctr">
            <a:normAutofit/>
          </a:bodyPr>
          <a:lstStyle/>
          <a:p>
            <a:pPr indent="0" marL="0">
              <a:buNone/>
            </a:pPr>
            <a:r>
              <a:rPr lang="en-US" sz="1100" b="1" dirty="0">
                <a:solidFill>
                  <a:srgbClr val="D7A940"/>
                </a:solidFill>
              </a:rPr>
              <a:t>BEFORE MOVING ON</a:t>
            </a:r>
            <a:endParaRPr lang="en-US" sz="1100" dirty="0"/>
          </a:p>
        </p:txBody>
      </p:sp>
      <p:sp>
        <p:nvSpPr>
          <p:cNvPr id="15" name="Text 12"/>
          <p:cNvSpPr/>
          <p:nvPr/>
        </p:nvSpPr>
        <p:spPr>
          <a:xfrm>
            <a:off x="6748272" y="2331720"/>
            <a:ext cx="438912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700" b="1" dirty="0">
                <a:solidFill>
                  <a:srgbClr val="0A204C"/>
                </a:solidFill>
              </a:rPr>
              <a:t>Your work should be:</a:t>
            </a:r>
            <a:endParaRPr lang="en-US" sz="1700" dirty="0"/>
          </a:p>
        </p:txBody>
      </p:sp>
      <p:sp>
        <p:nvSpPr>
          <p:cNvPr id="16" name="Text 13"/>
          <p:cNvSpPr/>
          <p:nvPr/>
        </p:nvSpPr>
        <p:spPr>
          <a:xfrm>
            <a:off x="6748272" y="2697480"/>
            <a:ext cx="4343400" cy="2057400"/>
          </a:xfrm>
          <a:prstGeom prst="rect">
            <a:avLst/>
          </a:prstGeom>
          <a:noFill/>
          <a:ln/>
        </p:spPr>
        <p:txBody>
          <a:bodyPr wrap="square" lIns="762" tIns="762" rIns="762" bIns="762" rtlCol="0" anchor="t">
            <a:normAutofit/>
          </a:bodyPr>
          <a:lstStyle/>
          <a:p>
            <a:pPr indent="0" marL="0">
              <a:buNone/>
            </a:pPr>
            <a:r>
              <a:rPr lang="en-US" sz="1550" dirty="0">
                <a:solidFill>
                  <a:srgbClr val="1E2A3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saved in the correct file or folder</a:t>
            </a:r>
            <a:pPr indent="0" marL="0">
              <a:buNone/>
            </a:pPr>
            <a:endParaRPr lang="en-US" sz="1550" dirty="0"/>
          </a:p>
          <a:p>
            <a:pPr indent="0" marL="0">
              <a:buNone/>
            </a:pPr>
            <a:r>
              <a:rPr lang="en-US" sz="1550" dirty="0">
                <a:solidFill>
                  <a:srgbClr val="1E2A3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named clearly enough to find later</a:t>
            </a:r>
            <a:endParaRPr lang="en-US" sz="1550" dirty="0"/>
          </a:p>
          <a:p>
            <a:pPr indent="0" marL="0">
              <a:buNone/>
            </a:pPr>
            <a:endParaRPr lang="en-US" sz="1550" dirty="0"/>
          </a:p>
          <a:p>
            <a:pPr indent="0" marL="0">
              <a:buNone/>
            </a:pPr>
            <a:r>
              <a:rPr lang="en-US" sz="1550" dirty="0">
                <a:solidFill>
                  <a:srgbClr val="1E2A3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connected to a design decision</a:t>
            </a:r>
            <a:endParaRPr lang="en-US" sz="1550" dirty="0"/>
          </a:p>
          <a:p>
            <a:pPr indent="0" marL="0">
              <a:buNone/>
            </a:pPr>
            <a:endParaRPr lang="en-US" sz="1550" dirty="0"/>
          </a:p>
          <a:p>
            <a:pPr indent="0" marL="0">
              <a:buNone/>
            </a:pPr>
            <a:r>
              <a:rPr lang="en-US" sz="1550" dirty="0">
                <a:solidFill>
                  <a:srgbClr val="1E2A3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useful for final drawings or presentation</a:t>
            </a:r>
            <a:endParaRPr lang="en-US" sz="1550" dirty="0"/>
          </a:p>
          <a:p>
            <a:pPr indent="0" marL="0">
              <a:buNone/>
            </a:pPr>
            <a:endParaRPr lang="en-US" sz="1550" dirty="0"/>
          </a:p>
          <a:p>
            <a:pPr indent="0" marL="0">
              <a:buNone/>
            </a:pPr>
            <a:r>
              <a:rPr lang="en-US" sz="1550" dirty="0">
                <a:solidFill>
                  <a:srgbClr val="1E2A3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ready for another person to understand</a:t>
            </a:r>
            <a:endParaRPr lang="en-US" sz="1550" dirty="0"/>
          </a:p>
        </p:txBody>
      </p:sp>
      <p:sp>
        <p:nvSpPr>
          <p:cNvPr id="17" name="Shape 14"/>
          <p:cNvSpPr/>
          <p:nvPr/>
        </p:nvSpPr>
        <p:spPr>
          <a:xfrm>
            <a:off x="6720840" y="5074920"/>
            <a:ext cx="4434840" cy="0"/>
          </a:xfrm>
          <a:prstGeom prst="line">
            <a:avLst/>
          </a:prstGeom>
          <a:noFill/>
          <a:ln w="12700">
            <a:solidFill>
              <a:srgbClr val="D9E6F2"/>
            </a:solidFill>
            <a:prstDash val="solid"/>
          </a:ln>
        </p:spPr>
        <p:txBody>
          <a:bodyPr/>
          <a:p/>
        </p:txBody>
      </p:sp>
      <p:sp>
        <p:nvSpPr>
          <p:cNvPr id="18" name="Text 15"/>
          <p:cNvSpPr/>
          <p:nvPr/>
        </p:nvSpPr>
        <p:spPr>
          <a:xfrm>
            <a:off x="6748272" y="5257800"/>
            <a:ext cx="4343400" cy="56692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450" b="1" dirty="0">
                <a:solidFill>
                  <a:srgbClr val="F47B20"/>
                </a:solidFill>
              </a:rPr>
              <a:t>A completed final rocket assembly presentation supported by the physical prototype, CAD model, testing evidence, revisions, and techni…</a:t>
            </a:r>
            <a:endParaRPr lang="en-US" sz="1450" dirty="0"/>
          </a:p>
        </p:txBody>
      </p:sp>
      <p:pic>
        <p:nvPicPr>
          <p:cNvPr id="19" name="Picture 18" descr="logo_white_transparent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896" y="118872"/>
            <a:ext cx="1133856" cy="33846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03504"/>
          </a:xfrm>
          <a:prstGeom prst="rect">
            <a:avLst/>
          </a:prstGeom>
          <a:solidFill>
            <a:srgbClr val="0A204C"/>
          </a:solidFill>
          <a:ln w="12700">
            <a:solidFill>
              <a:srgbClr val="0A204C"/>
            </a:solidFill>
            <a:prstDash val="solid"/>
          </a:ln>
        </p:spPr>
        <p:txBody>
          <a:bodyPr/>
          <a:p/>
        </p:txBody>
      </p:sp>
      <p:sp>
        <p:nvSpPr>
          <p:cNvPr id="5" name="Text 2"/>
          <p:cNvSpPr/>
          <p:nvPr/>
        </p:nvSpPr>
        <p:spPr>
          <a:xfrm>
            <a:off x="2788920" y="146304"/>
            <a:ext cx="13716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200" b="1" dirty="0">
                <a:solidFill>
                  <a:srgbClr val="D7A940"/>
                </a:solidFill>
              </a:rPr>
              <a:t>Lesson 3.1</a:t>
            </a:r>
            <a:endParaRPr lang="en-US" sz="1200" dirty="0"/>
          </a:p>
        </p:txBody>
      </p:sp>
      <p:sp>
        <p:nvSpPr>
          <p:cNvPr id="6" name="Text 3"/>
          <p:cNvSpPr/>
          <p:nvPr/>
        </p:nvSpPr>
        <p:spPr>
          <a:xfrm>
            <a:off x="4315968" y="118872"/>
            <a:ext cx="64008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600" b="1" dirty="0">
                <a:solidFill>
                  <a:srgbClr val="FFFFFF"/>
                </a:solidFill>
              </a:rPr>
              <a:t>From Printed Testers to Rocket Assembly</a:t>
            </a:r>
            <a:endParaRPr lang="en-US" sz="1600" dirty="0"/>
          </a:p>
        </p:txBody>
      </p:sp>
      <p:sp>
        <p:nvSpPr>
          <p:cNvPr id="7" name="Text 4"/>
          <p:cNvSpPr/>
          <p:nvPr/>
        </p:nvSpPr>
        <p:spPr>
          <a:xfrm>
            <a:off x="7452360" y="6510528"/>
            <a:ext cx="393192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750" dirty="0">
                <a:solidFill>
                  <a:srgbClr val="5B6770"/>
                </a:solidFill>
              </a:rPr>
              <a:t>LockwoodSTEM  |  Introduction to Engineering Design</a:t>
            </a:r>
            <a:endParaRPr lang="en-US" sz="750" dirty="0"/>
          </a:p>
        </p:txBody>
      </p:sp>
      <p:sp>
        <p:nvSpPr>
          <p:cNvPr id="8" name="Text 5"/>
          <p:cNvSpPr/>
          <p:nvPr/>
        </p:nvSpPr>
        <p:spPr>
          <a:xfrm>
            <a:off x="502920" y="841248"/>
            <a:ext cx="731520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2300" b="1" dirty="0">
                <a:solidFill>
                  <a:srgbClr val="0A204C"/>
                </a:solidFill>
              </a:rPr>
              <a:t>Evidence checklist</a:t>
            </a:r>
            <a:endParaRPr lang="en-US" sz="2300" dirty="0"/>
          </a:p>
        </p:txBody>
      </p:sp>
      <p:sp>
        <p:nvSpPr>
          <p:cNvPr id="9" name="Text 6"/>
          <p:cNvSpPr/>
          <p:nvPr/>
        </p:nvSpPr>
        <p:spPr>
          <a:xfrm>
            <a:off x="502920" y="1207008"/>
            <a:ext cx="86868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550" dirty="0">
                <a:solidFill>
                  <a:srgbClr val="5B6770"/>
                </a:solidFill>
              </a:rPr>
              <a:t>Use this slide to check whether your lesson evidence is ready for the final package.</a:t>
            </a:r>
            <a:endParaRPr lang="en-US" sz="1550" dirty="0"/>
          </a:p>
        </p:txBody>
      </p:sp>
      <p:sp>
        <p:nvSpPr>
          <p:cNvPr id="10" name="Shape 7"/>
          <p:cNvSpPr/>
          <p:nvPr/>
        </p:nvSpPr>
        <p:spPr>
          <a:xfrm>
            <a:off x="502920" y="1691640"/>
            <a:ext cx="5577840" cy="4480560"/>
          </a:xfrm>
          <a:prstGeom prst="roundRect">
            <a:avLst>
              <a:gd name="adj" fmla="val 1633"/>
            </a:avLst>
          </a:prstGeom>
          <a:solidFill>
            <a:srgbClr val="EEF3F7"/>
          </a:solidFill>
          <a:ln w="12700">
            <a:solidFill>
              <a:srgbClr val="D9E6F2"/>
            </a:solidFill>
            <a:prstDash val="solid"/>
          </a:ln>
        </p:spPr>
        <p:txBody>
          <a:bodyPr/>
          <a:p/>
        </p:txBody>
      </p:sp>
      <p:sp>
        <p:nvSpPr>
          <p:cNvPr id="11" name="Text 8"/>
          <p:cNvSpPr/>
          <p:nvPr/>
        </p:nvSpPr>
        <p:spPr>
          <a:xfrm>
            <a:off x="749808" y="1947672"/>
            <a:ext cx="2743200" cy="256032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ctr">
            <a:normAutofit/>
          </a:bodyPr>
          <a:lstStyle/>
          <a:p>
            <a:pPr indent="0" marL="0">
              <a:buNone/>
            </a:pPr>
            <a:r>
              <a:rPr lang="en-US" sz="1100" b="1" dirty="0">
                <a:solidFill>
                  <a:srgbClr val="F47B20"/>
                </a:solidFill>
              </a:rPr>
              <a:t>REQUIRED EVIDENCE</a:t>
            </a:r>
            <a:endParaRPr lang="en-US" sz="1100" dirty="0"/>
          </a:p>
        </p:txBody>
      </p:sp>
      <p:sp>
        <p:nvSpPr>
          <p:cNvPr id="12" name="Text 9"/>
          <p:cNvSpPr/>
          <p:nvPr/>
        </p:nvSpPr>
        <p:spPr>
          <a:xfrm>
            <a:off x="749808" y="2340864"/>
            <a:ext cx="5074920" cy="3337560"/>
          </a:xfrm>
          <a:prstGeom prst="rect">
            <a:avLst/>
          </a:prstGeom>
          <a:noFill/>
          <a:ln/>
        </p:spPr>
        <p:txBody>
          <a:bodyPr wrap="square" lIns="508" tIns="508" rIns="508" bIns="508" rtlCol="0" anchor="t">
            <a:normAutofit/>
          </a:bodyPr>
          <a:lstStyle/>
          <a:p>
            <a:pPr indent="0" marL="0">
              <a:buNone/>
            </a:pPr>
            <a:r>
              <a:rPr lang="en-US" sz="1450" dirty="0">
                <a:solidFill>
                  <a:srgbClr val="1E2A36"/>
                </a:solidFill>
              </a:rPr>
              <a:t>□ Lesson title and focus question</a:t>
            </a:r>
            <a:endParaRPr lang="en-US" sz="1450" dirty="0"/>
          </a:p>
          <a:p>
            <a:pPr indent="0" marL="0">
              <a:buNone/>
            </a:pPr>
            <a:r>
              <a:rPr lang="en-US" sz="1450" dirty="0">
                <a:solidFill>
                  <a:srgbClr val="1E2A36"/>
                </a:solidFill>
              </a:rPr>
              <a:t>□ Summary of Unit 2 tester results</a:t>
            </a:r>
            <a:endParaRPr lang="en-US" sz="1450" dirty="0"/>
          </a:p>
          <a:p>
            <a:pPr indent="0" marL="0">
              <a:buNone/>
            </a:pPr>
            <a:r>
              <a:rPr lang="en-US" sz="1450" dirty="0">
                <a:solidFill>
                  <a:srgbClr val="1E2A36"/>
                </a:solidFill>
              </a:rPr>
              <a:t>□ Recommended clearance or fit choice</a:t>
            </a:r>
            <a:endParaRPr lang="en-US" sz="1450" dirty="0"/>
          </a:p>
          <a:p>
            <a:pPr indent="0" marL="0">
              <a:buNone/>
            </a:pPr>
            <a:r>
              <a:rPr lang="en-US" sz="1450" dirty="0">
                <a:solidFill>
                  <a:srgbClr val="1E2A36"/>
                </a:solidFill>
              </a:rPr>
              <a:t>□ Rocket part list</a:t>
            </a:r>
            <a:endParaRPr lang="en-US" sz="1450" dirty="0"/>
          </a:p>
          <a:p>
            <a:pPr indent="0" marL="0">
              <a:buNone/>
            </a:pPr>
            <a:r>
              <a:rPr lang="en-US" sz="1450" dirty="0">
                <a:solidFill>
                  <a:srgbClr val="1E2A36"/>
                </a:solidFill>
              </a:rPr>
              <a:t>□ Fit decision table</a:t>
            </a:r>
            <a:endParaRPr lang="en-US" sz="1450" dirty="0"/>
          </a:p>
          <a:p>
            <a:pPr indent="0" marL="0">
              <a:buNone/>
            </a:pPr>
            <a:r>
              <a:rPr lang="en-US" sz="1450" dirty="0">
                <a:solidFill>
                  <a:srgbClr val="1E2A36"/>
                </a:solidFill>
              </a:rPr>
              <a:t>□ Notes on where tolerance evidence will be used</a:t>
            </a:r>
            <a:endParaRPr lang="en-US" sz="1450" dirty="0"/>
          </a:p>
        </p:txBody>
      </p:sp>
      <p:sp>
        <p:nvSpPr>
          <p:cNvPr id="13" name="Shape 10"/>
          <p:cNvSpPr/>
          <p:nvPr/>
        </p:nvSpPr>
        <p:spPr>
          <a:xfrm>
            <a:off x="6492240" y="1691640"/>
            <a:ext cx="4983480" cy="4480560"/>
          </a:xfrm>
          <a:prstGeom prst="roundRect">
            <a:avLst>
              <a:gd name="adj" fmla="val 1633"/>
            </a:avLst>
          </a:prstGeom>
          <a:solidFill>
            <a:srgbClr val="FFFFFF"/>
          </a:solidFill>
          <a:ln w="12700">
            <a:solidFill>
              <a:srgbClr val="D9E6F2"/>
            </a:solidFill>
            <a:prstDash val="solid"/>
          </a:ln>
        </p:spPr>
        <p:txBody>
          <a:bodyPr/>
          <a:p/>
        </p:txBody>
      </p:sp>
      <p:sp>
        <p:nvSpPr>
          <p:cNvPr id="14" name="Text 11"/>
          <p:cNvSpPr/>
          <p:nvPr/>
        </p:nvSpPr>
        <p:spPr>
          <a:xfrm>
            <a:off x="6748272" y="1947672"/>
            <a:ext cx="2743200" cy="256032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ctr">
            <a:normAutofit/>
          </a:bodyPr>
          <a:lstStyle/>
          <a:p>
            <a:pPr indent="0" marL="0">
              <a:buNone/>
            </a:pPr>
            <a:r>
              <a:rPr lang="en-US" sz="1100" b="1" dirty="0">
                <a:solidFill>
                  <a:srgbClr val="D7A940"/>
                </a:solidFill>
              </a:rPr>
              <a:t>BEFORE MOVING ON</a:t>
            </a:r>
            <a:endParaRPr lang="en-US" sz="1100" dirty="0"/>
          </a:p>
        </p:txBody>
      </p:sp>
      <p:sp>
        <p:nvSpPr>
          <p:cNvPr id="15" name="Text 12"/>
          <p:cNvSpPr/>
          <p:nvPr/>
        </p:nvSpPr>
        <p:spPr>
          <a:xfrm>
            <a:off x="6748272" y="2331720"/>
            <a:ext cx="438912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700" b="1" dirty="0">
                <a:solidFill>
                  <a:srgbClr val="0A204C"/>
                </a:solidFill>
              </a:rPr>
              <a:t>Your work should be:</a:t>
            </a:r>
            <a:endParaRPr lang="en-US" sz="1700" dirty="0"/>
          </a:p>
        </p:txBody>
      </p:sp>
      <p:sp>
        <p:nvSpPr>
          <p:cNvPr id="16" name="Text 13"/>
          <p:cNvSpPr/>
          <p:nvPr/>
        </p:nvSpPr>
        <p:spPr>
          <a:xfrm>
            <a:off x="6748272" y="2697480"/>
            <a:ext cx="4343400" cy="2057400"/>
          </a:xfrm>
          <a:prstGeom prst="rect">
            <a:avLst/>
          </a:prstGeom>
          <a:noFill/>
          <a:ln/>
        </p:spPr>
        <p:txBody>
          <a:bodyPr wrap="square" lIns="762" tIns="762" rIns="762" bIns="762" rtlCol="0" anchor="t">
            <a:normAutofit/>
          </a:bodyPr>
          <a:lstStyle/>
          <a:p>
            <a:pPr indent="0" marL="0">
              <a:buNone/>
            </a:pPr>
            <a:r>
              <a:rPr lang="en-US" sz="1550" dirty="0">
                <a:solidFill>
                  <a:srgbClr val="1E2A3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saved in the correct file or folder</a:t>
            </a:r>
            <a:pPr indent="0" marL="0">
              <a:buNone/>
            </a:pPr>
            <a:endParaRPr lang="en-US" sz="1550" dirty="0"/>
          </a:p>
          <a:p>
            <a:pPr indent="0" marL="0">
              <a:buNone/>
            </a:pPr>
            <a:r>
              <a:rPr lang="en-US" sz="1550" dirty="0">
                <a:solidFill>
                  <a:srgbClr val="1E2A3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named clearly enough to find later</a:t>
            </a:r>
            <a:endParaRPr lang="en-US" sz="1550" dirty="0"/>
          </a:p>
          <a:p>
            <a:pPr indent="0" marL="0">
              <a:buNone/>
            </a:pPr>
            <a:endParaRPr lang="en-US" sz="1550" dirty="0"/>
          </a:p>
          <a:p>
            <a:pPr indent="0" marL="0">
              <a:buNone/>
            </a:pPr>
            <a:r>
              <a:rPr lang="en-US" sz="1550" dirty="0">
                <a:solidFill>
                  <a:srgbClr val="1E2A3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connected to a design decision</a:t>
            </a:r>
            <a:endParaRPr lang="en-US" sz="1550" dirty="0"/>
          </a:p>
          <a:p>
            <a:pPr indent="0" marL="0">
              <a:buNone/>
            </a:pPr>
            <a:endParaRPr lang="en-US" sz="1550" dirty="0"/>
          </a:p>
          <a:p>
            <a:pPr indent="0" marL="0">
              <a:buNone/>
            </a:pPr>
            <a:r>
              <a:rPr lang="en-US" sz="1550" dirty="0">
                <a:solidFill>
                  <a:srgbClr val="1E2A3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useful for final drawings or presentation</a:t>
            </a:r>
            <a:endParaRPr lang="en-US" sz="1550" dirty="0"/>
          </a:p>
          <a:p>
            <a:pPr indent="0" marL="0">
              <a:buNone/>
            </a:pPr>
            <a:endParaRPr lang="en-US" sz="1550" dirty="0"/>
          </a:p>
          <a:p>
            <a:pPr indent="0" marL="0">
              <a:buNone/>
            </a:pPr>
            <a:r>
              <a:rPr lang="en-US" sz="1550" dirty="0">
                <a:solidFill>
                  <a:srgbClr val="1E2A3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ready for another person to understand</a:t>
            </a:r>
            <a:endParaRPr lang="en-US" sz="1550" dirty="0"/>
          </a:p>
        </p:txBody>
      </p:sp>
      <p:sp>
        <p:nvSpPr>
          <p:cNvPr id="17" name="Shape 14"/>
          <p:cNvSpPr/>
          <p:nvPr/>
        </p:nvSpPr>
        <p:spPr>
          <a:xfrm>
            <a:off x="6720840" y="5074920"/>
            <a:ext cx="4434840" cy="0"/>
          </a:xfrm>
          <a:prstGeom prst="line">
            <a:avLst/>
          </a:prstGeom>
          <a:noFill/>
          <a:ln w="12700">
            <a:solidFill>
              <a:srgbClr val="D9E6F2"/>
            </a:solidFill>
            <a:prstDash val="solid"/>
          </a:ln>
        </p:spPr>
        <p:txBody>
          <a:bodyPr/>
          <a:p/>
        </p:txBody>
      </p:sp>
      <p:sp>
        <p:nvSpPr>
          <p:cNvPr id="18" name="Text 15"/>
          <p:cNvSpPr/>
          <p:nvPr/>
        </p:nvSpPr>
        <p:spPr>
          <a:xfrm>
            <a:off x="6748272" y="5257800"/>
            <a:ext cx="4343400" cy="56692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450" b="1" dirty="0">
                <a:solidFill>
                  <a:srgbClr val="F47B20"/>
                </a:solidFill>
              </a:rPr>
              <a:t>A Unit 3 rocket assembly plan that connects tolerance evidence to fit decisions.</a:t>
            </a:r>
            <a:endParaRPr lang="en-US" sz="1450" dirty="0"/>
          </a:p>
        </p:txBody>
      </p:sp>
      <p:pic>
        <p:nvPicPr>
          <p:cNvPr id="19" name="Picture 18" descr="logo_white_transparent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896" y="118872"/>
            <a:ext cx="1133856" cy="338464"/>
          </a:xfrm>
          <a:prstGeom prst="rect">
            <a:avLst/>
          </a:prstGeom>
        </p:spPr>
      </p:pic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0">
    <p:bg>
      <p:bgPr>
        <a:solidFill>
          <a:srgbClr val="0A204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unit3_crops/a_clean_high_resolution_product_visualization_tec_close.jp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126480" y="0"/>
            <a:ext cx="6065215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6126480" cy="6858000"/>
          </a:xfrm>
          <a:prstGeom prst="rect">
            <a:avLst/>
          </a:prstGeom>
          <a:solidFill>
            <a:srgbClr val="0A204C"/>
          </a:solidFill>
          <a:ln w="12700">
            <a:solidFill>
              <a:srgbClr val="0A204C"/>
            </a:solidFill>
            <a:prstDash val="solid"/>
          </a:ln>
        </p:spPr>
        <p:txBody>
          <a:bodyPr/>
          <a:p/>
        </p:txBody>
      </p:sp>
      <p:sp>
        <p:nvSpPr>
          <p:cNvPr id="4" name="Shape 1"/>
          <p:cNvSpPr/>
          <p:nvPr/>
        </p:nvSpPr>
        <p:spPr>
          <a:xfrm>
            <a:off x="6126480" y="0"/>
            <a:ext cx="109728" cy="6858000"/>
          </a:xfrm>
          <a:prstGeom prst="rect">
            <a:avLst/>
          </a:prstGeom>
          <a:solidFill>
            <a:srgbClr val="F47B20"/>
          </a:solidFill>
          <a:ln w="12700">
            <a:solidFill>
              <a:srgbClr val="F47B20"/>
            </a:solidFill>
            <a:prstDash val="solid"/>
          </a:ln>
        </p:spPr>
        <p:txBody>
          <a:bodyPr/>
          <a:p/>
        </p:txBody>
      </p:sp>
      <p:sp>
        <p:nvSpPr>
          <p:cNvPr id="7" name="Text 3"/>
          <p:cNvSpPr/>
          <p:nvPr/>
        </p:nvSpPr>
        <p:spPr>
          <a:xfrm>
            <a:off x="640080" y="1234440"/>
            <a:ext cx="4206240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600" b="1" dirty="0">
                <a:solidFill>
                  <a:srgbClr val="D7A940"/>
                </a:solidFill>
              </a:rPr>
              <a:t>Unit 3 Close</a:t>
            </a:r>
            <a:endParaRPr lang="en-US" sz="1600" dirty="0"/>
          </a:p>
        </p:txBody>
      </p:sp>
      <p:sp>
        <p:nvSpPr>
          <p:cNvPr id="8" name="Text 4"/>
          <p:cNvSpPr/>
          <p:nvPr/>
        </p:nvSpPr>
        <p:spPr>
          <a:xfrm>
            <a:off x="640080" y="1737360"/>
            <a:ext cx="5257800" cy="100584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3400" b="1" dirty="0">
                <a:solidFill>
                  <a:srgbClr val="FFFFFF"/>
                </a:solidFill>
              </a:rPr>
              <a:t>From CAD Assembly to Design Package</a:t>
            </a:r>
            <a:endParaRPr lang="en-US" sz="3400" dirty="0"/>
          </a:p>
        </p:txBody>
      </p:sp>
      <p:sp>
        <p:nvSpPr>
          <p:cNvPr id="9" name="Text 5"/>
          <p:cNvSpPr/>
          <p:nvPr/>
        </p:nvSpPr>
        <p:spPr>
          <a:xfrm>
            <a:off x="640080" y="3154680"/>
            <a:ext cx="5029200" cy="100584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900" dirty="0">
                <a:solidFill>
                  <a:srgbClr val="E8EEF6"/>
                </a:solidFill>
              </a:rPr>
              <a:t>A strong final package tells the story of how your rocket assembly was planned, modeled, tested, revised, documented, and presented.</a:t>
            </a:r>
            <a:endParaRPr lang="en-US" sz="1900" dirty="0"/>
          </a:p>
        </p:txBody>
      </p:sp>
      <p:sp>
        <p:nvSpPr>
          <p:cNvPr id="10" name="Shape 6"/>
          <p:cNvSpPr/>
          <p:nvPr/>
        </p:nvSpPr>
        <p:spPr>
          <a:xfrm>
            <a:off x="640080" y="4754880"/>
            <a:ext cx="5074920" cy="822960"/>
          </a:xfrm>
          <a:prstGeom prst="roundRect">
            <a:avLst>
              <a:gd name="adj" fmla="val 7778"/>
            </a:avLst>
          </a:prstGeom>
          <a:solidFill>
            <a:srgbClr val="EEF3F7"/>
          </a:solidFill>
          <a:ln w="12700">
            <a:solidFill>
              <a:srgbClr val="D9E6F2">
                <a:alpha val="95000"/>
              </a:srgbClr>
            </a:solidFill>
            <a:prstDash val="solid"/>
          </a:ln>
        </p:spPr>
        <p:txBody>
          <a:bodyPr/>
          <a:p/>
        </p:txBody>
      </p:sp>
      <p:sp>
        <p:nvSpPr>
          <p:cNvPr id="11" name="Text 7"/>
          <p:cNvSpPr/>
          <p:nvPr/>
        </p:nvSpPr>
        <p:spPr>
          <a:xfrm>
            <a:off x="804672" y="4901184"/>
            <a:ext cx="4745736" cy="237744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ctr">
            <a:normAutofit/>
          </a:bodyPr>
          <a:lstStyle/>
          <a:p>
            <a:pPr indent="0" marL="0">
              <a:buNone/>
            </a:pPr>
            <a:r>
              <a:rPr lang="en-US" sz="1100" b="1" dirty="0">
                <a:solidFill>
                  <a:srgbClr val="F47B20"/>
                </a:solidFill>
              </a:rPr>
              <a:t>FINAL MINDSET</a:t>
            </a:r>
            <a:endParaRPr lang="en-US" sz="1100" dirty="0"/>
          </a:p>
        </p:txBody>
      </p:sp>
      <p:sp>
        <p:nvSpPr>
          <p:cNvPr id="12" name="Text 8"/>
          <p:cNvSpPr/>
          <p:nvPr/>
        </p:nvSpPr>
        <p:spPr>
          <a:xfrm>
            <a:off x="804672" y="5230368"/>
            <a:ext cx="4745736" cy="25603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t">
            <a:normAutofit/>
          </a:bodyPr>
          <a:lstStyle/>
          <a:p>
            <a:pPr indent="0" marL="0">
              <a:buNone/>
            </a:pPr>
            <a:r>
              <a:rPr lang="en-US" sz="1450" dirty="0">
                <a:solidFill>
                  <a:srgbClr val="1E2A36"/>
                </a:solidFill>
              </a:rPr>
              <a:t>A finished prototype is not the end of engineering — it is evidence for the next better version.</a:t>
            </a:r>
            <a:endParaRPr lang="en-US" sz="1450" dirty="0"/>
          </a:p>
        </p:txBody>
      </p:sp>
      <p:pic>
        <p:nvPicPr>
          <p:cNvPr id="13" name="Picture 12" descr="logo_white_transparen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0896" y="118872"/>
            <a:ext cx="1133856" cy="338464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90</Slides>
  <Notes>90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90</vt:i4>
      </vt:variant>
    </vt:vector>
  </HeadingPairs>
  <TitlesOfParts>
    <vt:vector size="93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Slide 68</vt:lpstr>
      <vt:lpstr>Slide 69</vt:lpstr>
      <vt:lpstr>Slide 70</vt:lpstr>
      <vt:lpstr>Slide 71</vt:lpstr>
      <vt:lpstr>Slide 72</vt:lpstr>
      <vt:lpstr>Slide 73</vt:lpstr>
      <vt:lpstr>Slide 74</vt:lpstr>
      <vt:lpstr>Slide 75</vt:lpstr>
      <vt:lpstr>Slide 76</vt:lpstr>
      <vt:lpstr>Slide 77</vt:lpstr>
      <vt:lpstr>Slide 78</vt:lpstr>
      <vt:lpstr>Slide 79</vt:lpstr>
      <vt:lpstr>Slide 80</vt:lpstr>
      <vt:lpstr>Slide 81</vt:lpstr>
      <vt:lpstr>Slide 82</vt:lpstr>
      <vt:lpstr>Slide 83</vt:lpstr>
      <vt:lpstr>Slide 84</vt:lpstr>
      <vt:lpstr>Slide 85</vt:lpstr>
      <vt:lpstr>Slide 86</vt:lpstr>
      <vt:lpstr>Slide 87</vt:lpstr>
      <vt:lpstr>Slide 88</vt:lpstr>
      <vt:lpstr>Slide 89</vt:lpstr>
      <vt:lpstr>Slide 90</vt:lpstr>
    </vt:vector>
  </TitlesOfParts>
  <Company>LockwoodSTEM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IED Unit 3 LockwoodSTEM Student-Facing Deck</dc:title>
  <dc:subject>IED Unit 3 CAD Assemblies, Prototyping &amp; Technical Drawings</dc:subject>
  <dc:creator>LockwoodSTEM</dc:creator>
  <cp:lastModifiedBy>LockwoodSTEM</cp:lastModifiedBy>
  <cp:revision>1</cp:revision>
  <dcterms:created xsi:type="dcterms:W3CDTF">2026-06-29T20:22:12Z</dcterms:created>
  <dcterms:modified xsi:type="dcterms:W3CDTF">2026-06-29T20:22:12Z</dcterms:modified>
</cp:coreProperties>
</file>