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3154680" cy="6858000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154680" y="0"/>
            <a:ext cx="109728" cy="68580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pic>
        <p:nvPicPr>
          <p:cNvPr id="5" name="Image 0" descr="/mnt/data/site_orig/LockwoodSTEM_V3-main/assets/img/course-icons/ied-course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502920"/>
            <a:ext cx="731520" cy="7315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703320" y="685800"/>
            <a:ext cx="438912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3 • LESSON 3.5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3703320" y="1170432"/>
            <a:ext cx="713232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Joints and Assembly Relationships</a:t>
            </a:r>
            <a:endParaRPr lang="en-US" sz="3100" dirty="0"/>
          </a:p>
        </p:txBody>
      </p:sp>
      <p:sp>
        <p:nvSpPr>
          <p:cNvPr id="8" name="Text 5"/>
          <p:cNvSpPr/>
          <p:nvPr/>
        </p:nvSpPr>
        <p:spPr>
          <a:xfrm>
            <a:off x="3703320" y="2606040"/>
            <a:ext cx="21945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3703320" y="2953512"/>
            <a:ext cx="7223760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joints define relationships between parts?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3749040" y="4160520"/>
            <a:ext cx="1783080" cy="685800"/>
          </a:xfrm>
          <a:prstGeom prst="roundRect">
            <a:avLst>
              <a:gd name="adj" fmla="val 16000"/>
            </a:avLst>
          </a:prstGeom>
          <a:solidFill>
            <a:srgbClr val="EAF4FB"/>
          </a:solidFill>
          <a:ln w="12700">
            <a:solidFill>
              <a:srgbClr val="BED3E3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749040" y="4352544"/>
            <a:ext cx="17830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CONSTRAIN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126480" y="4160520"/>
            <a:ext cx="1783080" cy="685800"/>
          </a:xfrm>
          <a:prstGeom prst="roundRect">
            <a:avLst>
              <a:gd name="adj" fmla="val 16000"/>
            </a:avLst>
          </a:prstGeom>
          <a:solidFill>
            <a:srgbClr val="EAF4FB"/>
          </a:solidFill>
          <a:ln w="12700">
            <a:solidFill>
              <a:srgbClr val="BED3E3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126480" y="4352544"/>
            <a:ext cx="17830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RELATE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8503920" y="4160520"/>
            <a:ext cx="1783080" cy="685800"/>
          </a:xfrm>
          <a:prstGeom prst="roundRect">
            <a:avLst>
              <a:gd name="adj" fmla="val 16000"/>
            </a:avLst>
          </a:prstGeom>
          <a:solidFill>
            <a:srgbClr val="EAF4FB"/>
          </a:solidFill>
          <a:ln w="12700">
            <a:solidFill>
              <a:srgbClr val="BED3E3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503920" y="4352544"/>
            <a:ext cx="17830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3703320" y="5989320"/>
            <a:ext cx="402336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Introduction to Engineering Design</a:t>
            </a:r>
            <a:endParaRPr lang="en-US" sz="1300" dirty="0"/>
          </a:p>
        </p:txBody>
      </p:sp>
      <p:pic>
        <p:nvPicPr>
          <p:cNvPr id="17" name="Image 1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8280" y="5815584"/>
            <a:ext cx="205740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→ Evidence → Decision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3.5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914400" y="146304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60704" y="154533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1536192" y="146304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1536192" y="177393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rocket assembly, prototype, or drawing.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4343400" y="146304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489704" y="154533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4965192" y="146304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4965192" y="177393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or challenges the claim: screenshots, dimensions, tests, photos, notes.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7772400" y="146304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918704" y="154533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8394192" y="146304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8394192" y="177393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evidence.</a:t>
            </a:r>
            <a:endParaRPr lang="en-US" sz="1150" dirty="0"/>
          </a:p>
        </p:txBody>
      </p:sp>
      <p:sp>
        <p:nvSpPr>
          <p:cNvPr id="22" name="Text 19"/>
          <p:cNvSpPr/>
          <p:nvPr/>
        </p:nvSpPr>
        <p:spPr>
          <a:xfrm>
            <a:off x="1005840" y="3337560"/>
            <a:ext cx="987552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 claim: “My joints and assembly relationships work is ready to move forward.”</a:t>
            </a:r>
            <a:endParaRPr lang="en-US" sz="1900" dirty="0"/>
          </a:p>
        </p:txBody>
      </p:sp>
      <p:sp>
        <p:nvSpPr>
          <p:cNvPr id="23" name="Text 20"/>
          <p:cNvSpPr/>
          <p:nvPr/>
        </p:nvSpPr>
        <p:spPr>
          <a:xfrm>
            <a:off x="1005840" y="4069080"/>
            <a:ext cx="9144000" cy="1097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prove the claim?
</a:t>
            </a:r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challenge it?
</a:t>
            </a:r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decision should happen next?</a:t>
            </a:r>
            <a:endParaRPr lang="en-US" sz="1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You Need?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3.5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152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“My joints and assembly relationships work is accurate and ready to move forward.”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777240" y="20574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22037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5328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screenshot, drawing view, or model view that shows the work</a:t>
            </a:r>
            <a:endParaRPr lang="en-US" sz="1280" dirty="0"/>
          </a:p>
        </p:txBody>
      </p:sp>
      <p:sp>
        <p:nvSpPr>
          <p:cNvPr id="14" name="Shape 11"/>
          <p:cNvSpPr/>
          <p:nvPr/>
        </p:nvSpPr>
        <p:spPr>
          <a:xfrm>
            <a:off x="6172200" y="20574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36792" y="22037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336792" y="25328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it looks good</a:t>
            </a:r>
            <a:endParaRPr lang="en-US" sz="1280" dirty="0"/>
          </a:p>
        </p:txBody>
      </p:sp>
      <p:sp>
        <p:nvSpPr>
          <p:cNvPr id="17" name="Shape 14"/>
          <p:cNvSpPr/>
          <p:nvPr/>
        </p:nvSpPr>
        <p:spPr>
          <a:xfrm>
            <a:off x="777240" y="29718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1181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34472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measurements, settings, fit notes, or test results</a:t>
            </a:r>
            <a:endParaRPr lang="en-US" sz="1280" dirty="0"/>
          </a:p>
        </p:txBody>
      </p:sp>
      <p:sp>
        <p:nvSpPr>
          <p:cNvPr id="20" name="Shape 17"/>
          <p:cNvSpPr/>
          <p:nvPr/>
        </p:nvSpPr>
        <p:spPr>
          <a:xfrm>
            <a:off x="6172200" y="29718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336792" y="31181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6336792" y="34472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file name that does not identify the lesson or part</a:t>
            </a:r>
            <a:endParaRPr lang="en-US" sz="1280" dirty="0"/>
          </a:p>
        </p:txBody>
      </p:sp>
      <p:sp>
        <p:nvSpPr>
          <p:cNvPr id="23" name="Shape 20"/>
          <p:cNvSpPr/>
          <p:nvPr/>
        </p:nvSpPr>
        <p:spPr>
          <a:xfrm>
            <a:off x="777240" y="38862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941832" y="40325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941832" y="43616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it is probably fine</a:t>
            </a:r>
            <a:endParaRPr lang="en-US" sz="1280" dirty="0"/>
          </a:p>
        </p:txBody>
      </p:sp>
      <p:sp>
        <p:nvSpPr>
          <p:cNvPr id="26" name="Text 23"/>
          <p:cNvSpPr/>
          <p:nvPr/>
        </p:nvSpPr>
        <p:spPr>
          <a:xfrm>
            <a:off x="777240" y="5440680"/>
            <a:ext cx="941832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 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Strongest Evidence Pair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3.5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68680" y="1417320"/>
            <a:ext cx="4754880" cy="2011680"/>
          </a:xfrm>
          <a:prstGeom prst="roundRect">
            <a:avLst>
              <a:gd name="adj" fmla="val 5455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33272" y="1563624"/>
            <a:ext cx="44256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1033272" y="1892808"/>
            <a:ext cx="442569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shows what was created. C shows whether it meets the requirement or supports the design decision.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5989320" y="1417320"/>
            <a:ext cx="475488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153912" y="1563624"/>
            <a:ext cx="44256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but not enough alone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6153912" y="1892808"/>
            <a:ext cx="442569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Appearance, vague confidence, or unclear file names can support the story, but they do not prove the claim by themselves.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960120" y="4389120"/>
            <a:ext cx="9784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connect directly to the design claim you are making.</a:t>
            </a:r>
            <a:endParaRPr lang="en-US" sz="2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Engineer Do Next?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3.5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Scenario: A student working on joints and assembly relationships notices something does not match the expected rocket assembly result.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777240" y="214884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229514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62432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it and keep going because the task is almost finished</a:t>
            </a:r>
            <a:endParaRPr lang="en-US" sz="1380" dirty="0"/>
          </a:p>
        </p:txBody>
      </p:sp>
      <p:sp>
        <p:nvSpPr>
          <p:cNvPr id="14" name="Shape 11"/>
          <p:cNvSpPr/>
          <p:nvPr/>
        </p:nvSpPr>
        <p:spPr>
          <a:xfrm>
            <a:off x="6172200" y="214884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36792" y="229514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336792" y="262432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</a:t>
            </a:r>
            <a:endParaRPr lang="en-US" sz="1380" dirty="0"/>
          </a:p>
        </p:txBody>
      </p:sp>
      <p:sp>
        <p:nvSpPr>
          <p:cNvPr id="17" name="Shape 14"/>
          <p:cNvSpPr/>
          <p:nvPr/>
        </p:nvSpPr>
        <p:spPr>
          <a:xfrm>
            <a:off x="777240" y="324612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39242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372160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Delete the evidence and restart without notes</a:t>
            </a:r>
            <a:endParaRPr lang="en-US" sz="1380" dirty="0"/>
          </a:p>
        </p:txBody>
      </p:sp>
      <p:sp>
        <p:nvSpPr>
          <p:cNvPr id="20" name="Shape 17"/>
          <p:cNvSpPr/>
          <p:nvPr/>
        </p:nvSpPr>
        <p:spPr>
          <a:xfrm>
            <a:off x="6172200" y="324612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336792" y="339242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6336792" y="372160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faster option even if it cannot be justified</a:t>
            </a:r>
            <a:endParaRPr lang="en-US" sz="1380" dirty="0"/>
          </a:p>
        </p:txBody>
      </p:sp>
      <p:sp>
        <p:nvSpPr>
          <p:cNvPr id="23" name="Text 20"/>
          <p:cNvSpPr/>
          <p:nvPr/>
        </p:nvSpPr>
        <p:spPr>
          <a:xfrm>
            <a:off x="822960" y="5257800"/>
            <a:ext cx="85953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next step.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3.5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68680" y="1417320"/>
            <a:ext cx="3657600" cy="2011680"/>
          </a:xfrm>
          <a:prstGeom prst="roundRect">
            <a:avLst>
              <a:gd name="adj" fmla="val 5455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33272" y="1563624"/>
            <a:ext cx="3328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1033272" y="1892808"/>
            <a:ext cx="332841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again.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4892040" y="150876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038344" y="159105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5513832" y="150876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5513832" y="181965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what happened with a note, screenshot, photo, or measurement.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4892040" y="242316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038344" y="250545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5513832" y="242316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5513832" y="273405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Find the likely cause before changing the design.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4892040" y="333756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5038344" y="341985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5513832" y="333756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+ Check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5513832" y="364845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targeted change and collect new evidence.</a:t>
            </a:r>
            <a:endParaRPr lang="en-US" sz="1150" dirty="0"/>
          </a:p>
        </p:txBody>
      </p:sp>
      <p:sp>
        <p:nvSpPr>
          <p:cNvPr id="25" name="Text 22"/>
          <p:cNvSpPr/>
          <p:nvPr/>
        </p:nvSpPr>
        <p:spPr>
          <a:xfrm>
            <a:off x="1005840" y="5166360"/>
            <a:ext cx="987552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move: use the problem as evidence, not as a reason to hide the work.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3.5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43000"/>
            <a:ext cx="95097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77240" y="1783080"/>
            <a:ext cx="1024128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1929384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258568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joints and assembly relationships work is good because it looks complete.”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777240" y="2788920"/>
            <a:ext cx="10241280" cy="822960"/>
          </a:xfrm>
          <a:prstGeom prst="roundRect">
            <a:avLst>
              <a:gd name="adj" fmla="val 13333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935224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941832" y="3264408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checked the relevant evidence and found the result matched the requirement.”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777240" y="3794760"/>
            <a:ext cx="10241280" cy="822960"/>
          </a:xfrm>
          <a:prstGeom prst="roundRect">
            <a:avLst>
              <a:gd name="adj" fmla="val 13333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941064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4270248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revised the design because the check showed a specific fit, alignment, or documentation issue.”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777240" y="5257800"/>
            <a:ext cx="67665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3.5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77240" y="1417320"/>
            <a:ext cx="3291840" cy="21945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41832" y="1563624"/>
            <a:ext cx="29626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941832" y="1892808"/>
            <a:ext cx="2962656" cy="1627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Opinion-heavy. “Looks complete” is not enough evidence.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4434840" y="1417320"/>
            <a:ext cx="3291840" cy="2194560"/>
          </a:xfrm>
          <a:prstGeom prst="roundRect">
            <a:avLst>
              <a:gd name="adj" fmla="val 5000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599432" y="1563624"/>
            <a:ext cx="29626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599432" y="1892808"/>
            <a:ext cx="2962656" cy="1627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Evidence-based. It references a check against a requirement.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8092440" y="1417320"/>
            <a:ext cx="3291840" cy="2194560"/>
          </a:xfrm>
          <a:prstGeom prst="roundRect">
            <a:avLst>
              <a:gd name="adj" fmla="val 5000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257032" y="1563624"/>
            <a:ext cx="29626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257032" y="1892808"/>
            <a:ext cx="2962656" cy="1627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reasoning. It connects a revision to a specific check.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14400" y="4526280"/>
            <a:ext cx="104241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evidence + clear decision = stronger engineering communication.</a:t>
            </a:r>
            <a:endParaRPr lang="en-US" sz="2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3.5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1188720"/>
            <a:ext cx="9601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 in your notebook or on the assigned class format: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777240" y="1737360"/>
            <a:ext cx="1033272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1883664"/>
            <a:ext cx="100035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212848"/>
            <a:ext cx="1000353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helps improve the rocket assembly design package.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777240" y="2788920"/>
            <a:ext cx="10332720" cy="914400"/>
          </a:xfrm>
          <a:prstGeom prst="roundRect">
            <a:avLst>
              <a:gd name="adj" fmla="val 12000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935224"/>
            <a:ext cx="100035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941832" y="3264408"/>
            <a:ext cx="1000353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 collected or would need for joints and assembly relationships.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777240" y="3840480"/>
            <a:ext cx="10332720" cy="914400"/>
          </a:xfrm>
          <a:prstGeom prst="roundRect">
            <a:avLst>
              <a:gd name="adj" fmla="val 12000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986784"/>
            <a:ext cx="100035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4315968"/>
            <a:ext cx="1000353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or revision target you still have before the next lesson.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822960" y="5532120"/>
            <a:ext cx="105156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3.6 — Fin Placement and Symmetry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3.5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94360" y="1143000"/>
            <a:ext cx="950976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assembly, prototype, and drawing evidence for the rocket design package.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594360" y="1600200"/>
            <a:ext cx="507492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58952" y="1746504"/>
            <a:ext cx="47457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758952" y="2075688"/>
            <a:ext cx="4745736" cy="14447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3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3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Describe what a CAD joint or relationship controls.
</a:t>
            </a:r>
            <a:pPr indent="0" marL="0">
              <a:buNone/>
            </a:pPr>
            <a:r>
              <a:rPr lang="en-US" sz="133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3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appropriate relationships for fixed or aligned parts.
</a:t>
            </a:r>
            <a:pPr indent="0" marL="0">
              <a:buNone/>
            </a:pPr>
            <a:r>
              <a:rPr lang="en-US" sz="133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3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whether the assembly behaves as intended.</a:t>
            </a:r>
            <a:endParaRPr lang="en-US" sz="1330" dirty="0"/>
          </a:p>
        </p:txBody>
      </p:sp>
      <p:sp>
        <p:nvSpPr>
          <p:cNvPr id="14" name="Shape 11"/>
          <p:cNvSpPr/>
          <p:nvPr/>
        </p:nvSpPr>
        <p:spPr>
          <a:xfrm>
            <a:off x="5989320" y="1600200"/>
            <a:ext cx="5074920" cy="2011680"/>
          </a:xfrm>
          <a:prstGeom prst="roundRect">
            <a:avLst>
              <a:gd name="adj" fmla="val 5455"/>
            </a:avLst>
          </a:prstGeom>
          <a:solidFill>
            <a:srgbClr val="F5FAFE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153912" y="1746504"/>
            <a:ext cx="47457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153912" y="2075688"/>
            <a:ext cx="474573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explain how a joint controls the relationship between two rocket parts.</a:t>
            </a:r>
            <a:endParaRPr lang="en-US" sz="1550" dirty="0"/>
          </a:p>
        </p:txBody>
      </p:sp>
      <p:sp>
        <p:nvSpPr>
          <p:cNvPr id="17" name="Shape 14"/>
          <p:cNvSpPr/>
          <p:nvPr/>
        </p:nvSpPr>
        <p:spPr>
          <a:xfrm>
            <a:off x="594360" y="3886200"/>
            <a:ext cx="1046988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58952" y="4032504"/>
            <a:ext cx="101406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758952" y="4361688"/>
            <a:ext cx="10140696" cy="14447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 Opening prompt and lesson launch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 Concept walkthrough and model/documentation connection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Guided practice or teacher demonstration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 min Student application checkpoint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 Evidence challenge and scenario reveal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 Exit debrief</a:t>
            </a:r>
            <a:endParaRPr lang="en-US" sz="122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Joints and Assembly Relationships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3.5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417320"/>
            <a:ext cx="1060704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joints define relationships between parts?</a:t>
            </a:r>
            <a:endParaRPr lang="en-US" sz="2800" dirty="0"/>
          </a:p>
        </p:txBody>
      </p:sp>
      <p:sp>
        <p:nvSpPr>
          <p:cNvPr id="11" name="Shape 8"/>
          <p:cNvSpPr/>
          <p:nvPr/>
        </p:nvSpPr>
        <p:spPr>
          <a:xfrm>
            <a:off x="731520" y="2423160"/>
            <a:ext cx="5303520" cy="2103120"/>
          </a:xfrm>
          <a:prstGeom prst="roundRect">
            <a:avLst>
              <a:gd name="adj" fmla="val 5217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96112" y="2569464"/>
            <a:ext cx="49743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896112" y="2898648"/>
            <a:ext cx="497433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evidence, CAD action, or prototype decision would help answer today’s focus question?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6309360" y="2423160"/>
            <a:ext cx="4663440" cy="2103120"/>
          </a:xfrm>
          <a:prstGeom prst="roundRect">
            <a:avLst>
              <a:gd name="adj" fmla="val 5217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73952" y="2569464"/>
            <a:ext cx="43342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73952" y="2898648"/>
            <a:ext cx="433425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answer. Try to use a specific engineering action word.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731520" y="5166360"/>
            <a:ext cx="89611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lesson definition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Working Definition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3.5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31520" y="1325880"/>
            <a:ext cx="10744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96112" y="1472184"/>
            <a:ext cx="104150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working definition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896112" y="1801368"/>
            <a:ext cx="10415016" cy="6675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lesson, engineers constrain, relate, test so the final rocket assembly can be defended with evidence.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868680" y="292608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14984" y="300837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1490472" y="292608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Constrain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1490472" y="323697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Describe what a CAD joint or relationship controls.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4160520" y="292608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306824" y="300837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4782312" y="292608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Relate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4782312" y="323697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appropriate relationships for fixed or aligned parts.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452360" y="292608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598664" y="300837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8074152" y="292608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8074152" y="323697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whether the assembly behaves as intended.</a:t>
            </a:r>
            <a:endParaRPr lang="en-US" sz="1150" dirty="0"/>
          </a:p>
        </p:txBody>
      </p:sp>
      <p:sp>
        <p:nvSpPr>
          <p:cNvPr id="25" name="Text 22"/>
          <p:cNvSpPr/>
          <p:nvPr/>
        </p:nvSpPr>
        <p:spPr>
          <a:xfrm>
            <a:off x="868680" y="5230368"/>
            <a:ext cx="98755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every CAD, prototype, or drawing choice should leave evidence someone else can inspect.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One Fits?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3.5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43000"/>
            <a:ext cx="95097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Hold up fingers 1–4 or vote silently. Then justify your choice.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685800" y="1627632"/>
            <a:ext cx="10241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Prompt: Which action best supports joints and assembly relationships?</a:t>
            </a:r>
            <a:endParaRPr lang="en-US" sz="2000" dirty="0"/>
          </a:p>
        </p:txBody>
      </p:sp>
      <p:sp>
        <p:nvSpPr>
          <p:cNvPr id="12" name="Shape 9"/>
          <p:cNvSpPr/>
          <p:nvPr/>
        </p:nvSpPr>
        <p:spPr>
          <a:xfrm>
            <a:off x="777240" y="233172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941832" y="247802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941832" y="280720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 quickly without checking evidence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6172200" y="233172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336792" y="247802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336792" y="280720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lesson evidence to make a controlled decision</a:t>
            </a:r>
            <a:endParaRPr lang="en-US" sz="1500" dirty="0"/>
          </a:p>
        </p:txBody>
      </p:sp>
      <p:sp>
        <p:nvSpPr>
          <p:cNvPr id="18" name="Shape 15"/>
          <p:cNvSpPr/>
          <p:nvPr/>
        </p:nvSpPr>
        <p:spPr>
          <a:xfrm>
            <a:off x="777240" y="365760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41832" y="380390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941832" y="413308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easiest option and hope it works</a:t>
            </a:r>
            <a:endParaRPr lang="en-US" sz="1500" dirty="0"/>
          </a:p>
        </p:txBody>
      </p:sp>
      <p:sp>
        <p:nvSpPr>
          <p:cNvPr id="21" name="Shape 18"/>
          <p:cNvSpPr/>
          <p:nvPr/>
        </p:nvSpPr>
        <p:spPr>
          <a:xfrm>
            <a:off x="6172200" y="365760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36792" y="380390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6336792" y="413308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the work look complete without verifying it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777240" y="5349240"/>
            <a:ext cx="85953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engineering choice.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3.5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1417320"/>
            <a:ext cx="3657600" cy="2103120"/>
          </a:xfrm>
          <a:prstGeom prst="roundRect">
            <a:avLst>
              <a:gd name="adj" fmla="val 5217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552" y="1563624"/>
            <a:ext cx="3328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987552" y="1892808"/>
            <a:ext cx="332841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 — Choose the relationship that matches the intended physical connection.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4800600" y="1417320"/>
            <a:ext cx="2926080" cy="210312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965192" y="1563624"/>
            <a:ext cx="25968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965192" y="1892808"/>
            <a:ext cx="259689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uses lesson-specific evidence instead of a guess, shortcut, or appearance-based decision.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8001000" y="1417320"/>
            <a:ext cx="2926080" cy="210312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165592" y="1563624"/>
            <a:ext cx="25968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others miss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165592" y="1892808"/>
            <a:ext cx="259689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They treat engineering as completion rather than controlled decision-making.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914400" y="4343400"/>
            <a:ext cx="98755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IED, your answer is stronger when it connects a claim to observable proof.</a:t>
            </a:r>
            <a:endParaRPr lang="en-US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3 CONNECTION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Rocket Assembly Evidence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3.5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33856"/>
            <a:ext cx="10241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3 moves from individual CAD parts to a complete assembly, printed prototype, and technical drawing package.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685800" y="1783080"/>
            <a:ext cx="32461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0392" y="19293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assembly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850392" y="2258568"/>
            <a:ext cx="2916936" cy="21762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 relationships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Fit and alignment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Exploded views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Interference or motion checks</a:t>
            </a:r>
            <a:endParaRPr lang="en-US" sz="1350" dirty="0"/>
          </a:p>
        </p:txBody>
      </p:sp>
      <p:sp>
        <p:nvSpPr>
          <p:cNvPr id="14" name="Shape 11"/>
          <p:cNvSpPr/>
          <p:nvPr/>
        </p:nvSpPr>
        <p:spPr>
          <a:xfrm>
            <a:off x="4434840" y="1783080"/>
            <a:ext cx="32461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599432" y="19293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Physical prototype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4599432" y="2258568"/>
            <a:ext cx="2916936" cy="21762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3D printed parts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Assembly fit testing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Revision notes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Real-world evidence</a:t>
            </a:r>
            <a:endParaRPr lang="en-US" sz="1350" dirty="0"/>
          </a:p>
        </p:txBody>
      </p:sp>
      <p:sp>
        <p:nvSpPr>
          <p:cNvPr id="17" name="Shape 14"/>
          <p:cNvSpPr/>
          <p:nvPr/>
        </p:nvSpPr>
        <p:spPr>
          <a:xfrm>
            <a:off x="8183880" y="1783080"/>
            <a:ext cx="32461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348472" y="19293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Drawing package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8348472" y="2258568"/>
            <a:ext cx="2916936" cy="21762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 and assembly views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Balloons and parts list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Notes and revisions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presentation evidence</a:t>
            </a:r>
            <a:endParaRPr lang="en-US" sz="1350" dirty="0"/>
          </a:p>
        </p:txBody>
      </p:sp>
      <p:sp>
        <p:nvSpPr>
          <p:cNvPr id="20" name="Text 17"/>
          <p:cNvSpPr/>
          <p:nvPr/>
        </p:nvSpPr>
        <p:spPr>
          <a:xfrm>
            <a:off x="822960" y="5074920"/>
            <a:ext cx="10241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focus: You can explain how a joint controls the relationship between two rocket parts.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Skill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3.5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15568"/>
            <a:ext cx="100584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rocket assembly evidence source and connect it to today’s lesson.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685800" y="1691640"/>
            <a:ext cx="3657600" cy="3291840"/>
          </a:xfrm>
          <a:prstGeom prst="roundRect">
            <a:avLst>
              <a:gd name="adj" fmla="val 3333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0392" y="1837944"/>
            <a:ext cx="3328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evidence source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850392" y="2167128"/>
            <a:ext cx="3328416" cy="27249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screenshot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Measured clearance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Slicer preview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Prototype photo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Drawing view or note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4617720" y="1691640"/>
            <a:ext cx="6537960" cy="3291840"/>
          </a:xfrm>
          <a:prstGeom prst="roundRect">
            <a:avLst>
              <a:gd name="adj" fmla="val 3333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782312" y="1837944"/>
            <a:ext cx="620877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Then answer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4782312" y="2167128"/>
            <a:ext cx="6208776" cy="2724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1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would this evidence help you constrain, relate, or test the rocket assembly?</a:t>
            </a:r>
            <a:endParaRPr lang="en-US" sz="2100" dirty="0"/>
          </a:p>
        </p:txBody>
      </p:sp>
      <p:sp>
        <p:nvSpPr>
          <p:cNvPr id="17" name="Text 14"/>
          <p:cNvSpPr/>
          <p:nvPr/>
        </p:nvSpPr>
        <p:spPr>
          <a:xfrm>
            <a:off x="731520" y="5349240"/>
            <a:ext cx="987552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evidence source + one design decision + one reason it matters.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Are Practicing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3.5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85800" y="1554480"/>
            <a:ext cx="3246120" cy="2423160"/>
          </a:xfrm>
          <a:prstGeom prst="roundRect">
            <a:avLst>
              <a:gd name="adj" fmla="val 4528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50392" y="17007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1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850392" y="2029968"/>
            <a:ext cx="2916936" cy="1856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Joints define how parts relate to one another.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4389120" y="1554480"/>
            <a:ext cx="3246120" cy="2423160"/>
          </a:xfrm>
          <a:prstGeom prst="roundRect">
            <a:avLst>
              <a:gd name="adj" fmla="val 4528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553712" y="17007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2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553712" y="2029968"/>
            <a:ext cx="2916936" cy="1856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wrong joint can create hidden alignment or motion errors.</a:t>
            </a:r>
            <a:endParaRPr lang="en-US" sz="1700" dirty="0"/>
          </a:p>
        </p:txBody>
      </p:sp>
      <p:sp>
        <p:nvSpPr>
          <p:cNvPr id="16" name="Shape 13"/>
          <p:cNvSpPr/>
          <p:nvPr/>
        </p:nvSpPr>
        <p:spPr>
          <a:xfrm>
            <a:off x="8092440" y="1554480"/>
            <a:ext cx="3246120" cy="2423160"/>
          </a:xfrm>
          <a:prstGeom prst="roundRect">
            <a:avLst>
              <a:gd name="adj" fmla="val 4528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257032" y="17007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3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257032" y="2029968"/>
            <a:ext cx="2916936" cy="1856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Relationships should match the physical design intent.</a:t>
            </a:r>
            <a:endParaRPr lang="en-US" sz="1700" dirty="0"/>
          </a:p>
        </p:txBody>
      </p:sp>
      <p:sp>
        <p:nvSpPr>
          <p:cNvPr id="19" name="Shape 16"/>
          <p:cNvSpPr/>
          <p:nvPr/>
        </p:nvSpPr>
        <p:spPr>
          <a:xfrm>
            <a:off x="1143000" y="4526280"/>
            <a:ext cx="9921240" cy="868680"/>
          </a:xfrm>
          <a:prstGeom prst="roundRect">
            <a:avLst>
              <a:gd name="adj" fmla="val 12632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307592" y="4672584"/>
            <a:ext cx="95920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habit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1307592" y="5001768"/>
            <a:ext cx="9592056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 not just complete the screen task. Save the evidence that explains how you know the design is ready.</a:t>
            </a:r>
            <a:endParaRPr lang="en-US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3.5 Joints and Assembly Relationships</dc:title>
  <dc:subject>IED Unit 3 Lesson 3.5</dc:subject>
  <dc:creator>LockwoodSTEM</dc:creator>
  <cp:lastModifiedBy>LockwoodSTEM</cp:lastModifiedBy>
  <cp:revision>1</cp:revision>
  <dcterms:created xsi:type="dcterms:W3CDTF">2026-07-17T17:27:53Z</dcterms:created>
  <dcterms:modified xsi:type="dcterms:W3CDTF">2026-07-17T17:27:53Z</dcterms:modified>
</cp:coreProperties>
</file>