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154680" cy="6858000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154680" y="0"/>
            <a:ext cx="109728" cy="685800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pic>
        <p:nvPicPr>
          <p:cNvPr id="5" name="Image 0" descr="/mnt/data/site_orig/LockwoodSTEM_V3-main/assets/img/course-icons/ied-course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502920"/>
            <a:ext cx="731520" cy="7315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03320" y="685800"/>
            <a:ext cx="43891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3 • LESSON 3.1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3703320" y="1170432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1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Printed Testers to Rocket Assembly</a:t>
            </a:r>
            <a:endParaRPr lang="en-US" sz="3100" dirty="0"/>
          </a:p>
        </p:txBody>
      </p:sp>
      <p:sp>
        <p:nvSpPr>
          <p:cNvPr id="8" name="Text 5"/>
          <p:cNvSpPr/>
          <p:nvPr/>
        </p:nvSpPr>
        <p:spPr>
          <a:xfrm>
            <a:off x="3703320" y="2606040"/>
            <a:ext cx="21945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3703320" y="2953512"/>
            <a:ext cx="7223760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tolerance testing inform a complete rocket assembly?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374904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74904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2648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8503920" y="4160520"/>
            <a:ext cx="1783080" cy="685800"/>
          </a:xfrm>
          <a:prstGeom prst="roundRect">
            <a:avLst>
              <a:gd name="adj" fmla="val 16000"/>
            </a:avLst>
          </a:prstGeom>
          <a:solidFill>
            <a:srgbClr val="EAF4FB"/>
          </a:solidFill>
          <a:ln w="12700">
            <a:solidFill>
              <a:srgbClr val="BED3E3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503920" y="4352544"/>
            <a:ext cx="1783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703320" y="5989320"/>
            <a:ext cx="402336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  <p:pic>
        <p:nvPicPr>
          <p:cNvPr id="17" name="Image 1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98280" y="5815584"/>
            <a:ext cx="2057400" cy="5029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 → Evidence → Decision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914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60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536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536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rocket assembly, prototype, or drawing.</a:t>
            </a:r>
            <a:endParaRPr lang="en-US" sz="1150" dirty="0"/>
          </a:p>
        </p:txBody>
      </p:sp>
      <p:sp>
        <p:nvSpPr>
          <p:cNvPr id="14" name="Shape 11"/>
          <p:cNvSpPr/>
          <p:nvPr/>
        </p:nvSpPr>
        <p:spPr>
          <a:xfrm>
            <a:off x="4343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489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4965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4965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claim: screenshots, dimensions, tests, photos, notes.</a:t>
            </a:r>
            <a:endParaRPr lang="en-US" sz="1150" dirty="0"/>
          </a:p>
        </p:txBody>
      </p:sp>
      <p:sp>
        <p:nvSpPr>
          <p:cNvPr id="18" name="Shape 15"/>
          <p:cNvSpPr/>
          <p:nvPr/>
        </p:nvSpPr>
        <p:spPr>
          <a:xfrm>
            <a:off x="7772400" y="146304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918704" y="154533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8394192" y="146304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8394192" y="177393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evidence.</a:t>
            </a:r>
            <a:endParaRPr lang="en-US" sz="1150" dirty="0"/>
          </a:p>
        </p:txBody>
      </p:sp>
      <p:sp>
        <p:nvSpPr>
          <p:cNvPr id="22" name="Text 19"/>
          <p:cNvSpPr/>
          <p:nvPr/>
        </p:nvSpPr>
        <p:spPr>
          <a:xfrm>
            <a:off x="1005840" y="33375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Example claim: “My from printed testers to rocket assembly work is ready to move forward.”</a:t>
            </a:r>
            <a:endParaRPr lang="en-US" sz="1900" dirty="0"/>
          </a:p>
        </p:txBody>
      </p:sp>
      <p:sp>
        <p:nvSpPr>
          <p:cNvPr id="23" name="Text 20"/>
          <p:cNvSpPr/>
          <p:nvPr/>
        </p:nvSpPr>
        <p:spPr>
          <a:xfrm>
            <a:off x="1005840" y="4069080"/>
            <a:ext cx="9144000" cy="10972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prove the claim?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challenge it?
</a:t>
            </a:r>
            <a:pPr indent="0" marL="0">
              <a:buNone/>
            </a:pPr>
            <a:r>
              <a:rPr lang="en-US" sz="17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decision should happen next?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 Would You Need?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152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“My from printed testers to rocket assembly work is accurate and ready to move forward.”</a:t>
            </a:r>
            <a:endParaRPr lang="en-US" sz="2400" dirty="0"/>
          </a:p>
        </p:txBody>
      </p:sp>
      <p:sp>
        <p:nvSpPr>
          <p:cNvPr id="11" name="Shape 8"/>
          <p:cNvSpPr/>
          <p:nvPr/>
        </p:nvSpPr>
        <p:spPr>
          <a:xfrm>
            <a:off x="77724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screenshot, drawing view, or model view that shows the work</a:t>
            </a:r>
            <a:endParaRPr lang="en-US" sz="1280" dirty="0"/>
          </a:p>
        </p:txBody>
      </p:sp>
      <p:sp>
        <p:nvSpPr>
          <p:cNvPr id="14" name="Shape 11"/>
          <p:cNvSpPr/>
          <p:nvPr/>
        </p:nvSpPr>
        <p:spPr>
          <a:xfrm>
            <a:off x="6172200" y="20574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037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5328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statement that it looks good</a:t>
            </a:r>
            <a:endParaRPr lang="en-US" sz="1280" dirty="0"/>
          </a:p>
        </p:txBody>
      </p:sp>
      <p:sp>
        <p:nvSpPr>
          <p:cNvPr id="17" name="Shape 14"/>
          <p:cNvSpPr/>
          <p:nvPr/>
        </p:nvSpPr>
        <p:spPr>
          <a:xfrm>
            <a:off x="77724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Relevant measurements, settings, fit notes, or test results</a:t>
            </a:r>
            <a:endParaRPr lang="en-US" sz="1280" dirty="0"/>
          </a:p>
        </p:txBody>
      </p:sp>
      <p:sp>
        <p:nvSpPr>
          <p:cNvPr id="20" name="Shape 17"/>
          <p:cNvSpPr/>
          <p:nvPr/>
        </p:nvSpPr>
        <p:spPr>
          <a:xfrm>
            <a:off x="6172200" y="29718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1181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4472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file name that does not identify the lesson or part</a:t>
            </a:r>
            <a:endParaRPr lang="en-US" sz="1280" dirty="0"/>
          </a:p>
        </p:txBody>
      </p:sp>
      <p:sp>
        <p:nvSpPr>
          <p:cNvPr id="23" name="Shape 20"/>
          <p:cNvSpPr/>
          <p:nvPr/>
        </p:nvSpPr>
        <p:spPr>
          <a:xfrm>
            <a:off x="777240" y="3886200"/>
            <a:ext cx="4892040" cy="658368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941832" y="403250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41832" y="4361688"/>
            <a:ext cx="4562856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it is probably fine</a:t>
            </a:r>
            <a:endParaRPr lang="en-US" sz="1280" dirty="0"/>
          </a:p>
        </p:txBody>
      </p:sp>
      <p:sp>
        <p:nvSpPr>
          <p:cNvPr id="26" name="Text 23"/>
          <p:cNvSpPr/>
          <p:nvPr/>
        </p:nvSpPr>
        <p:spPr>
          <a:xfrm>
            <a:off x="777240" y="5440680"/>
            <a:ext cx="94183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 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Strongest Evidence Pair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what was created. C shows whether it meets the requirement or supports the design decision.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5989320" y="1417320"/>
            <a:ext cx="4754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153912" y="1563624"/>
            <a:ext cx="4425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 but not enough alone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6153912" y="1892808"/>
            <a:ext cx="442569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Appearance, vague confidence, or unclear file names can support the story, but they do not prove the claim by themselves.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960120" y="4389120"/>
            <a:ext cx="9784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3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connect directly to the design claim you are making.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Should the Engineer Do Next?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234440"/>
            <a:ext cx="10241280" cy="5303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Scenario: A student working on from printed testers to rocket assembly notices something does not match the expected rocket assembly result.</a:t>
            </a:r>
            <a:endParaRPr lang="en-US" sz="2000" dirty="0"/>
          </a:p>
        </p:txBody>
      </p:sp>
      <p:sp>
        <p:nvSpPr>
          <p:cNvPr id="11" name="Shape 8"/>
          <p:cNvSpPr/>
          <p:nvPr/>
        </p:nvSpPr>
        <p:spPr>
          <a:xfrm>
            <a:off x="77724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it and keep going because the task is almost finished</a:t>
            </a:r>
            <a:endParaRPr lang="en-US" sz="1380" dirty="0"/>
          </a:p>
        </p:txBody>
      </p:sp>
      <p:sp>
        <p:nvSpPr>
          <p:cNvPr id="14" name="Shape 11"/>
          <p:cNvSpPr/>
          <p:nvPr/>
        </p:nvSpPr>
        <p:spPr>
          <a:xfrm>
            <a:off x="6172200" y="214884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336792" y="229514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336792" y="262432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</a:t>
            </a:r>
            <a:endParaRPr lang="en-US" sz="1380" dirty="0"/>
          </a:p>
        </p:txBody>
      </p:sp>
      <p:sp>
        <p:nvSpPr>
          <p:cNvPr id="17" name="Shape 14"/>
          <p:cNvSpPr/>
          <p:nvPr/>
        </p:nvSpPr>
        <p:spPr>
          <a:xfrm>
            <a:off x="77724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Delete the evidence and restart without notes</a:t>
            </a:r>
            <a:endParaRPr lang="en-US" sz="1380" dirty="0"/>
          </a:p>
        </p:txBody>
      </p:sp>
      <p:sp>
        <p:nvSpPr>
          <p:cNvPr id="20" name="Shape 17"/>
          <p:cNvSpPr/>
          <p:nvPr/>
        </p:nvSpPr>
        <p:spPr>
          <a:xfrm>
            <a:off x="6172200" y="3246120"/>
            <a:ext cx="489204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6336792" y="3392424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6336792" y="3721608"/>
            <a:ext cx="45628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8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faster option even if it cannot be justified</a:t>
            </a:r>
            <a:endParaRPr lang="en-US" sz="1380" dirty="0"/>
          </a:p>
        </p:txBody>
      </p:sp>
      <p:sp>
        <p:nvSpPr>
          <p:cNvPr id="23" name="Text 20"/>
          <p:cNvSpPr/>
          <p:nvPr/>
        </p:nvSpPr>
        <p:spPr>
          <a:xfrm>
            <a:off x="822960" y="525780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next step.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68680" y="1417320"/>
            <a:ext cx="3657600" cy="2011680"/>
          </a:xfrm>
          <a:prstGeom prst="roundRect">
            <a:avLst>
              <a:gd name="adj" fmla="val 5455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03327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B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1033272" y="1892808"/>
            <a:ext cx="332841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issue, identify the likely cause, revise, and check again.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4892040" y="15087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038344" y="15910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5513832" y="15087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5513832" y="18196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 what happened with a note, screenshot, photo, or measurement.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892040" y="24231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5038344" y="25054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5513832" y="24231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5513832" y="27340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Find the likely cause before changing the design.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4892040" y="333756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5038344" y="341985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5513832" y="333756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5513832" y="364845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a targeted change and collect new evidence.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1005840" y="5166360"/>
            <a:ext cx="98755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the work.</a:t>
            </a:r>
            <a:endParaRPr lang="en-US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77240" y="178308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92938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5856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“My from printed testers to rocket assembly work is good because it looks complete.”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checked the relevant evidence and found the result matched the requirement.”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794760"/>
            <a:ext cx="10241280" cy="822960"/>
          </a:xfrm>
          <a:prstGeom prst="roundRect">
            <a:avLst>
              <a:gd name="adj" fmla="val 1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41064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270248"/>
            <a:ext cx="99120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“I revised the design because the check showed a specific fit, alignment, or documentation issue.”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777240" y="5257800"/>
            <a:ext cx="67665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answer is on the next slide.</a:t>
            </a:r>
            <a:endParaRPr lang="en-US" sz="1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72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418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418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Opinion-heavy. “Looks complete” is not enough evidence.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44348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994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994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Evidence-based. It references a check against a requirement.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8092440" y="1417320"/>
            <a:ext cx="3291840" cy="2194560"/>
          </a:xfrm>
          <a:prstGeom prst="roundRect">
            <a:avLst>
              <a:gd name="adj" fmla="val 5000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563624"/>
            <a:ext cx="29626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1892808"/>
            <a:ext cx="2962656" cy="16276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reasoning. It connects a revision to a specific check.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14400" y="4526280"/>
            <a:ext cx="1042416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clear decision = stronger engineering communication.</a:t>
            </a:r>
            <a:endParaRPr lang="en-US" sz="2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188720"/>
            <a:ext cx="9601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777240" y="173736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941832" y="188366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941832" y="221284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helps improve the rocket assembly design package.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777240" y="278892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41832" y="293522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941832" y="326440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 collected or would need for from printed testers to rocket assembly.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777240" y="3840480"/>
            <a:ext cx="10332720" cy="914400"/>
          </a:xfrm>
          <a:prstGeom prst="roundRect">
            <a:avLst>
              <a:gd name="adj" fmla="val 12000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41832" y="3986784"/>
            <a:ext cx="100035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941832" y="4315968"/>
            <a:ext cx="1000353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 or revision target you still have before the next lesson.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822960" y="5532120"/>
            <a:ext cx="105156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3.2 — CAD Components and Assembly Files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594360" y="1143000"/>
            <a:ext cx="950976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assembly, prototype, and drawing evidence for the rocket design package.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59436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75895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tolerance testing results to predict fit in a larger assembly.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where clearance, alignment, and contact surfaces matter in the rocket.
</a:t>
            </a:r>
            <a:pPr indent="0" marL="0">
              <a:buNone/>
            </a:pPr>
            <a:r>
              <a:rPr lang="en-US" sz="133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3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the assembly evidence you will collect across Unit 3.</a:t>
            </a:r>
            <a:endParaRPr lang="en-US" sz="1330" dirty="0"/>
          </a:p>
        </p:txBody>
      </p:sp>
      <p:sp>
        <p:nvSpPr>
          <p:cNvPr id="14" name="Shape 11"/>
          <p:cNvSpPr/>
          <p:nvPr/>
        </p:nvSpPr>
        <p:spPr>
          <a:xfrm>
            <a:off x="5989320" y="1600200"/>
            <a:ext cx="5074920" cy="2011680"/>
          </a:xfrm>
          <a:prstGeom prst="roundRect">
            <a:avLst>
              <a:gd name="adj" fmla="val 5455"/>
            </a:avLst>
          </a:prstGeom>
          <a:solidFill>
            <a:srgbClr val="F5FAFE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53912" y="1746504"/>
            <a:ext cx="47457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like…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153912" y="2075688"/>
            <a:ext cx="4745736" cy="1444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connect tolerance tester evidence to fit decisions in a complete rocket assembly.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594360" y="3886200"/>
            <a:ext cx="10469880" cy="201168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58952" y="4032504"/>
            <a:ext cx="101406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758952" y="4361688"/>
            <a:ext cx="10140696" cy="144475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 and lesson launch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Concept walkthrough and model/documentation connection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 Guided practice or teacher demonstration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 min Student application checkpoint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 and scenario reveal
</a:t>
            </a:r>
            <a:pPr indent="0" marL="0">
              <a:buNone/>
            </a:pPr>
            <a:r>
              <a:rPr lang="en-US" sz="122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2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Printed Testers to Rocket Assembly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417320"/>
            <a:ext cx="10607040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tolerance testing inform a complete rocket assembly?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31520" y="2423160"/>
            <a:ext cx="5303520" cy="2103120"/>
          </a:xfrm>
          <a:prstGeom prst="roundRect">
            <a:avLst>
              <a:gd name="adj" fmla="val 5217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96112" y="2569464"/>
            <a:ext cx="49743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96112" y="2898648"/>
            <a:ext cx="497433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evidence, CAD action, or prototype decision would help answer today’s focus question?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309360" y="2423160"/>
            <a:ext cx="4663440" cy="2103120"/>
          </a:xfrm>
          <a:prstGeom prst="roundRect">
            <a:avLst>
              <a:gd name="adj" fmla="val 5217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73952" y="2569464"/>
            <a:ext cx="43342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73952" y="2898648"/>
            <a:ext cx="433425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 one short answer. Try to use a specific engineering action word.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731520" y="5166360"/>
            <a:ext cx="896112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lesson definition on the next slide.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Working Definition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31520" y="1325880"/>
            <a:ext cx="10744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96112" y="1472184"/>
            <a:ext cx="104150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working definition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96112" y="1801368"/>
            <a:ext cx="10415016" cy="6675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this lesson, engineers connect, predict, plan so the final rocket assembly can be defended with evidence.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6868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1498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149047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49047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tolerance testing results to predict fit in a larger assembly.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416052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30682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478231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Predict</a:t>
            </a:r>
            <a:endParaRPr lang="en-US" sz="1400" dirty="0"/>
          </a:p>
        </p:txBody>
      </p:sp>
      <p:sp>
        <p:nvSpPr>
          <p:cNvPr id="20" name="Text 17"/>
          <p:cNvSpPr/>
          <p:nvPr/>
        </p:nvSpPr>
        <p:spPr>
          <a:xfrm>
            <a:off x="478231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where clearance, alignment, and contact surfaces matter in the rocket.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7452360" y="2926080"/>
            <a:ext cx="475488" cy="475488"/>
          </a:xfrm>
          <a:prstGeom prst="ellipse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598664" y="3008376"/>
            <a:ext cx="1828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618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8074152" y="2926080"/>
            <a:ext cx="2011680" cy="246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400" dirty="0"/>
          </a:p>
        </p:txBody>
      </p:sp>
      <p:sp>
        <p:nvSpPr>
          <p:cNvPr id="24" name="Text 21"/>
          <p:cNvSpPr/>
          <p:nvPr/>
        </p:nvSpPr>
        <p:spPr>
          <a:xfrm>
            <a:off x="8074152" y="3236976"/>
            <a:ext cx="24688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the assembly evidence you will collect across Unit 3.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868680" y="5230368"/>
            <a:ext cx="98755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every CAD, prototype, or drawing choice should leave evidence someone else can inspect.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One Fits?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43000"/>
            <a:ext cx="9509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4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85800" y="1627632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0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from printed testers to rocket assembly?</a:t>
            </a:r>
            <a:endParaRPr lang="en-US" sz="2000" dirty="0"/>
          </a:p>
        </p:txBody>
      </p:sp>
      <p:sp>
        <p:nvSpPr>
          <p:cNvPr id="12" name="Shape 9"/>
          <p:cNvSpPr/>
          <p:nvPr/>
        </p:nvSpPr>
        <p:spPr>
          <a:xfrm>
            <a:off x="77724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94183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94183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Move quickly without checking evidence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172200" y="233172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336792" y="247802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336792" y="280720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lesson evidence to make a controlled decision</a:t>
            </a:r>
            <a:endParaRPr lang="en-US" sz="1500" dirty="0"/>
          </a:p>
        </p:txBody>
      </p:sp>
      <p:sp>
        <p:nvSpPr>
          <p:cNvPr id="18" name="Shape 15"/>
          <p:cNvSpPr/>
          <p:nvPr/>
        </p:nvSpPr>
        <p:spPr>
          <a:xfrm>
            <a:off x="77724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4183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0" name="Text 17"/>
          <p:cNvSpPr/>
          <p:nvPr/>
        </p:nvSpPr>
        <p:spPr>
          <a:xfrm>
            <a:off x="94183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easiest option and hope it works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6172200" y="3657600"/>
            <a:ext cx="4800600" cy="914400"/>
          </a:xfrm>
          <a:prstGeom prst="roundRect">
            <a:avLst>
              <a:gd name="adj" fmla="val 12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336792" y="3803904"/>
            <a:ext cx="4471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3" name="Text 20"/>
          <p:cNvSpPr/>
          <p:nvPr/>
        </p:nvSpPr>
        <p:spPr>
          <a:xfrm>
            <a:off x="6336792" y="4133088"/>
            <a:ext cx="4471416" cy="3474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work look complete without verifying it</a:t>
            </a:r>
            <a:endParaRPr lang="en-US" sz="1500" dirty="0"/>
          </a:p>
        </p:txBody>
      </p:sp>
      <p:sp>
        <p:nvSpPr>
          <p:cNvPr id="24" name="Text 21"/>
          <p:cNvSpPr/>
          <p:nvPr/>
        </p:nvSpPr>
        <p:spPr>
          <a:xfrm>
            <a:off x="777240" y="5349240"/>
            <a:ext cx="8595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 next slide reveals the strongest engineering choice.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22960" y="1417320"/>
            <a:ext cx="3657600" cy="2103120"/>
          </a:xfrm>
          <a:prstGeom prst="roundRect">
            <a:avLst>
              <a:gd name="adj" fmla="val 5217"/>
            </a:avLst>
          </a:prstGeom>
          <a:solidFill>
            <a:srgbClr val="F8F1D7"/>
          </a:solidFill>
          <a:ln w="13970">
            <a:solidFill>
              <a:srgbClr val="D9AB3D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87552" y="156362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987552" y="1892808"/>
            <a:ext cx="332841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 — Use prior tolerance results to predict where fit checks are needed.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8006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9651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9651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uses lesson-specific evidence instead of a guess, shortcut, or appearance-based decision.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8001000" y="1417320"/>
            <a:ext cx="2926080" cy="2103120"/>
          </a:xfrm>
          <a:prstGeom prst="roundRect">
            <a:avLst>
              <a:gd name="adj" fmla="val 5217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165592" y="1563624"/>
            <a:ext cx="259689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165592" y="1892808"/>
            <a:ext cx="2596896" cy="15361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treat engineering as completion rather than controlled decision-making.</a:t>
            </a:r>
            <a:endParaRPr lang="en-US" sz="1500" dirty="0"/>
          </a:p>
        </p:txBody>
      </p:sp>
      <p:sp>
        <p:nvSpPr>
          <p:cNvPr id="19" name="Text 16"/>
          <p:cNvSpPr/>
          <p:nvPr/>
        </p:nvSpPr>
        <p:spPr>
          <a:xfrm>
            <a:off x="914400" y="4343400"/>
            <a:ext cx="987552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IED, your answer is stronger when it connects a claim to observable proof.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CONNECTION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Evidence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33856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 3 moves from individual CAD parts to a complete assembly, printed prototype, and technical drawing package.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68580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assembly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relationships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and alignment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Exploded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Interference or motion checks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443484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59943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Physical prototype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59943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3D printed parts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fit testing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notes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Real-world evidence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8183880" y="1783080"/>
            <a:ext cx="3246120" cy="27432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348472" y="19293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package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8348472" y="2258568"/>
            <a:ext cx="2916936" cy="217627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 and assembly views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Balloons and parts list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and revisions
</a:t>
            </a:r>
            <a:pPr indent="0" marL="0">
              <a:buNone/>
            </a:pPr>
            <a:r>
              <a:rPr lang="en-US" sz="135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Final presentation evidence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822960" y="5074920"/>
            <a:ext cx="10241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focus: You can connect tolerance tester evidence to fit decisions in a complete rocket assembly.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TURN + TALK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the Skill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5800" y="1115568"/>
            <a:ext cx="100584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rocket assembly evidence source and connect it to today’s lesson.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685800" y="1691640"/>
            <a:ext cx="365760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0392" y="1837944"/>
            <a:ext cx="332841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one evidence source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850392" y="2167128"/>
            <a:ext cx="3328416" cy="2724912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CAD screenshot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Measured clearance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Slicer preview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Prototype photo
</a:t>
            </a:r>
            <a:pPr indent="0" marL="0">
              <a:buNone/>
            </a:pPr>
            <a:r>
              <a:rPr lang="en-US" sz="15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Drawing view or note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617720" y="1691640"/>
            <a:ext cx="6537960" cy="3291840"/>
          </a:xfrm>
          <a:prstGeom prst="roundRect">
            <a:avLst>
              <a:gd name="adj" fmla="val 3333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82312" y="1837944"/>
            <a:ext cx="620877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Then answer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4782312" y="2167128"/>
            <a:ext cx="6208776" cy="272491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1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would this evidence help you connect, predict, or plan the rocket assembly?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731520" y="5349240"/>
            <a:ext cx="987552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evidence source + one design decision + one reason it matters.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8203A"/>
          </a:solidFill>
          <a:ln w="12700">
            <a:solidFill>
              <a:srgbClr val="08203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411480" y="475488"/>
            <a:ext cx="109728" cy="502920"/>
          </a:xfrm>
          <a:prstGeom prst="rect">
            <a:avLst/>
          </a:prstGeom>
          <a:solidFill>
            <a:srgbClr val="D9AB3D"/>
          </a:solidFill>
          <a:ln w="12700">
            <a:solidFill>
              <a:srgbClr val="D9AB3D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347472"/>
            <a:ext cx="347472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D9AB3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658368"/>
            <a:ext cx="694944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3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We Are Practicing</a:t>
            </a:r>
            <a:endParaRPr lang="en-US" sz="2300" dirty="0"/>
          </a:p>
        </p:txBody>
      </p:sp>
      <p:pic>
        <p:nvPicPr>
          <p:cNvPr id="6" name="Image 0" descr="/mnt/data/site_orig/LockwoodSTEM_V3-main/assets/img/lockwoodstem-concept-a1-black-transparent.png">    </p:cNvPr>
          <p:cNvPicPr>
            <a:picLocks noChangeAspect="1"/>
          </p:cNvPicPr>
          <p:nvPr/>
        </p:nvPicPr>
        <p:blipFill>
          <a:blip r:embed="rId1">
            <a:alphaModFix amt="96000"/>
          </a:blip>
          <a:stretch>
            <a:fillRect/>
          </a:stretch>
        </p:blipFill>
        <p:spPr>
          <a:xfrm>
            <a:off x="9966960" y="347472"/>
            <a:ext cx="17830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502920" y="6537960"/>
            <a:ext cx="566928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3</a:t>
            </a:r>
            <a:endParaRPr lang="en-US" sz="850" dirty="0"/>
          </a:p>
        </p:txBody>
      </p:sp>
      <p:sp>
        <p:nvSpPr>
          <p:cNvPr id="8" name="Text 5"/>
          <p:cNvSpPr/>
          <p:nvPr/>
        </p:nvSpPr>
        <p:spPr>
          <a:xfrm>
            <a:off x="10881360" y="6537960"/>
            <a:ext cx="82296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3627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3.1</a:t>
            </a:r>
            <a:endParaRPr lang="en-US" sz="850" dirty="0"/>
          </a:p>
        </p:txBody>
      </p:sp>
      <p:sp>
        <p:nvSpPr>
          <p:cNvPr id="9" name="Shape 6"/>
          <p:cNvSpPr/>
          <p:nvPr/>
        </p:nvSpPr>
        <p:spPr>
          <a:xfrm>
            <a:off x="457200" y="6446520"/>
            <a:ext cx="11247120" cy="0"/>
          </a:xfrm>
          <a:prstGeom prst="line">
            <a:avLst/>
          </a:prstGeom>
          <a:noFill/>
          <a:ln w="7620">
            <a:solidFill>
              <a:srgbClr val="D7E2EA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68580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85039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1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85039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Printed test results are evidence for future assembly decisions.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38912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7FB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55371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2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455371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Fit problems are easier to solve before the full prototype is printed.</a:t>
            </a:r>
            <a:endParaRPr lang="en-US" sz="1700" dirty="0"/>
          </a:p>
        </p:txBody>
      </p:sp>
      <p:sp>
        <p:nvSpPr>
          <p:cNvPr id="16" name="Shape 13"/>
          <p:cNvSpPr/>
          <p:nvPr/>
        </p:nvSpPr>
        <p:spPr>
          <a:xfrm>
            <a:off x="8092440" y="1554480"/>
            <a:ext cx="3246120" cy="2423160"/>
          </a:xfrm>
          <a:prstGeom prst="roundRect">
            <a:avLst>
              <a:gd name="adj" fmla="val 4528"/>
            </a:avLst>
          </a:prstGeom>
          <a:solidFill>
            <a:srgbClr val="FFFFFF"/>
          </a:solidFill>
          <a:ln w="13970">
            <a:solidFill>
              <a:srgbClr val="D9E3EC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8257032" y="1700784"/>
            <a:ext cx="291693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 3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8257032" y="2029968"/>
            <a:ext cx="2916936" cy="1856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work connects CAD accuracy, fabrication limits, and documentation.</a:t>
            </a:r>
            <a:endParaRPr lang="en-US" sz="1700" dirty="0"/>
          </a:p>
        </p:txBody>
      </p:sp>
      <p:sp>
        <p:nvSpPr>
          <p:cNvPr id="19" name="Shape 16"/>
          <p:cNvSpPr/>
          <p:nvPr/>
        </p:nvSpPr>
        <p:spPr>
          <a:xfrm>
            <a:off x="1143000" y="4526280"/>
            <a:ext cx="9921240" cy="868680"/>
          </a:xfrm>
          <a:prstGeom prst="roundRect">
            <a:avLst>
              <a:gd name="adj" fmla="val 12632"/>
            </a:avLst>
          </a:prstGeom>
          <a:solidFill>
            <a:srgbClr val="FFF8E2"/>
          </a:solidFill>
          <a:ln w="13970">
            <a:solidFill>
              <a:srgbClr val="E7C464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07592" y="4672584"/>
            <a:ext cx="9592056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0B4D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habit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307592" y="5001768"/>
            <a:ext cx="9592056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 not just complete the screen task. Save the evidence that explains how you know the design is ready.</a:t>
            </a:r>
            <a:endParaRPr lang="en-US" sz="1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3.1 From Printed Testers to Rocket Assembly</dc:title>
  <dc:subject>IED Unit 3 Lesson 3.1</dc:subject>
  <dc:creator>LockwoodSTEM</dc:creator>
  <cp:lastModifiedBy>LockwoodSTEM</cp:lastModifiedBy>
  <cp:revision>1</cp:revision>
  <dcterms:created xsi:type="dcterms:W3CDTF">2026-07-17T17:27:52Z</dcterms:created>
  <dcterms:modified xsi:type="dcterms:W3CDTF">2026-07-17T17:27:52Z</dcterms:modified>
</cp:coreProperties>
</file>