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3154680" cy="6858000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3154680" y="0"/>
            <a:ext cx="109728" cy="68580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pic>
        <p:nvPicPr>
          <p:cNvPr id="5" name="Image 0" descr="/mnt/data/site_orig/LockwoodSTEM_V3-main/assets/img/course-icons/ied-course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502920"/>
            <a:ext cx="731520" cy="73152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703320" y="685800"/>
            <a:ext cx="438912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IED UNIT 3 • LESSON 3.17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3703320" y="1170432"/>
            <a:ext cx="7132320" cy="11430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Final Rocket Assembly Presentation</a:t>
            </a:r>
            <a:endParaRPr lang="en-US" sz="3100" dirty="0"/>
          </a:p>
        </p:txBody>
      </p:sp>
      <p:sp>
        <p:nvSpPr>
          <p:cNvPr id="8" name="Text 5"/>
          <p:cNvSpPr/>
          <p:nvPr/>
        </p:nvSpPr>
        <p:spPr>
          <a:xfrm>
            <a:off x="3703320" y="2606040"/>
            <a:ext cx="219456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1000" dirty="0"/>
          </a:p>
        </p:txBody>
      </p:sp>
      <p:sp>
        <p:nvSpPr>
          <p:cNvPr id="9" name="Text 6"/>
          <p:cNvSpPr/>
          <p:nvPr/>
        </p:nvSpPr>
        <p:spPr>
          <a:xfrm>
            <a:off x="3703320" y="2953512"/>
            <a:ext cx="7223760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a team present the design, prototype, testing, and documentation clearly?</a:t>
            </a:r>
            <a:endParaRPr lang="en-US" sz="2000" dirty="0"/>
          </a:p>
        </p:txBody>
      </p:sp>
      <p:sp>
        <p:nvSpPr>
          <p:cNvPr id="10" name="Shape 7"/>
          <p:cNvSpPr/>
          <p:nvPr/>
        </p:nvSpPr>
        <p:spPr>
          <a:xfrm>
            <a:off x="3749040" y="4160520"/>
            <a:ext cx="1783080" cy="685800"/>
          </a:xfrm>
          <a:prstGeom prst="roundRect">
            <a:avLst>
              <a:gd name="adj" fmla="val 16000"/>
            </a:avLst>
          </a:prstGeom>
          <a:solidFill>
            <a:srgbClr val="EAF4FB"/>
          </a:solidFill>
          <a:ln w="12700">
            <a:solidFill>
              <a:srgbClr val="BED3E3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3749040" y="4352544"/>
            <a:ext cx="178308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PRESENT</a:t>
            </a:r>
            <a:endParaRPr lang="en-US" sz="1400" dirty="0"/>
          </a:p>
        </p:txBody>
      </p:sp>
      <p:sp>
        <p:nvSpPr>
          <p:cNvPr id="12" name="Shape 9"/>
          <p:cNvSpPr/>
          <p:nvPr/>
        </p:nvSpPr>
        <p:spPr>
          <a:xfrm>
            <a:off x="6126480" y="4160520"/>
            <a:ext cx="1783080" cy="685800"/>
          </a:xfrm>
          <a:prstGeom prst="roundRect">
            <a:avLst>
              <a:gd name="adj" fmla="val 16000"/>
            </a:avLst>
          </a:prstGeom>
          <a:solidFill>
            <a:srgbClr val="EAF4FB"/>
          </a:solidFill>
          <a:ln w="12700">
            <a:solidFill>
              <a:srgbClr val="BED3E3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126480" y="4352544"/>
            <a:ext cx="178308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DEFEND</a:t>
            </a:r>
            <a:endParaRPr lang="en-US" sz="1400" dirty="0"/>
          </a:p>
        </p:txBody>
      </p:sp>
      <p:sp>
        <p:nvSpPr>
          <p:cNvPr id="14" name="Shape 11"/>
          <p:cNvSpPr/>
          <p:nvPr/>
        </p:nvSpPr>
        <p:spPr>
          <a:xfrm>
            <a:off x="8503920" y="4160520"/>
            <a:ext cx="1783080" cy="685800"/>
          </a:xfrm>
          <a:prstGeom prst="roundRect">
            <a:avLst>
              <a:gd name="adj" fmla="val 16000"/>
            </a:avLst>
          </a:prstGeom>
          <a:solidFill>
            <a:srgbClr val="EAF4FB"/>
          </a:solidFill>
          <a:ln w="12700">
            <a:solidFill>
              <a:srgbClr val="BED3E3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8503920" y="4352544"/>
            <a:ext cx="178308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REFLECT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3703320" y="5989320"/>
            <a:ext cx="402336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Introduction to Engineering Design</a:t>
            </a:r>
            <a:endParaRPr lang="en-US" sz="1300" dirty="0"/>
          </a:p>
        </p:txBody>
      </p:sp>
      <p:pic>
        <p:nvPicPr>
          <p:cNvPr id="17" name="Image 1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8280" y="5815584"/>
            <a:ext cx="2057400" cy="50292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 → Evidence → Decision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3.17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914400" y="146304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060704" y="154533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1536192" y="146304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</a:t>
            </a:r>
            <a:endParaRPr lang="en-US" sz="1400" dirty="0"/>
          </a:p>
        </p:txBody>
      </p:sp>
      <p:sp>
        <p:nvSpPr>
          <p:cNvPr id="13" name="Text 10"/>
          <p:cNvSpPr/>
          <p:nvPr/>
        </p:nvSpPr>
        <p:spPr>
          <a:xfrm>
            <a:off x="1536192" y="177393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the rocket assembly, prototype, or drawing.</a:t>
            </a:r>
            <a:endParaRPr lang="en-US" sz="1150" dirty="0"/>
          </a:p>
        </p:txBody>
      </p:sp>
      <p:sp>
        <p:nvSpPr>
          <p:cNvPr id="14" name="Shape 11"/>
          <p:cNvSpPr/>
          <p:nvPr/>
        </p:nvSpPr>
        <p:spPr>
          <a:xfrm>
            <a:off x="4343400" y="146304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489704" y="154533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4965192" y="146304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1400" dirty="0"/>
          </a:p>
        </p:txBody>
      </p:sp>
      <p:sp>
        <p:nvSpPr>
          <p:cNvPr id="17" name="Text 14"/>
          <p:cNvSpPr/>
          <p:nvPr/>
        </p:nvSpPr>
        <p:spPr>
          <a:xfrm>
            <a:off x="4965192" y="177393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proves or challenges the claim: screenshots, dimensions, tests, photos, notes.</a:t>
            </a:r>
            <a:endParaRPr lang="en-US" sz="1150" dirty="0"/>
          </a:p>
        </p:txBody>
      </p:sp>
      <p:sp>
        <p:nvSpPr>
          <p:cNvPr id="18" name="Shape 15"/>
          <p:cNvSpPr/>
          <p:nvPr/>
        </p:nvSpPr>
        <p:spPr>
          <a:xfrm>
            <a:off x="7772400" y="146304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7918704" y="154533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8394192" y="146304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</a:t>
            </a:r>
            <a:endParaRPr lang="en-US" sz="1400" dirty="0"/>
          </a:p>
        </p:txBody>
      </p:sp>
      <p:sp>
        <p:nvSpPr>
          <p:cNvPr id="21" name="Text 18"/>
          <p:cNvSpPr/>
          <p:nvPr/>
        </p:nvSpPr>
        <p:spPr>
          <a:xfrm>
            <a:off x="8394192" y="177393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do next because of the evidence.</a:t>
            </a:r>
            <a:endParaRPr lang="en-US" sz="1150" dirty="0"/>
          </a:p>
        </p:txBody>
      </p:sp>
      <p:sp>
        <p:nvSpPr>
          <p:cNvPr id="22" name="Text 19"/>
          <p:cNvSpPr/>
          <p:nvPr/>
        </p:nvSpPr>
        <p:spPr>
          <a:xfrm>
            <a:off x="1005840" y="3337560"/>
            <a:ext cx="987552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Example claim: “My final rocket assembly presentation work is ready to move forward.”</a:t>
            </a:r>
            <a:endParaRPr lang="en-US" sz="1900" dirty="0"/>
          </a:p>
        </p:txBody>
      </p:sp>
      <p:sp>
        <p:nvSpPr>
          <p:cNvPr id="23" name="Text 20"/>
          <p:cNvSpPr/>
          <p:nvPr/>
        </p:nvSpPr>
        <p:spPr>
          <a:xfrm>
            <a:off x="1005840" y="4069080"/>
            <a:ext cx="9144000" cy="10972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would prove the claim?
</a:t>
            </a:r>
            <a:pPr indent="0" marL="0">
              <a:buNone/>
            </a:pPr>
            <a:r>
              <a:rPr lang="en-US" sz="17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would challenge it?
</a:t>
            </a:r>
            <a:pPr indent="0" marL="0">
              <a:buNone/>
            </a:pPr>
            <a:r>
              <a:rPr lang="en-US" sz="17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decision should happen next?</a:t>
            </a:r>
            <a:endParaRPr lang="en-US" sz="17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Would You Need?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3.17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31520" y="1234440"/>
            <a:ext cx="1024128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Claim: “My final rocket assembly presentation work is accurate and ready to move forward.”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777240" y="2057400"/>
            <a:ext cx="4892040" cy="65836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941832" y="220370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941832" y="2532888"/>
            <a:ext cx="4562856" cy="91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screenshot, drawing view, or model view that shows the work</a:t>
            </a:r>
            <a:endParaRPr lang="en-US" sz="1280" dirty="0"/>
          </a:p>
        </p:txBody>
      </p:sp>
      <p:sp>
        <p:nvSpPr>
          <p:cNvPr id="14" name="Shape 11"/>
          <p:cNvSpPr/>
          <p:nvPr/>
        </p:nvSpPr>
        <p:spPr>
          <a:xfrm>
            <a:off x="6172200" y="2057400"/>
            <a:ext cx="4892040" cy="65836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336792" y="220370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336792" y="2532888"/>
            <a:ext cx="4562856" cy="91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statement that it looks good</a:t>
            </a:r>
            <a:endParaRPr lang="en-US" sz="1280" dirty="0"/>
          </a:p>
        </p:txBody>
      </p:sp>
      <p:sp>
        <p:nvSpPr>
          <p:cNvPr id="17" name="Shape 14"/>
          <p:cNvSpPr/>
          <p:nvPr/>
        </p:nvSpPr>
        <p:spPr>
          <a:xfrm>
            <a:off x="777240" y="2971800"/>
            <a:ext cx="4892040" cy="65836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41832" y="311810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941832" y="3447288"/>
            <a:ext cx="4562856" cy="91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Relevant measurements, settings, fit notes, or test results</a:t>
            </a:r>
            <a:endParaRPr lang="en-US" sz="1280" dirty="0"/>
          </a:p>
        </p:txBody>
      </p:sp>
      <p:sp>
        <p:nvSpPr>
          <p:cNvPr id="20" name="Shape 17"/>
          <p:cNvSpPr/>
          <p:nvPr/>
        </p:nvSpPr>
        <p:spPr>
          <a:xfrm>
            <a:off x="6172200" y="2971800"/>
            <a:ext cx="4892040" cy="65836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6336792" y="311810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6336792" y="3447288"/>
            <a:ext cx="4562856" cy="91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file name that does not identify the lesson or part</a:t>
            </a:r>
            <a:endParaRPr lang="en-US" sz="1280" dirty="0"/>
          </a:p>
        </p:txBody>
      </p:sp>
      <p:sp>
        <p:nvSpPr>
          <p:cNvPr id="23" name="Shape 20"/>
          <p:cNvSpPr/>
          <p:nvPr/>
        </p:nvSpPr>
        <p:spPr>
          <a:xfrm>
            <a:off x="777240" y="3886200"/>
            <a:ext cx="4892040" cy="65836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941832" y="403250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</a:t>
            </a:r>
            <a:endParaRPr lang="en-US" sz="1200" dirty="0"/>
          </a:p>
        </p:txBody>
      </p:sp>
      <p:sp>
        <p:nvSpPr>
          <p:cNvPr id="25" name="Text 22"/>
          <p:cNvSpPr/>
          <p:nvPr/>
        </p:nvSpPr>
        <p:spPr>
          <a:xfrm>
            <a:off x="941832" y="4361688"/>
            <a:ext cx="4562856" cy="91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teammate saying it is probably fine</a:t>
            </a:r>
            <a:endParaRPr lang="en-US" sz="1280" dirty="0"/>
          </a:p>
        </p:txBody>
      </p:sp>
      <p:sp>
        <p:nvSpPr>
          <p:cNvPr id="26" name="Text 23"/>
          <p:cNvSpPr/>
          <p:nvPr/>
        </p:nvSpPr>
        <p:spPr>
          <a:xfrm>
            <a:off x="777240" y="5440680"/>
            <a:ext cx="941832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for the two strongest pieces of evidence. The answer is on the next slide.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Strongest Evidence Pair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3.17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868680" y="1417320"/>
            <a:ext cx="4754880" cy="2011680"/>
          </a:xfrm>
          <a:prstGeom prst="roundRect">
            <a:avLst>
              <a:gd name="adj" fmla="val 5455"/>
            </a:avLst>
          </a:prstGeom>
          <a:solidFill>
            <a:srgbClr val="F8F1D7"/>
          </a:solidFill>
          <a:ln w="13970">
            <a:solidFill>
              <a:srgbClr val="D9AB3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033272" y="1563624"/>
            <a:ext cx="44256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support: A + C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1033272" y="1892808"/>
            <a:ext cx="4425696" cy="1444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shows what was created. C shows whether it meets the requirement or supports the design decision.</a:t>
            </a:r>
            <a:endParaRPr lang="en-US" sz="1700" dirty="0"/>
          </a:p>
        </p:txBody>
      </p:sp>
      <p:sp>
        <p:nvSpPr>
          <p:cNvPr id="13" name="Shape 10"/>
          <p:cNvSpPr/>
          <p:nvPr/>
        </p:nvSpPr>
        <p:spPr>
          <a:xfrm>
            <a:off x="5989320" y="1417320"/>
            <a:ext cx="4754880" cy="2011680"/>
          </a:xfrm>
          <a:prstGeom prst="roundRect">
            <a:avLst>
              <a:gd name="adj" fmla="val 5455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153912" y="1563624"/>
            <a:ext cx="44256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 but not enough alone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6153912" y="1892808"/>
            <a:ext cx="4425696" cy="1444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Appearance, vague confidence, or unclear file names can support the story, but they do not prove the claim by themselves.</a:t>
            </a:r>
            <a:endParaRPr lang="en-US" sz="1700" dirty="0"/>
          </a:p>
        </p:txBody>
      </p:sp>
      <p:sp>
        <p:nvSpPr>
          <p:cNvPr id="16" name="Text 13"/>
          <p:cNvSpPr/>
          <p:nvPr/>
        </p:nvSpPr>
        <p:spPr>
          <a:xfrm>
            <a:off x="960120" y="4389120"/>
            <a:ext cx="9784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2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should connect directly to the design claim you are making.</a:t>
            </a:r>
            <a:endParaRPr lang="en-US" sz="23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Should the Engineer Do Next?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3.17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77240" y="1234440"/>
            <a:ext cx="1024128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Scenario: A student working on final rocket assembly presentation notices something does not match the expected rocket assembly result.</a:t>
            </a:r>
            <a:endParaRPr lang="en-US" sz="2000" dirty="0"/>
          </a:p>
        </p:txBody>
      </p:sp>
      <p:sp>
        <p:nvSpPr>
          <p:cNvPr id="11" name="Shape 8"/>
          <p:cNvSpPr/>
          <p:nvPr/>
        </p:nvSpPr>
        <p:spPr>
          <a:xfrm>
            <a:off x="777240" y="2148840"/>
            <a:ext cx="4892040" cy="82296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941832" y="229514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941832" y="2624328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Ignore it and keep going because the task is almost finished</a:t>
            </a:r>
            <a:endParaRPr lang="en-US" sz="1380" dirty="0"/>
          </a:p>
        </p:txBody>
      </p:sp>
      <p:sp>
        <p:nvSpPr>
          <p:cNvPr id="14" name="Shape 11"/>
          <p:cNvSpPr/>
          <p:nvPr/>
        </p:nvSpPr>
        <p:spPr>
          <a:xfrm>
            <a:off x="6172200" y="2148840"/>
            <a:ext cx="4892040" cy="82296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336792" y="229514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336792" y="2624328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issue, identify the likely cause, revise, and check again</a:t>
            </a:r>
            <a:endParaRPr lang="en-US" sz="1380" dirty="0"/>
          </a:p>
        </p:txBody>
      </p:sp>
      <p:sp>
        <p:nvSpPr>
          <p:cNvPr id="17" name="Shape 14"/>
          <p:cNvSpPr/>
          <p:nvPr/>
        </p:nvSpPr>
        <p:spPr>
          <a:xfrm>
            <a:off x="777240" y="3246120"/>
            <a:ext cx="4892040" cy="82296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41832" y="339242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941832" y="3721608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Delete the evidence and restart without notes</a:t>
            </a:r>
            <a:endParaRPr lang="en-US" sz="1380" dirty="0"/>
          </a:p>
        </p:txBody>
      </p:sp>
      <p:sp>
        <p:nvSpPr>
          <p:cNvPr id="20" name="Shape 17"/>
          <p:cNvSpPr/>
          <p:nvPr/>
        </p:nvSpPr>
        <p:spPr>
          <a:xfrm>
            <a:off x="6172200" y="3246120"/>
            <a:ext cx="4892040" cy="82296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6336792" y="339242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6336792" y="3721608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faster option even if it cannot be justified</a:t>
            </a:r>
            <a:endParaRPr lang="en-US" sz="1380" dirty="0"/>
          </a:p>
        </p:txBody>
      </p:sp>
      <p:sp>
        <p:nvSpPr>
          <p:cNvPr id="23" name="Text 20"/>
          <p:cNvSpPr/>
          <p:nvPr/>
        </p:nvSpPr>
        <p:spPr>
          <a:xfrm>
            <a:off x="822960" y="5257800"/>
            <a:ext cx="859536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next slide reveals the strongest next step.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Engineering Move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3.17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868680" y="1417320"/>
            <a:ext cx="3657600" cy="2011680"/>
          </a:xfrm>
          <a:prstGeom prst="roundRect">
            <a:avLst>
              <a:gd name="adj" fmla="val 5455"/>
            </a:avLst>
          </a:prstGeom>
          <a:solidFill>
            <a:srgbClr val="F8F1D7"/>
          </a:solidFill>
          <a:ln w="13970">
            <a:solidFill>
              <a:srgbClr val="D9AB3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033272" y="1563624"/>
            <a:ext cx="3328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B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1033272" y="1892808"/>
            <a:ext cx="3328416" cy="1444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issue, identify the likely cause, revise, and check again.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4892040" y="150876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038344" y="159105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15" name="Text 12"/>
          <p:cNvSpPr/>
          <p:nvPr/>
        </p:nvSpPr>
        <p:spPr>
          <a:xfrm>
            <a:off x="5513832" y="150876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5513832" y="181965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Capture what happened with a note, screenshot, photo, or measurement.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4892040" y="242316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038344" y="250545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5513832" y="242316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</a:t>
            </a:r>
            <a:endParaRPr lang="en-US" sz="1400" dirty="0"/>
          </a:p>
        </p:txBody>
      </p:sp>
      <p:sp>
        <p:nvSpPr>
          <p:cNvPr id="20" name="Text 17"/>
          <p:cNvSpPr/>
          <p:nvPr/>
        </p:nvSpPr>
        <p:spPr>
          <a:xfrm>
            <a:off x="5513832" y="273405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Find the likely cause before changing the design.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4892040" y="333756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5038344" y="341985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23" name="Text 20"/>
          <p:cNvSpPr/>
          <p:nvPr/>
        </p:nvSpPr>
        <p:spPr>
          <a:xfrm>
            <a:off x="5513832" y="333756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Revise + Check</a:t>
            </a:r>
            <a:endParaRPr lang="en-US" sz="1400" dirty="0"/>
          </a:p>
        </p:txBody>
      </p:sp>
      <p:sp>
        <p:nvSpPr>
          <p:cNvPr id="24" name="Text 21"/>
          <p:cNvSpPr/>
          <p:nvPr/>
        </p:nvSpPr>
        <p:spPr>
          <a:xfrm>
            <a:off x="5513832" y="364845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a targeted change and collect new evidence.</a:t>
            </a:r>
            <a:endParaRPr lang="en-US" sz="1150" dirty="0"/>
          </a:p>
        </p:txBody>
      </p:sp>
      <p:sp>
        <p:nvSpPr>
          <p:cNvPr id="25" name="Text 22"/>
          <p:cNvSpPr/>
          <p:nvPr/>
        </p:nvSpPr>
        <p:spPr>
          <a:xfrm>
            <a:off x="1005840" y="5166360"/>
            <a:ext cx="987552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move: use the problem as evidence, not as a reason to hide the work.</a:t>
            </a:r>
            <a:endParaRPr lang="en-US" sz="1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3.17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85800" y="1143000"/>
            <a:ext cx="950976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777240" y="1783080"/>
            <a:ext cx="10241280" cy="82296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941832" y="1929384"/>
            <a:ext cx="99120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941832" y="2258568"/>
            <a:ext cx="99120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“My final rocket assembly presentation work is good because it looks complete.”</a:t>
            </a:r>
            <a:endParaRPr lang="en-US" sz="1800" dirty="0"/>
          </a:p>
        </p:txBody>
      </p:sp>
      <p:sp>
        <p:nvSpPr>
          <p:cNvPr id="14" name="Shape 11"/>
          <p:cNvSpPr/>
          <p:nvPr/>
        </p:nvSpPr>
        <p:spPr>
          <a:xfrm>
            <a:off x="777240" y="2788920"/>
            <a:ext cx="10241280" cy="822960"/>
          </a:xfrm>
          <a:prstGeom prst="roundRect">
            <a:avLst>
              <a:gd name="adj" fmla="val 13333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41832" y="2935224"/>
            <a:ext cx="99120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941832" y="3264408"/>
            <a:ext cx="99120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“I checked the relevant evidence and found the result matched the requirement.”</a:t>
            </a:r>
            <a:endParaRPr lang="en-US" sz="1800" dirty="0"/>
          </a:p>
        </p:txBody>
      </p:sp>
      <p:sp>
        <p:nvSpPr>
          <p:cNvPr id="17" name="Shape 14"/>
          <p:cNvSpPr/>
          <p:nvPr/>
        </p:nvSpPr>
        <p:spPr>
          <a:xfrm>
            <a:off x="777240" y="3794760"/>
            <a:ext cx="10241280" cy="822960"/>
          </a:xfrm>
          <a:prstGeom prst="roundRect">
            <a:avLst>
              <a:gd name="adj" fmla="val 13333"/>
            </a:avLst>
          </a:prstGeom>
          <a:solidFill>
            <a:srgbClr val="FFF8E2"/>
          </a:solidFill>
          <a:ln w="13970">
            <a:solidFill>
              <a:srgbClr val="E7C464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41832" y="3941064"/>
            <a:ext cx="99120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941832" y="4270248"/>
            <a:ext cx="99120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“I revised the design because the check showed a specific fit, alignment, or documentation issue.”</a:t>
            </a:r>
            <a:endParaRPr lang="en-US" sz="1800" dirty="0"/>
          </a:p>
        </p:txBody>
      </p:sp>
      <p:sp>
        <p:nvSpPr>
          <p:cNvPr id="20" name="Text 17"/>
          <p:cNvSpPr/>
          <p:nvPr/>
        </p:nvSpPr>
        <p:spPr>
          <a:xfrm>
            <a:off x="777240" y="5257800"/>
            <a:ext cx="676656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answer is on the next slide.</a:t>
            </a:r>
            <a:endParaRPr lang="en-US" sz="15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3.17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777240" y="1417320"/>
            <a:ext cx="3291840" cy="219456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41832" y="1563624"/>
            <a:ext cx="29626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941832" y="1892808"/>
            <a:ext cx="2962656" cy="16276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Opinion-heavy. “Looks complete” is not enough evidence.</a:t>
            </a: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>
            <a:off x="4434840" y="1417320"/>
            <a:ext cx="3291840" cy="2194560"/>
          </a:xfrm>
          <a:prstGeom prst="roundRect">
            <a:avLst>
              <a:gd name="adj" fmla="val 5000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599432" y="1563624"/>
            <a:ext cx="29626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4599432" y="1892808"/>
            <a:ext cx="2962656" cy="16276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Evidence-based. It references a check against a requirement.</a:t>
            </a:r>
            <a:endParaRPr lang="en-US" sz="1600" dirty="0"/>
          </a:p>
        </p:txBody>
      </p:sp>
      <p:sp>
        <p:nvSpPr>
          <p:cNvPr id="16" name="Shape 13"/>
          <p:cNvSpPr/>
          <p:nvPr/>
        </p:nvSpPr>
        <p:spPr>
          <a:xfrm>
            <a:off x="8092440" y="1417320"/>
            <a:ext cx="3291840" cy="2194560"/>
          </a:xfrm>
          <a:prstGeom prst="roundRect">
            <a:avLst>
              <a:gd name="adj" fmla="val 5000"/>
            </a:avLst>
          </a:prstGeom>
          <a:solidFill>
            <a:srgbClr val="F8F1D7"/>
          </a:solidFill>
          <a:ln w="13970">
            <a:solidFill>
              <a:srgbClr val="D9AB3D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8257032" y="1563624"/>
            <a:ext cx="29626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8257032" y="1892808"/>
            <a:ext cx="2962656" cy="16276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 reasoning. It connects a revision to a specific check.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14400" y="4526280"/>
            <a:ext cx="1042416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Takeaway: claim + specific evidence + clear decision = stronger engineering communication.</a:t>
            </a:r>
            <a:endParaRPr lang="en-US" sz="2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Ticket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3.17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77240" y="1188720"/>
            <a:ext cx="960120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Respond in your notebook or on the assigned class format:</a:t>
            </a:r>
            <a:endParaRPr lang="en-US" sz="1700" dirty="0"/>
          </a:p>
        </p:txBody>
      </p:sp>
      <p:sp>
        <p:nvSpPr>
          <p:cNvPr id="11" name="Shape 8"/>
          <p:cNvSpPr/>
          <p:nvPr/>
        </p:nvSpPr>
        <p:spPr>
          <a:xfrm>
            <a:off x="777240" y="1737360"/>
            <a:ext cx="10332720" cy="9144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941832" y="1883664"/>
            <a:ext cx="100035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941832" y="2212848"/>
            <a:ext cx="10003536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way today’s lesson helps improve the rocket assembly design package.</a:t>
            </a:r>
            <a:endParaRPr lang="en-US" sz="1800" dirty="0"/>
          </a:p>
        </p:txBody>
      </p:sp>
      <p:sp>
        <p:nvSpPr>
          <p:cNvPr id="14" name="Shape 11"/>
          <p:cNvSpPr/>
          <p:nvPr/>
        </p:nvSpPr>
        <p:spPr>
          <a:xfrm>
            <a:off x="777240" y="2788920"/>
            <a:ext cx="10332720" cy="914400"/>
          </a:xfrm>
          <a:prstGeom prst="roundRect">
            <a:avLst>
              <a:gd name="adj" fmla="val 12000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41832" y="2935224"/>
            <a:ext cx="100035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941832" y="3264408"/>
            <a:ext cx="10003536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type of evidence you collected or would need for final rocket assembly presentation.</a:t>
            </a:r>
            <a:endParaRPr lang="en-US" sz="1800" dirty="0"/>
          </a:p>
        </p:txBody>
      </p:sp>
      <p:sp>
        <p:nvSpPr>
          <p:cNvPr id="17" name="Shape 14"/>
          <p:cNvSpPr/>
          <p:nvPr/>
        </p:nvSpPr>
        <p:spPr>
          <a:xfrm>
            <a:off x="777240" y="3840480"/>
            <a:ext cx="10332720" cy="914400"/>
          </a:xfrm>
          <a:prstGeom prst="roundRect">
            <a:avLst>
              <a:gd name="adj" fmla="val 12000"/>
            </a:avLst>
          </a:prstGeom>
          <a:solidFill>
            <a:srgbClr val="FFF8E2"/>
          </a:solidFill>
          <a:ln w="13970">
            <a:solidFill>
              <a:srgbClr val="E7C464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41832" y="3986784"/>
            <a:ext cx="100035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941832" y="4315968"/>
            <a:ext cx="10003536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 or revision target you still have before the next lesson.</a:t>
            </a:r>
            <a:endParaRPr lang="en-US" sz="1800" dirty="0"/>
          </a:p>
        </p:txBody>
      </p:sp>
      <p:sp>
        <p:nvSpPr>
          <p:cNvPr id="20" name="Text 17"/>
          <p:cNvSpPr/>
          <p:nvPr/>
        </p:nvSpPr>
        <p:spPr>
          <a:xfrm>
            <a:off x="822960" y="5532120"/>
            <a:ext cx="105156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Unit 4 — Materials, Mechanisms, Data, and Systems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45-Minute Flight Plan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3.17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594360" y="1143000"/>
            <a:ext cx="950976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build assembly, prototype, and drawing evidence for the rocket design package.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594360" y="1600200"/>
            <a:ext cx="5074920" cy="2011680"/>
          </a:xfrm>
          <a:prstGeom prst="roundRect">
            <a:avLst>
              <a:gd name="adj" fmla="val 5455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58952" y="1746504"/>
            <a:ext cx="47457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targets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758952" y="2075688"/>
            <a:ext cx="4745736" cy="144475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33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3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Present the physical prototype and CAD assembly clearly.
</a:t>
            </a:r>
            <a:pPr indent="0" marL="0">
              <a:buNone/>
            </a:pPr>
            <a:r>
              <a:rPr lang="en-US" sz="133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3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exploded views, drawings, and tolerance evidence to support claims.
</a:t>
            </a:r>
            <a:pPr indent="0" marL="0">
              <a:buNone/>
            </a:pPr>
            <a:r>
              <a:rPr lang="en-US" sz="133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3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Explain fit/testing revisions and final design-package decisions.</a:t>
            </a:r>
            <a:endParaRPr lang="en-US" sz="1330" dirty="0"/>
          </a:p>
        </p:txBody>
      </p:sp>
      <p:sp>
        <p:nvSpPr>
          <p:cNvPr id="14" name="Shape 11"/>
          <p:cNvSpPr/>
          <p:nvPr/>
        </p:nvSpPr>
        <p:spPr>
          <a:xfrm>
            <a:off x="5989320" y="1600200"/>
            <a:ext cx="5074920" cy="2011680"/>
          </a:xfrm>
          <a:prstGeom prst="roundRect">
            <a:avLst>
              <a:gd name="adj" fmla="val 5455"/>
            </a:avLst>
          </a:prstGeom>
          <a:solidFill>
            <a:srgbClr val="F5FAFE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153912" y="1746504"/>
            <a:ext cx="47457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like…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153912" y="2075688"/>
            <a:ext cx="4745736" cy="1444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present the physical prototype, CAD assembly, drawings, testing evidence, and final design package clearly.</a:t>
            </a:r>
            <a:endParaRPr lang="en-US" sz="1550" dirty="0"/>
          </a:p>
        </p:txBody>
      </p:sp>
      <p:sp>
        <p:nvSpPr>
          <p:cNvPr id="17" name="Shape 14"/>
          <p:cNvSpPr/>
          <p:nvPr/>
        </p:nvSpPr>
        <p:spPr>
          <a:xfrm>
            <a:off x="594360" y="3886200"/>
            <a:ext cx="10469880" cy="2011680"/>
          </a:xfrm>
          <a:prstGeom prst="roundRect">
            <a:avLst>
              <a:gd name="adj" fmla="val 5455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58952" y="4032504"/>
            <a:ext cx="101406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758952" y="4361688"/>
            <a:ext cx="10140696" cy="144475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22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  Opening prompt and lesson launch
</a:t>
            </a:r>
            <a:pPr indent="0" marL="0">
              <a:buNone/>
            </a:pPr>
            <a:r>
              <a:rPr lang="en-US" sz="122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  Concept walkthrough and model/documentation connection
</a:t>
            </a:r>
            <a:pPr indent="0" marL="0">
              <a:buNone/>
            </a:pPr>
            <a:r>
              <a:rPr lang="en-US" sz="122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 Guided practice or teacher demonstration
</a:t>
            </a:r>
            <a:pPr indent="0" marL="0">
              <a:buNone/>
            </a:pPr>
            <a:r>
              <a:rPr lang="en-US" sz="122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12 min Student application checkpoint
</a:t>
            </a:r>
            <a:pPr indent="0" marL="0">
              <a:buNone/>
            </a:pPr>
            <a:r>
              <a:rPr lang="en-US" sz="122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 Evidence challenge and scenario reveal
</a:t>
            </a:r>
            <a:pPr indent="0" marL="0">
              <a:buNone/>
            </a:pPr>
            <a:r>
              <a:rPr lang="en-US" sz="122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min  Exit debrief</a:t>
            </a:r>
            <a:endParaRPr lang="en-US" sz="122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Final Rocket Assembly Presentation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3.17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85800" y="1417320"/>
            <a:ext cx="10607040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a team present the design, prototype, testing, and documentation clearly?</a:t>
            </a:r>
            <a:endParaRPr lang="en-US" sz="2800" dirty="0"/>
          </a:p>
        </p:txBody>
      </p:sp>
      <p:sp>
        <p:nvSpPr>
          <p:cNvPr id="11" name="Shape 8"/>
          <p:cNvSpPr/>
          <p:nvPr/>
        </p:nvSpPr>
        <p:spPr>
          <a:xfrm>
            <a:off x="731520" y="2423160"/>
            <a:ext cx="5303520" cy="2103120"/>
          </a:xfrm>
          <a:prstGeom prst="roundRect">
            <a:avLst>
              <a:gd name="adj" fmla="val 5217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96112" y="2569464"/>
            <a:ext cx="49743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896112" y="2898648"/>
            <a:ext cx="4974336" cy="15361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evidence, CAD action, or prototype decision would help answer today’s focus question?</a:t>
            </a:r>
            <a:endParaRPr lang="en-US" sz="1800" dirty="0"/>
          </a:p>
        </p:txBody>
      </p:sp>
      <p:sp>
        <p:nvSpPr>
          <p:cNvPr id="14" name="Shape 11"/>
          <p:cNvSpPr/>
          <p:nvPr/>
        </p:nvSpPr>
        <p:spPr>
          <a:xfrm>
            <a:off x="6309360" y="2423160"/>
            <a:ext cx="4663440" cy="2103120"/>
          </a:xfrm>
          <a:prstGeom prst="roundRect">
            <a:avLst>
              <a:gd name="adj" fmla="val 5217"/>
            </a:avLst>
          </a:prstGeom>
          <a:solidFill>
            <a:srgbClr val="FFF8E2"/>
          </a:solidFill>
          <a:ln w="13970">
            <a:solidFill>
              <a:srgbClr val="E7C464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473952" y="2569464"/>
            <a:ext cx="43342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class share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473952" y="2898648"/>
            <a:ext cx="4334256" cy="15361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 one short answer. Try to use a specific engineering action word.</a:t>
            </a:r>
            <a:endParaRPr lang="en-US" sz="1800" dirty="0"/>
          </a:p>
        </p:txBody>
      </p:sp>
      <p:sp>
        <p:nvSpPr>
          <p:cNvPr id="17" name="Text 14"/>
          <p:cNvSpPr/>
          <p:nvPr/>
        </p:nvSpPr>
        <p:spPr>
          <a:xfrm>
            <a:off x="731520" y="5166360"/>
            <a:ext cx="896112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working lesson definition on the next slide.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Working Definition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3.17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731520" y="1325880"/>
            <a:ext cx="10744200" cy="1234440"/>
          </a:xfrm>
          <a:prstGeom prst="roundRect">
            <a:avLst>
              <a:gd name="adj" fmla="val 8889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896112" y="1472184"/>
            <a:ext cx="104150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working definition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896112" y="1801368"/>
            <a:ext cx="10415016" cy="6675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this lesson, engineers present, defend, reflect so the final rocket assembly can be defended with evidence.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868680" y="292608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14984" y="300837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15" name="Text 12"/>
          <p:cNvSpPr/>
          <p:nvPr/>
        </p:nvSpPr>
        <p:spPr>
          <a:xfrm>
            <a:off x="1490472" y="292608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Present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1490472" y="323697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Present the physical prototype and CAD assembly clearly.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4160520" y="292608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306824" y="300837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4782312" y="292608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Defend</a:t>
            </a:r>
            <a:endParaRPr lang="en-US" sz="1400" dirty="0"/>
          </a:p>
        </p:txBody>
      </p:sp>
      <p:sp>
        <p:nvSpPr>
          <p:cNvPr id="20" name="Text 17"/>
          <p:cNvSpPr/>
          <p:nvPr/>
        </p:nvSpPr>
        <p:spPr>
          <a:xfrm>
            <a:off x="4782312" y="323697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exploded views, drawings, and tolerance evidence to support claims.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7452360" y="292608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598664" y="300837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23" name="Text 20"/>
          <p:cNvSpPr/>
          <p:nvPr/>
        </p:nvSpPr>
        <p:spPr>
          <a:xfrm>
            <a:off x="8074152" y="292608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Reflect</a:t>
            </a:r>
            <a:endParaRPr lang="en-US" sz="1400" dirty="0"/>
          </a:p>
        </p:txBody>
      </p:sp>
      <p:sp>
        <p:nvSpPr>
          <p:cNvPr id="24" name="Text 21"/>
          <p:cNvSpPr/>
          <p:nvPr/>
        </p:nvSpPr>
        <p:spPr>
          <a:xfrm>
            <a:off x="8074152" y="323697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Explain fit/testing revisions and final design-package decisions.</a:t>
            </a:r>
            <a:endParaRPr lang="en-US" sz="1150" dirty="0"/>
          </a:p>
        </p:txBody>
      </p:sp>
      <p:sp>
        <p:nvSpPr>
          <p:cNvPr id="25" name="Text 22"/>
          <p:cNvSpPr/>
          <p:nvPr/>
        </p:nvSpPr>
        <p:spPr>
          <a:xfrm>
            <a:off x="868680" y="5230368"/>
            <a:ext cx="987552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idea: every CAD, prototype, or drawing choice should leave evidence someone else can inspect.</a:t>
            </a:r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Which One Fits?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3.17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85800" y="1143000"/>
            <a:ext cx="950976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Hold up fingers 1–4 or vote silently. Then justify your choice.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685800" y="1627632"/>
            <a:ext cx="102412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Prompt: Which action best supports final rocket assembly presentation?</a:t>
            </a:r>
            <a:endParaRPr lang="en-US" sz="2000" dirty="0"/>
          </a:p>
        </p:txBody>
      </p:sp>
      <p:sp>
        <p:nvSpPr>
          <p:cNvPr id="12" name="Shape 9"/>
          <p:cNvSpPr/>
          <p:nvPr/>
        </p:nvSpPr>
        <p:spPr>
          <a:xfrm>
            <a:off x="777240" y="2331720"/>
            <a:ext cx="4800600" cy="9144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941832" y="2478024"/>
            <a:ext cx="4471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941832" y="2807208"/>
            <a:ext cx="4471416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 quickly without checking evidence</a:t>
            </a:r>
            <a:endParaRPr lang="en-US" sz="1500" dirty="0"/>
          </a:p>
        </p:txBody>
      </p:sp>
      <p:sp>
        <p:nvSpPr>
          <p:cNvPr id="15" name="Shape 12"/>
          <p:cNvSpPr/>
          <p:nvPr/>
        </p:nvSpPr>
        <p:spPr>
          <a:xfrm>
            <a:off x="6172200" y="2331720"/>
            <a:ext cx="4800600" cy="914400"/>
          </a:xfrm>
          <a:prstGeom prst="roundRect">
            <a:avLst>
              <a:gd name="adj" fmla="val 12000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6336792" y="2478024"/>
            <a:ext cx="4471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6336792" y="2807208"/>
            <a:ext cx="4471416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lesson evidence to make a controlled decision</a:t>
            </a:r>
            <a:endParaRPr lang="en-US" sz="1500" dirty="0"/>
          </a:p>
        </p:txBody>
      </p:sp>
      <p:sp>
        <p:nvSpPr>
          <p:cNvPr id="18" name="Shape 15"/>
          <p:cNvSpPr/>
          <p:nvPr/>
        </p:nvSpPr>
        <p:spPr>
          <a:xfrm>
            <a:off x="777240" y="3657600"/>
            <a:ext cx="4800600" cy="9144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941832" y="3803904"/>
            <a:ext cx="4471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200" dirty="0"/>
          </a:p>
        </p:txBody>
      </p:sp>
      <p:sp>
        <p:nvSpPr>
          <p:cNvPr id="20" name="Text 17"/>
          <p:cNvSpPr/>
          <p:nvPr/>
        </p:nvSpPr>
        <p:spPr>
          <a:xfrm>
            <a:off x="941832" y="4133088"/>
            <a:ext cx="4471416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easiest option and hope it works</a:t>
            </a:r>
            <a:endParaRPr lang="en-US" sz="1500" dirty="0"/>
          </a:p>
        </p:txBody>
      </p:sp>
      <p:sp>
        <p:nvSpPr>
          <p:cNvPr id="21" name="Shape 18"/>
          <p:cNvSpPr/>
          <p:nvPr/>
        </p:nvSpPr>
        <p:spPr>
          <a:xfrm>
            <a:off x="6172200" y="3657600"/>
            <a:ext cx="4800600" cy="9144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336792" y="3803904"/>
            <a:ext cx="4471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200" dirty="0"/>
          </a:p>
        </p:txBody>
      </p:sp>
      <p:sp>
        <p:nvSpPr>
          <p:cNvPr id="23" name="Text 20"/>
          <p:cNvSpPr/>
          <p:nvPr/>
        </p:nvSpPr>
        <p:spPr>
          <a:xfrm>
            <a:off x="6336792" y="4133088"/>
            <a:ext cx="4471416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the work look complete without verifying it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777240" y="5349240"/>
            <a:ext cx="859536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next slide reveals the strongest engineering choice.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3.17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822960" y="1417320"/>
            <a:ext cx="3657600" cy="2103120"/>
          </a:xfrm>
          <a:prstGeom prst="roundRect">
            <a:avLst>
              <a:gd name="adj" fmla="val 5217"/>
            </a:avLst>
          </a:prstGeom>
          <a:solidFill>
            <a:srgbClr val="F8F1D7"/>
          </a:solidFill>
          <a:ln w="13970">
            <a:solidFill>
              <a:srgbClr val="D9AB3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87552" y="1563624"/>
            <a:ext cx="3328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2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987552" y="1892808"/>
            <a:ext cx="3328416" cy="15361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 — Support every major design claim with prototype, CAD, drawing, or test evidence.</a:t>
            </a:r>
            <a:endParaRPr lang="en-US" sz="1700" dirty="0"/>
          </a:p>
        </p:txBody>
      </p:sp>
      <p:sp>
        <p:nvSpPr>
          <p:cNvPr id="13" name="Shape 10"/>
          <p:cNvSpPr/>
          <p:nvPr/>
        </p:nvSpPr>
        <p:spPr>
          <a:xfrm>
            <a:off x="4800600" y="1417320"/>
            <a:ext cx="2926080" cy="2103120"/>
          </a:xfrm>
          <a:prstGeom prst="roundRect">
            <a:avLst>
              <a:gd name="adj" fmla="val 5217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965192" y="1563624"/>
            <a:ext cx="25968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4965192" y="1892808"/>
            <a:ext cx="2596896" cy="15361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uses lesson-specific evidence instead of a guess, shortcut, or appearance-based decision.</a:t>
            </a:r>
            <a:endParaRPr lang="en-US" sz="1500" dirty="0"/>
          </a:p>
        </p:txBody>
      </p:sp>
      <p:sp>
        <p:nvSpPr>
          <p:cNvPr id="16" name="Shape 13"/>
          <p:cNvSpPr/>
          <p:nvPr/>
        </p:nvSpPr>
        <p:spPr>
          <a:xfrm>
            <a:off x="8001000" y="1417320"/>
            <a:ext cx="2926080" cy="2103120"/>
          </a:xfrm>
          <a:prstGeom prst="roundRect">
            <a:avLst>
              <a:gd name="adj" fmla="val 5217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8165592" y="1563624"/>
            <a:ext cx="25968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the others miss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8165592" y="1892808"/>
            <a:ext cx="2596896" cy="15361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They treat engineering as completion rather than controlled decision-making.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914400" y="4343400"/>
            <a:ext cx="987552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IED, your answer is stronger when it connects a claim to observable proof.</a:t>
            </a:r>
            <a:endParaRPr lang="en-US" sz="2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UNIT 3 CONNECTION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Rocket Assembly Evidence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3.17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85800" y="1133856"/>
            <a:ext cx="102412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Unit 3 moves from individual CAD parts to a complete assembly, printed prototype, and technical drawing package.</a:t>
            </a:r>
            <a:endParaRPr lang="en-US" sz="1700" dirty="0"/>
          </a:p>
        </p:txBody>
      </p:sp>
      <p:sp>
        <p:nvSpPr>
          <p:cNvPr id="11" name="Shape 8"/>
          <p:cNvSpPr/>
          <p:nvPr/>
        </p:nvSpPr>
        <p:spPr>
          <a:xfrm>
            <a:off x="685800" y="1783080"/>
            <a:ext cx="3246120" cy="27432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0392" y="1929384"/>
            <a:ext cx="29169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 assembly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850392" y="2258568"/>
            <a:ext cx="2916936" cy="21762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Part relationships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Fit and alignment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Exploded views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Interference or motion checks</a:t>
            </a:r>
            <a:endParaRPr lang="en-US" sz="1350" dirty="0"/>
          </a:p>
        </p:txBody>
      </p:sp>
      <p:sp>
        <p:nvSpPr>
          <p:cNvPr id="14" name="Shape 11"/>
          <p:cNvSpPr/>
          <p:nvPr/>
        </p:nvSpPr>
        <p:spPr>
          <a:xfrm>
            <a:off x="4434840" y="1783080"/>
            <a:ext cx="3246120" cy="27432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599432" y="1929384"/>
            <a:ext cx="29169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Physical prototype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4599432" y="2258568"/>
            <a:ext cx="2916936" cy="21762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3D printed parts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Assembly fit testing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Revision notes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Real-world evidence</a:t>
            </a:r>
            <a:endParaRPr lang="en-US" sz="1350" dirty="0"/>
          </a:p>
        </p:txBody>
      </p:sp>
      <p:sp>
        <p:nvSpPr>
          <p:cNvPr id="17" name="Shape 14"/>
          <p:cNvSpPr/>
          <p:nvPr/>
        </p:nvSpPr>
        <p:spPr>
          <a:xfrm>
            <a:off x="8183880" y="1783080"/>
            <a:ext cx="3246120" cy="27432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8348472" y="1929384"/>
            <a:ext cx="29169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Drawing package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8348472" y="2258568"/>
            <a:ext cx="2916936" cy="21762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Part and assembly views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Balloons and parts list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Notes and revisions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Final presentation evidence</a:t>
            </a:r>
            <a:endParaRPr lang="en-US" sz="1350" dirty="0"/>
          </a:p>
        </p:txBody>
      </p:sp>
      <p:sp>
        <p:nvSpPr>
          <p:cNvPr id="20" name="Text 17"/>
          <p:cNvSpPr/>
          <p:nvPr/>
        </p:nvSpPr>
        <p:spPr>
          <a:xfrm>
            <a:off x="822960" y="5074920"/>
            <a:ext cx="102412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focus: You can present the physical prototype, CAD assembly, drawings, testing evidence, and final design package clearly.</a:t>
            </a:r>
            <a:endParaRPr lang="en-US" sz="1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+ TALK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the Skill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3.17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85800" y="1115568"/>
            <a:ext cx="100584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one rocket assembly evidence source and connect it to today’s lesson.</a:t>
            </a: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685800" y="1691640"/>
            <a:ext cx="3657600" cy="3291840"/>
          </a:xfrm>
          <a:prstGeom prst="roundRect">
            <a:avLst>
              <a:gd name="adj" fmla="val 3333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0392" y="1837944"/>
            <a:ext cx="3328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one evidence source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850392" y="2167128"/>
            <a:ext cx="3328416" cy="272491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 screenshot
</a:t>
            </a:r>
            <a:pPr indent="0" marL="0">
              <a:buNone/>
            </a:pPr>
            <a:r>
              <a:rPr lang="en-US" sz="15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Measured clearance
</a:t>
            </a:r>
            <a:pPr indent="0" marL="0">
              <a:buNone/>
            </a:pPr>
            <a:r>
              <a:rPr lang="en-US" sz="15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Slicer preview
</a:t>
            </a:r>
            <a:pPr indent="0" marL="0">
              <a:buNone/>
            </a:pPr>
            <a:r>
              <a:rPr lang="en-US" sz="15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Prototype photo
</a:t>
            </a:r>
            <a:pPr indent="0" marL="0">
              <a:buNone/>
            </a:pPr>
            <a:r>
              <a:rPr lang="en-US" sz="15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Drawing view or note</a:t>
            </a:r>
            <a:endParaRPr lang="en-US" sz="1500" dirty="0"/>
          </a:p>
        </p:txBody>
      </p:sp>
      <p:sp>
        <p:nvSpPr>
          <p:cNvPr id="14" name="Shape 11"/>
          <p:cNvSpPr/>
          <p:nvPr/>
        </p:nvSpPr>
        <p:spPr>
          <a:xfrm>
            <a:off x="4617720" y="1691640"/>
            <a:ext cx="6537960" cy="3291840"/>
          </a:xfrm>
          <a:prstGeom prst="roundRect">
            <a:avLst>
              <a:gd name="adj" fmla="val 3333"/>
            </a:avLst>
          </a:prstGeom>
          <a:solidFill>
            <a:srgbClr val="FFF8E2"/>
          </a:solidFill>
          <a:ln w="13970">
            <a:solidFill>
              <a:srgbClr val="E7C464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782312" y="1837944"/>
            <a:ext cx="620877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Then answer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4782312" y="2167128"/>
            <a:ext cx="6208776" cy="2724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1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would this evidence help you present, defend, or reflect the rocket assembly?</a:t>
            </a:r>
            <a:endParaRPr lang="en-US" sz="2100" dirty="0"/>
          </a:p>
        </p:txBody>
      </p:sp>
      <p:sp>
        <p:nvSpPr>
          <p:cNvPr id="17" name="Text 14"/>
          <p:cNvSpPr/>
          <p:nvPr/>
        </p:nvSpPr>
        <p:spPr>
          <a:xfrm>
            <a:off x="731520" y="5349240"/>
            <a:ext cx="987552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Share-out target: one evidence source + one design decision + one reason it matters.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SKILL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We Are Practicing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3.17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685800" y="1554480"/>
            <a:ext cx="3246120" cy="2423160"/>
          </a:xfrm>
          <a:prstGeom prst="roundRect">
            <a:avLst>
              <a:gd name="adj" fmla="val 4528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850392" y="1700784"/>
            <a:ext cx="29169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1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850392" y="2029968"/>
            <a:ext cx="2916936" cy="18562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final presentation should defend design decisions with evidence.</a:t>
            </a:r>
            <a:endParaRPr lang="en-US" sz="1700" dirty="0"/>
          </a:p>
        </p:txBody>
      </p:sp>
      <p:sp>
        <p:nvSpPr>
          <p:cNvPr id="13" name="Shape 10"/>
          <p:cNvSpPr/>
          <p:nvPr/>
        </p:nvSpPr>
        <p:spPr>
          <a:xfrm>
            <a:off x="4389120" y="1554480"/>
            <a:ext cx="3246120" cy="2423160"/>
          </a:xfrm>
          <a:prstGeom prst="roundRect">
            <a:avLst>
              <a:gd name="adj" fmla="val 4528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553712" y="1700784"/>
            <a:ext cx="29169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2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4553712" y="2029968"/>
            <a:ext cx="2916936" cy="18562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prototype, CAD assembly, and drawings should tell one coherent story.</a:t>
            </a:r>
            <a:endParaRPr lang="en-US" sz="1700" dirty="0"/>
          </a:p>
        </p:txBody>
      </p:sp>
      <p:sp>
        <p:nvSpPr>
          <p:cNvPr id="16" name="Shape 13"/>
          <p:cNvSpPr/>
          <p:nvPr/>
        </p:nvSpPr>
        <p:spPr>
          <a:xfrm>
            <a:off x="8092440" y="1554480"/>
            <a:ext cx="3246120" cy="2423160"/>
          </a:xfrm>
          <a:prstGeom prst="roundRect">
            <a:avLst>
              <a:gd name="adj" fmla="val 4528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8257032" y="1700784"/>
            <a:ext cx="29169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3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8257032" y="2029968"/>
            <a:ext cx="2916936" cy="18562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Strong presentations explain what changed and why it matters.</a:t>
            </a:r>
            <a:endParaRPr lang="en-US" sz="1700" dirty="0"/>
          </a:p>
        </p:txBody>
      </p:sp>
      <p:sp>
        <p:nvSpPr>
          <p:cNvPr id="19" name="Shape 16"/>
          <p:cNvSpPr/>
          <p:nvPr/>
        </p:nvSpPr>
        <p:spPr>
          <a:xfrm>
            <a:off x="1143000" y="4526280"/>
            <a:ext cx="9921240" cy="868680"/>
          </a:xfrm>
          <a:prstGeom prst="roundRect">
            <a:avLst>
              <a:gd name="adj" fmla="val 12632"/>
            </a:avLst>
          </a:prstGeom>
          <a:solidFill>
            <a:srgbClr val="FFF8E2"/>
          </a:solidFill>
          <a:ln w="13970">
            <a:solidFill>
              <a:srgbClr val="E7C464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1307592" y="4672584"/>
            <a:ext cx="95920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habit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1307592" y="5001768"/>
            <a:ext cx="9592056" cy="301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 not just complete the screen task. Save the evidence that explains how you know the design is ready.</a:t>
            </a:r>
            <a:endParaRPr lang="en-US" sz="1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3.17 Final Rocket Assembly Presentation</dc:title>
  <dc:subject>IED Unit 3 Lesson 3.17</dc:subject>
  <dc:creator>LockwoodSTEM</dc:creator>
  <cp:lastModifiedBy>LockwoodSTEM</cp:lastModifiedBy>
  <cp:revision>1</cp:revision>
  <dcterms:created xsi:type="dcterms:W3CDTF">2026-07-17T17:27:54Z</dcterms:created>
  <dcterms:modified xsi:type="dcterms:W3CDTF">2026-07-17T17:27:54Z</dcterms:modified>
</cp:coreProperties>
</file>