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J_2If5zVp84" TargetMode="Externa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SY1fGI7XAz4" TargetMode="Externa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_kIqMPNQNSw" TargetMode="Externa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hyperlink" Target="https://www.youtube.com/watch?v=iwFKuCesQiA" TargetMode="Externa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264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02920" y="310896"/>
            <a:ext cx="1325880" cy="38404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411480"/>
            <a:ext cx="841248" cy="251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6126480" cy="41148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100" b="1" i="0">
                <a:solidFill>
                  <a:srgbClr val="FFFFFF"/>
                </a:solidFill>
                <a:latin typeface="Aptos"/>
              </a:defRPr>
            </a:pPr>
            <a:r>
              <a:t>Introduction to Engineering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783080"/>
            <a:ext cx="6858000" cy="9601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800" b="1" i="0">
                <a:solidFill>
                  <a:srgbClr val="FFFFFF"/>
                </a:solidFill>
                <a:latin typeface="Aptos"/>
              </a:defRPr>
            </a:pPr>
            <a:r>
              <a:t>Unit 2: CAD Modeling, Parametric Design &amp; 3D Printing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926080"/>
            <a:ext cx="5943600" cy="2743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FFFFFF"/>
                </a:solidFill>
                <a:latin typeface="Aptos"/>
              </a:defRPr>
            </a:pPr>
            <a:r>
              <a:t>Student learning deck • LockwoodSTEM aerospace-aligned IED curriculum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474720"/>
            <a:ext cx="9966960" cy="18288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3703320"/>
            <a:ext cx="2880360" cy="96012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85800" y="3703320"/>
            <a:ext cx="64008" cy="96012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86968" y="3849624"/>
            <a:ext cx="256032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F47520"/>
                </a:solidFill>
                <a:latin typeface="Aptos"/>
              </a:defRPr>
            </a:pPr>
            <a:r>
              <a:t>Skills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968" y="4096511"/>
            <a:ext cx="2468879" cy="5486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0" i="0">
                <a:solidFill>
                  <a:srgbClr val="1F2A37"/>
                </a:solidFill>
                <a:latin typeface="Aptos"/>
              </a:defRPr>
            </a:pPr>
            <a:r>
              <a:t>Fusion setup, sketches, constraints, features, parametric edits, and slicer prep.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31920" y="3703320"/>
            <a:ext cx="2880360" cy="96012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3931920" y="3703320"/>
            <a:ext cx="64008" cy="960120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133087" y="3849624"/>
            <a:ext cx="256032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D6A635"/>
                </a:solidFill>
                <a:latin typeface="Aptos"/>
              </a:defRPr>
            </a:pPr>
            <a:r>
              <a:t>Evidence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3087" y="4096511"/>
            <a:ext cx="2468879" cy="5486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0" i="0">
                <a:solidFill>
                  <a:srgbClr val="1F2A37"/>
                </a:solidFill>
                <a:latin typeface="Aptos"/>
              </a:defRPr>
            </a:pPr>
            <a:r>
              <a:t>CAD screenshots, exported files, slicer settings, test prints, and revision notes.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8040" y="3703320"/>
            <a:ext cx="2880360" cy="96012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7178040" y="3703320"/>
            <a:ext cx="64008" cy="96012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379208" y="3849624"/>
            <a:ext cx="256032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267E5B"/>
                </a:solidFill>
                <a:latin typeface="Aptos"/>
              </a:defRPr>
            </a:pPr>
            <a:r>
              <a:t>Challenge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208" y="4096511"/>
            <a:ext cx="2468879" cy="5486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0" i="0">
                <a:solidFill>
                  <a:srgbClr val="1F2A37"/>
                </a:solidFill>
                <a:latin typeface="Aptos"/>
              </a:defRPr>
            </a:pPr>
            <a:r>
              <a:t>Design and justify a 3D printed tolerance tester for rocket assembly.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263640"/>
            <a:ext cx="36576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D6A635"/>
                </a:solidFill>
                <a:latin typeface="Aptos"/>
              </a:defRPr>
            </a:pPr>
            <a:r>
              <a:t>Model • Print • Test • Revise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Fusion 360 Interface and File Setup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set up a CAD workspace so work is organized and accurate?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Fusion 360 Interface and File Setup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wide_clean_studio_product_desk_scene_on_a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Fusion 360 Interface and File Setup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The interface is a tool system: browser, timeline, sketch tools, view cube, and units.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File setup affects every model made afterward.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clean project folder prevents lost or duplicated work.</a:t>
            </a:r>
          </a:p>
        </p:txBody>
      </p:sp>
      <p:pic>
        <p:nvPicPr>
          <p:cNvPr id="22" name="Picture 21" descr="wide_clean_studio_product_desk_scene_on_a_white_b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Fusion 360 Interface and File Setup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Create/open the correct project location.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Set units before modeling.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Save early with a professional file name.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Fusion 360 Interface and File Setup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Fusion project is created or located.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Test file is saved correctly.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can identify key interface areas.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Sketch Planes and 2D Sketching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Why does every CAD model start with a carefully planned 2D sketch?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Sketch Planes and 2D Sketching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measurement_tools_for_precision_tasks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Planes and 2D Sketching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The sketch plane controls where geometry begins.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2D sketches define the base shape of most 3D parts.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Poor sketch placement creates confusing models.</a:t>
            </a:r>
          </a:p>
        </p:txBody>
      </p:sp>
      <p:pic>
        <p:nvPicPr>
          <p:cNvPr id="22" name="Picture 21" descr="measurement_tools_for_precision_tasks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Planes and 2D Sketching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Choose a plane that matches the intended view.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Start with simple geometry before details.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Keep sketches readable and organized.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Planes and 2D Sketching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Sketch plane is selected intentionally.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Base sketch is visible and understandable.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explains why the plane was chosen.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Sketch Constraints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control how a CAD sketch behaves when dimensions change?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Sketch Constraints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wide_clean_studio_product_desk_scene_on_a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Constraints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Constraints describe relationships between sketch entities.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fully defined sketch behaves predictably.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Uncontrolled sketches can shift unexpectedly.</a:t>
            </a:r>
          </a:p>
        </p:txBody>
      </p:sp>
      <p:pic>
        <p:nvPicPr>
          <p:cNvPr id="22" name="Picture 21" descr="wide_clean_studio_product_desk_scene_on_a_white_b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Unit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5943600" cy="41148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200" b="1" i="0">
                <a:solidFill>
                  <a:srgbClr val="0A264E"/>
                </a:solidFill>
                <a:latin typeface="Aptos"/>
              </a:defRPr>
            </a:pPr>
            <a:r>
              <a:t>Unit 2 Learning Arc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051560"/>
            <a:ext cx="7132320" cy="2743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5B6770"/>
                </a:solidFill>
                <a:latin typeface="Aptos"/>
              </a:defRPr>
            </a:pPr>
            <a:r>
              <a:t>CAD turns documented ideas into accurate, editable, printable models.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2057400"/>
            <a:ext cx="251460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64008" cy="13716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86968" y="2203704"/>
            <a:ext cx="21945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F47520"/>
                </a:solidFill>
                <a:latin typeface="Aptos"/>
              </a:defRPr>
            </a:pPr>
            <a:r>
              <a:t>Start with evidence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968" y="2450592"/>
            <a:ext cx="2103120" cy="9601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Use sketches and measurements as inputs.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2057400"/>
            <a:ext cx="251460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64008" cy="1371600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30168" y="2203704"/>
            <a:ext cx="21945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D6A635"/>
                </a:solidFill>
                <a:latin typeface="Aptos"/>
              </a:defRPr>
            </a:pPr>
            <a:r>
              <a:t>Build controlled models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0168" y="2450592"/>
            <a:ext cx="2103120" cy="9601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Use planes, constraints, dimensions, and features.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2057400"/>
            <a:ext cx="251460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6172200" y="2057400"/>
            <a:ext cx="64008" cy="13716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373368" y="2203704"/>
            <a:ext cx="21945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267E5B"/>
                </a:solidFill>
                <a:latin typeface="Aptos"/>
              </a:defRPr>
            </a:pPr>
            <a:r>
              <a:t>Prepare for printing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3368" y="2450592"/>
            <a:ext cx="2103120" cy="9601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Check the CAD model and slicer setup.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15400" y="2057400"/>
            <a:ext cx="2514600" cy="13716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15400" y="2057400"/>
            <a:ext cx="64008" cy="13716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116568" y="2203704"/>
            <a:ext cx="21945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F47520"/>
                </a:solidFill>
                <a:latin typeface="Aptos"/>
              </a:defRPr>
            </a:pPr>
            <a:r>
              <a:t>Use the print as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16568" y="2450592"/>
            <a:ext cx="2103120" cy="9601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Test fit and recommend clearances for Unit 3.</a:t>
            </a:r>
          </a:p>
        </p:txBody>
      </p:sp>
      <p:pic>
        <p:nvPicPr>
          <p:cNvPr id="25" name="Picture 24" descr="wide_studio_product_tech_scene_on_a_clean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3886200"/>
            <a:ext cx="621792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Constraints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Apply horizontal, vertical, parallel, perpendicular, tangent, and coincident constraints.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Watch how constraints change degrees of freedom.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Test the sketch by changing a dimension.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Constraints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Constrained sketch is saved.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At least three constraint types are identified.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explains why constraints improve model quality.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Sketch Constraints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13232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Optional video resource to reinforce the lesson ideas.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1874519"/>
            <a:ext cx="493776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77240" y="1874519"/>
            <a:ext cx="73152" cy="356616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2057400"/>
            <a:ext cx="4480560" cy="297180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0A264E"/>
                </a:solidFill>
                <a:latin typeface="Aptos"/>
              </a:defRPr>
            </a:pPr>
            <a:r>
              <a:t>What to watch for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Fusion 360: Sketch Constraints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how constraints control sketch behavior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why fully defined sketches are more predictable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what happens when a dimension changes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92240" y="1874519"/>
            <a:ext cx="411480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903720" y="2057400"/>
            <a:ext cx="3291840" cy="29260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800" b="1" i="0">
                <a:solidFill>
                  <a:srgbClr val="0A264E"/>
                </a:solidFill>
                <a:latin typeface="Aptos"/>
              </a:defRPr>
            </a:pPr>
            <a:r>
              <a:t>Scan or open</a:t>
            </a:r>
          </a:p>
        </p:txBody>
      </p:sp>
      <p:pic>
        <p:nvPicPr>
          <p:cNvPr id="14" name="Picture 13" descr="https_www_youtube_com_watch_v_J_2If5zVp8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87168"/>
            <a:ext cx="1325880" cy="1325880"/>
          </a:xfrm>
          <a:prstGeom prst="rect">
            <a:avLst/>
          </a:prstGeom>
        </p:spPr>
      </p:pic>
      <p:sp>
        <p:nvSpPr>
          <p:cNvPr id="15" name="Rounded Rectangle 14">
            <a:hlinkClick r:id="rId4"/>
          </p:cNvPr>
          <p:cNvSpPr/>
          <p:nvPr/>
        </p:nvSpPr>
        <p:spPr>
          <a:xfrm>
            <a:off x="7315200" y="4160520"/>
            <a:ext cx="2057400" cy="475488"/>
          </a:xfrm>
          <a:prstGeom prst="round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315200" y="4270248"/>
            <a:ext cx="2057400" cy="20116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300" b="1" i="0">
                <a:solidFill>
                  <a:srgbClr val="FFFFFF"/>
                </a:solidFill>
                <a:latin typeface="Aptos"/>
              </a:defRPr>
            </a:pPr>
            <a:r>
              <a:t>Open Video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280" y="4800600"/>
            <a:ext cx="3474720" cy="3200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750" b="0" i="0">
                <a:solidFill>
                  <a:srgbClr val="5B6770"/>
                </a:solidFill>
                <a:latin typeface="Aptos"/>
              </a:defRPr>
            </a:pPr>
            <a:r>
              <a:t>https://www.youtube.com/watch?v=J_2If5zVp84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Dimensioned CAD Sketches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dimensions turn a rough CAD sketch into an accurate engineering model?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Dimensioned CAD Sketches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measurement_tools_for_precision_tasks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Dimensioned CAD Sketches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Dimensions convert rough geometry into measurable engineering intent.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Key dimensions should come from sketches, requirements, or measured objects.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Over-dimensioning can make sketches hard to edit.</a:t>
            </a:r>
          </a:p>
        </p:txBody>
      </p:sp>
      <p:pic>
        <p:nvPicPr>
          <p:cNvPr id="22" name="Picture 21" descr="measurement_tools_for_precision_tasks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Dimensioned CAD Sketches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Add dimensions to control size and spacing.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consistent units.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Revise dimensions when the design intent changes.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Dimensioned CAD Sketches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Sketch includes necessary dimensions.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Dimensions match documentation or requirements.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can identify controlling dimensions.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Extrude Basics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does a 2D sketch become a 3D CAD model?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Extrude Basics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studio_product_shot_3d_render_style_imag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Extrude Basics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Extrude adds depth to a closed profile.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Extrude distance controls thickness, length, or height.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Extrude direction matters for assembly and print planning.</a:t>
            </a:r>
          </a:p>
        </p:txBody>
      </p:sp>
      <p:pic>
        <p:nvPicPr>
          <p:cNvPr id="22" name="Picture 21" descr="a_clean_studio_product_shot_3d_render_style_imag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Extrude Basics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Select a closed profile.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Choose join, new body, or cut intentionally.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Check the 3D view after the feature is created.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Unit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583680" cy="41148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200" b="1" i="0">
                <a:solidFill>
                  <a:srgbClr val="0A264E"/>
                </a:solidFill>
                <a:latin typeface="Aptos"/>
              </a:defRPr>
            </a:pPr>
            <a:r>
              <a:t>Unit 2 Deliverables 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051560"/>
            <a:ext cx="7772400" cy="2743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5B6770"/>
                </a:solidFill>
                <a:latin typeface="Aptos"/>
              </a:defRPr>
            </a:pPr>
            <a:r>
              <a:t>Every lesson should leave behind evidence that can go into your CAD and 3D printing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Extrude Basics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Basic extruded part is complete.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Feature is named or easy to identify.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can explain sketch-to-solid workflow.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Cut Features and Holes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remove material from a CAD model to create functional features?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Cut Features and Holes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studio_product_shot_3d_render_style_imag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Cut Features and Holes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Cuts create holes, slots, pockets, and clearance features.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Functional openings must be placed and dimensioned accurately.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Cut direction and depth affect whether the feature works.</a:t>
            </a:r>
          </a:p>
        </p:txBody>
      </p:sp>
      <p:pic>
        <p:nvPicPr>
          <p:cNvPr id="22" name="Picture 21" descr="a_clean_studio_product_shot_3d_render_style_imag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Cut Features and Holes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Sketch the removal area on the correct face.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cut distance or through-all when appropriate.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Inspect the model from multiple views.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Cut Features and Holes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Part includes at least one accurate cut feature.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Holes or slots are dimensioned.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checks that the feature goes where intended.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Fillets, Chamfers, and Design Intent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Why do engineers modify sharp edges in a CAD model?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Fillets, Chamfers, and Design Intent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studio_product_shot_3d_render_style_imag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Fillets, Chamfers, and Design Intent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Fillets and chamfers can improve safety, strength, fit, and printability.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Edge treatment should support the function, not just appearance.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Design intent explains why a feature exists.</a:t>
            </a:r>
          </a:p>
        </p:txBody>
      </p:sp>
      <p:pic>
        <p:nvPicPr>
          <p:cNvPr id="22" name="Picture 21" descr="a_clean_studio_product_shot_3d_render_style_imag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Fillets, Chamfers, and Design Intent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Identify edges that need treatment.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Apply fillets or chamfers with reasonable sizes.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Avoid changing critical fit surfaces without a reason.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Fillets, Chamfers, and Design Intent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Part includes intentional edge treatment.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explains why each treatment was added.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Critical dimensions are still protected.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Revolve Features: Nose Cone and Nozzle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can engineers create round 3D parts from a 2D sketch?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Revolve Features: Nose Cone and Nozzle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technical_illustration_exploded_view_di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Unit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Unit 2 Deliverables 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Track these artifacts as the unit develops.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CAD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Fusion project setup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Constrained and dimensioned sketches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Extrudes, cuts, fillets, revolves, and patterns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Screenshots showing revisions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Print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STL/exported files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Slicer preview and settings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Tolerance tester print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Fit test recommendation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deliverables should prove how your design decisions were made.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Revolve Features: Nose Cone and Nozzle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Revolve creates circular parts from a profile and axis.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Profiles must be planned around the centerline.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Nose cones and nozzles are natural revolve examples.</a:t>
            </a:r>
          </a:p>
        </p:txBody>
      </p:sp>
      <p:pic>
        <p:nvPicPr>
          <p:cNvPr id="22" name="Picture 21" descr="a_clean_technical_illustration_exploded_view_di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Revolve Features: Nose Cone and Nozzle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Sketch half of the profile.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Add a centerline or axis.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revolve angle to create the 3D body.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Revolve Features: Nose Cone and Nozzle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Revolved part is complete.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Axis and profile are visible or explainable.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connects the feature to a rocket component.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Revolve Features: Nose Cone and Nozzle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13232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Optional video resource to reinforce the lesson ideas.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1874519"/>
            <a:ext cx="493776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77240" y="1874519"/>
            <a:ext cx="73152" cy="356616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2057400"/>
            <a:ext cx="4480560" cy="297180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0A264E"/>
                </a:solidFill>
                <a:latin typeface="Aptos"/>
              </a:defRPr>
            </a:pPr>
            <a:r>
              <a:t>What to watch for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Using the REVOLVE TOOL in Autodesk Fusion 360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how a 2D profile turns into a round part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where the revolve axis is selected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why nose cones and nozzles are good revolve examples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92240" y="1874519"/>
            <a:ext cx="411480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903720" y="2057400"/>
            <a:ext cx="3291840" cy="29260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800" b="1" i="0">
                <a:solidFill>
                  <a:srgbClr val="0A264E"/>
                </a:solidFill>
                <a:latin typeface="Aptos"/>
              </a:defRPr>
            </a:pPr>
            <a:r>
              <a:t>Scan or open</a:t>
            </a:r>
          </a:p>
        </p:txBody>
      </p:sp>
      <p:pic>
        <p:nvPicPr>
          <p:cNvPr id="14" name="Picture 13" descr="https_www_youtube_com_watch_v_SY1fGI7XAz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87168"/>
            <a:ext cx="1325880" cy="1325880"/>
          </a:xfrm>
          <a:prstGeom prst="rect">
            <a:avLst/>
          </a:prstGeom>
        </p:spPr>
      </p:pic>
      <p:sp>
        <p:nvSpPr>
          <p:cNvPr id="15" name="Rounded Rectangle 14">
            <a:hlinkClick r:id="rId4"/>
          </p:cNvPr>
          <p:cNvSpPr/>
          <p:nvPr/>
        </p:nvSpPr>
        <p:spPr>
          <a:xfrm>
            <a:off x="7315200" y="4160520"/>
            <a:ext cx="2057400" cy="475488"/>
          </a:xfrm>
          <a:prstGeom prst="round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315200" y="4270248"/>
            <a:ext cx="2057400" cy="20116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300" b="1" i="0">
                <a:solidFill>
                  <a:srgbClr val="FFFFFF"/>
                </a:solidFill>
                <a:latin typeface="Aptos"/>
              </a:defRPr>
            </a:pPr>
            <a:r>
              <a:t>Open Video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280" y="4800600"/>
            <a:ext cx="3474720" cy="3200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750" b="0" i="0">
                <a:solidFill>
                  <a:srgbClr val="5B6770"/>
                </a:solidFill>
                <a:latin typeface="Aptos"/>
              </a:defRPr>
            </a:pPr>
            <a:r>
              <a:t>https://www.youtube.com/watch?v=SY1fGI7XAz4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Patterns and Symmetry: Rocket Fins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create repeated parts that are evenly spaced and aligned?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Patterns and Symmetry: Rocket Fins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technical_infographic_diagram_on_a_white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Patterns and Symmetry: Rocket Fins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Patterns create consistent repeated features.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Symmetry improves alignment and reduces modeling errors.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Rocket fins must be evenly placed for balanced design.</a:t>
            </a:r>
          </a:p>
        </p:txBody>
      </p:sp>
      <p:pic>
        <p:nvPicPr>
          <p:cNvPr id="22" name="Picture 21" descr="a_clean_technical_infographic_diagram_on_a_white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Patterns and Symmetry: Rocket Fins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Create or place one accurate fin feature first.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circular pattern when spacing around a centerline.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Check fin count, angle, and alignment.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Patterns and Symmetry: Rocket Fins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Fin pattern or symmetry model is complete.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explains the pattern method used.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Alignment is checked visually and with CAD tools.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Parametric Rocket Part Modeling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can engineers design CAD models so they are easy to change later?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Parametric Rocket Part 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wide_clean_studio_product_desk_scene_on_a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Parametric Rocket Part 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Parameters allow key values to update the model.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parametric model is easier to revise than a fixed model.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Useful parameters connect to real design requirements.</a:t>
            </a:r>
          </a:p>
        </p:txBody>
      </p:sp>
      <p:pic>
        <p:nvPicPr>
          <p:cNvPr id="22" name="Picture 21" descr="wide_clean_studio_product_desk_scene_on_a_white_b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Unit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583680" cy="41148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200" b="1" i="0">
                <a:solidFill>
                  <a:srgbClr val="0A264E"/>
                </a:solidFill>
                <a:latin typeface="Aptos"/>
              </a:defRPr>
            </a:pPr>
            <a:r>
              <a:t>Unit 2 Project: Tolerance Tester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051560"/>
            <a:ext cx="7772400" cy="2743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5B6770"/>
                </a:solidFill>
                <a:latin typeface="Aptos"/>
              </a:defRPr>
            </a:pPr>
            <a:r>
              <a:t>Your final print is a test tool, not just a decoration.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a_clean_studio_product_shot_3d_render_style_imag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8800"/>
            <a:ext cx="5120640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1828800"/>
            <a:ext cx="4297680" cy="9144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400800" y="1828800"/>
            <a:ext cx="64008" cy="9144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601968" y="1975104"/>
            <a:ext cx="397764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F47520"/>
                </a:solidFill>
                <a:latin typeface="Aptos"/>
              </a:defRPr>
            </a:pPr>
            <a:r>
              <a:t>Purpose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1968" y="2221992"/>
            <a:ext cx="388620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Measure and compare fit between printed features and rocket assembly parts.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2971800"/>
            <a:ext cx="4297680" cy="9144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400800" y="2971800"/>
            <a:ext cx="64008" cy="914400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601968" y="3118104"/>
            <a:ext cx="397764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D6A635"/>
                </a:solidFill>
                <a:latin typeface="Aptos"/>
              </a:defRPr>
            </a:pPr>
            <a:r>
              <a:t>Evidence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1968" y="3364992"/>
            <a:ext cx="388620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Use repeated holes, pegs, slots, or couplers to identify reliable clearances.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4114800"/>
            <a:ext cx="4297680" cy="9144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400800" y="4114800"/>
            <a:ext cx="64008" cy="9144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601968" y="4261104"/>
            <a:ext cx="397764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267E5B"/>
                </a:solidFill>
                <a:latin typeface="Aptos"/>
              </a:defRPr>
            </a:pPr>
            <a:r>
              <a:t>Recommendation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1968" y="4507992"/>
            <a:ext cx="388620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00" b="0" i="0">
                <a:solidFill>
                  <a:srgbClr val="1F2A37"/>
                </a:solidFill>
                <a:latin typeface="Aptos"/>
              </a:defRPr>
            </a:pPr>
            <a:r>
              <a:t>Use test results to recommend a clearance for Unit 3 rocket assembly.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Parametric Rocket Part 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Identify values that may change later.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named dimensions or editable parameters.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Test by changing one value and observing the result.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Parametric Rocket Part 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Model includes editable dimensions or parameters.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identifies which values control the design.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 quick revision test is documented.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CAD Model Check and Revision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check whether a CAD model is correct before moving forward?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CAD Model Check and Revision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well_lit_engineering_workbench_scene_phot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CAD Model Check and Revision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CAD review prevents printing the wrong part.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Models should be checked for size, units, features, and printability.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Revision is normal engineering work.</a:t>
            </a:r>
          </a:p>
        </p:txBody>
      </p:sp>
      <p:pic>
        <p:nvPicPr>
          <p:cNvPr id="22" name="Picture 21" descr="a_clean_well_lit_engineering_workbench_scene_phot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CAD Model Check and Revision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Inspect dimensions and units.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Compare the model to the design intent.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Revise the model before exporting.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CAD Model Check and Revision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CAD check list is complete.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At least one revision is documented.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Final screenshot shows the corrected model.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Preparing CAD Files for 3D Printing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prepare a CAD model so it can be printed reliably?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Preparing CAD Files for 3D Printing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wide_studio_product_tech_scene_on_a_clean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Preparing CAD Files for 3D Printing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printable model must be exported correctly.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Orientation and geometry affect support, strength, and surface quality.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STL files should represent the final checked design.</a:t>
            </a:r>
          </a:p>
        </p:txBody>
      </p:sp>
      <p:pic>
        <p:nvPicPr>
          <p:cNvPr id="22" name="Picture 21" descr="wide_studio_product_tech_scene_on_a_clean_white_b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Preparing CAD Files for 3D Printing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Inspect the model before export.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Export the correct body or component.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clear file naming for print submission.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Preparing CAD Files for 3D Printing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STL/export file is prepared.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Print orientation is considered.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can explain why the file is ready.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From Engineering Documentation to CAD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engineers turn sketches and measurements into digital models?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From Engineering Documentation to CAD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wide_clean_studio_product_desk_scene_on_a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Slicer Basics and Print Settings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do slicer settings affect print success, time, material, and accuracy?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Slicer Basics and Print Settings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wide_studio_product_tech_scene_on_a_clean_white_ba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Slicer Basics and Print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slicer converts a model into machine instructions.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Layer height, infill, walls, and supports change print performance.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Preview mode helps catch problems before printing.</a:t>
            </a:r>
          </a:p>
        </p:txBody>
      </p:sp>
      <p:pic>
        <p:nvPicPr>
          <p:cNvPr id="22" name="Picture 21" descr="wide_studio_product_tech_scene_on_a_clean_white_b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Slicer Basics and Print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Import and orient the model.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Check supports, estimated time, and material use.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Preview layers before submitting.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Slicer Basics and Print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Slicer screenshot is captured.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Settings are recorded or justified.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explains one trade-off in the settings.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Slicer Basics and Print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13232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Optional video resource to reinforce the lesson ideas.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1874519"/>
            <a:ext cx="493776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77240" y="1874519"/>
            <a:ext cx="73152" cy="356616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2057400"/>
            <a:ext cx="4480560" cy="297180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0A264E"/>
                </a:solidFill>
                <a:latin typeface="Aptos"/>
              </a:defRPr>
            </a:pPr>
            <a:r>
              <a:t>What to watch for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PrusaSlicer Beginner Tutorial: Learn the Basics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how a model is imported and oriented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where print settings affect time and material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how preview helps catch problems before printing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92240" y="1874519"/>
            <a:ext cx="411480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903720" y="2057400"/>
            <a:ext cx="3291840" cy="29260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800" b="1" i="0">
                <a:solidFill>
                  <a:srgbClr val="0A264E"/>
                </a:solidFill>
                <a:latin typeface="Aptos"/>
              </a:defRPr>
            </a:pPr>
            <a:r>
              <a:t>Scan or open</a:t>
            </a:r>
          </a:p>
        </p:txBody>
      </p:sp>
      <p:pic>
        <p:nvPicPr>
          <p:cNvPr id="14" name="Picture 13" descr="https_www_youtube_com_watch_v_kIqMPNQNS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87168"/>
            <a:ext cx="1325880" cy="1325880"/>
          </a:xfrm>
          <a:prstGeom prst="rect">
            <a:avLst/>
          </a:prstGeom>
        </p:spPr>
      </p:pic>
      <p:sp>
        <p:nvSpPr>
          <p:cNvPr id="15" name="Rounded Rectangle 14">
            <a:hlinkClick r:id="rId4"/>
          </p:cNvPr>
          <p:cNvSpPr/>
          <p:nvPr/>
        </p:nvSpPr>
        <p:spPr>
          <a:xfrm>
            <a:off x="7315200" y="4160520"/>
            <a:ext cx="2057400" cy="475488"/>
          </a:xfrm>
          <a:prstGeom prst="round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315200" y="4270248"/>
            <a:ext cx="2057400" cy="20116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300" b="1" i="0">
                <a:solidFill>
                  <a:srgbClr val="FFFFFF"/>
                </a:solidFill>
                <a:latin typeface="Aptos"/>
              </a:defRPr>
            </a:pPr>
            <a:r>
              <a:t>Open Video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280" y="4800600"/>
            <a:ext cx="3474720" cy="3200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750" b="0" i="0">
                <a:solidFill>
                  <a:srgbClr val="5B6770"/>
                </a:solidFill>
                <a:latin typeface="Aptos"/>
              </a:defRPr>
            </a:pPr>
            <a:r>
              <a:t>https://www.youtube.com/watch?v=_kIqMPNQNSw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FabLab 3D Printer Certification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What must students know before using the 3D printers safely and responsibly?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FabLab 3D Printer Certification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highly_detailed_studio_product_desktop_sc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FabLab 3D Printer Certification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Certification protects people, tools, and materials.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Safe printer use includes setup, monitoring, and cleanup.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Responsible use means respecting the queue and documenting prints.</a:t>
            </a:r>
          </a:p>
        </p:txBody>
      </p:sp>
      <p:pic>
        <p:nvPicPr>
          <p:cNvPr id="22" name="Picture 21" descr="a_clean_highly_detailed_studio_product_desktop_sc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FabLab 3D Printer Certification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Review printer safety expectations.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Identify what to do before, during, and after a print.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Check print request or certification requirements.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FabLab 3D Printer Certification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Certification evidence is complete.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can describe safe printer behavior.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understands print queue expectations.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Final 3D Printed Tolerance Tester Workday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How can a printed test tool help make better rocket assembly decisions?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Final 3D Printed Tolerance Tester Workday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studio_product_shot_3d_render_style_imag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From Engineering Documentation to CAD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CAD models should be based on documented measurements, not guesses.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Unit 1 sketches become a modeling plan.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Good planning prevents wrong-size digital parts.</a:t>
            </a:r>
          </a:p>
        </p:txBody>
      </p:sp>
      <p:pic>
        <p:nvPicPr>
          <p:cNvPr id="22" name="Picture 21" descr="wide_clean_studio_product_desk_scene_on_a_white_ba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Final 3D Printed Tolerance Tester Workday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Tolerance testers help compare real fits, not assumptions.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useful tester includes multiple sizes or clear labeled features.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The print should produce data for the next design decision.</a:t>
            </a:r>
          </a:p>
        </p:txBody>
      </p:sp>
      <p:pic>
        <p:nvPicPr>
          <p:cNvPr id="22" name="Picture 21" descr="a_clean_studio_product_shot_3d_render_style_imag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Final 3D Printed Tolerance Tester Workday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Finalize the CAD model.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Check labels, clearances, and print orientation.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Submit or prepare the final print file.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Final 3D Printed Tolerance Tester Workday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Final tolerance tester file is ready or submitted.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Tester features are labeled or documented.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predicts what data the tester will provide.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3D Printing Post-Processing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Why is a 3D print not always finished when it comes off the printer?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3D Printing Post-Processing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highly_detailed_studio_product_desktop_sc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3D Printing Post-Processing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Supports, brim, stringing, and rough edges can affect the final part.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Post-processing can change dimensions and fit.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Cleanup should be documented as part of fabrication.</a:t>
            </a:r>
          </a:p>
        </p:txBody>
      </p:sp>
      <p:pic>
        <p:nvPicPr>
          <p:cNvPr id="22" name="Picture 21" descr="a_clean_highly_detailed_studio_product_desktop_sc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3D Printing Post-Processing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Remove supports carefully.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Clean only what should be cleaned.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Measure again after cleanup if fit matters.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3D Printing Post-Processing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Post-processing steps are documented.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Part is inspected for damage or dimensional change.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records any cleanup that affects fit.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3D Printing Post-Processing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13232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Optional video resource to reinforce the lesson ideas.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1874519"/>
            <a:ext cx="493776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77240" y="1874519"/>
            <a:ext cx="73152" cy="356616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05840" y="2057400"/>
            <a:ext cx="4480560" cy="297180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0A264E"/>
                </a:solidFill>
                <a:latin typeface="Aptos"/>
              </a:defRPr>
            </a:pPr>
            <a:r>
              <a:t>What to watch for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How to Remove 3D Print Support Marks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how supports affect the final part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why sanding or cleanup can change dimensions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what should be documented after cleanup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92240" y="1874519"/>
            <a:ext cx="4114800" cy="3566160"/>
          </a:xfrm>
          <a:prstGeom prst="round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903720" y="2057400"/>
            <a:ext cx="3291840" cy="29260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800" b="1" i="0">
                <a:solidFill>
                  <a:srgbClr val="0A264E"/>
                </a:solidFill>
                <a:latin typeface="Aptos"/>
              </a:defRPr>
            </a:pPr>
            <a:r>
              <a:t>Scan or open</a:t>
            </a:r>
          </a:p>
        </p:txBody>
      </p:sp>
      <p:pic>
        <p:nvPicPr>
          <p:cNvPr id="14" name="Picture 13" descr="https_www_youtube_com_watch_v_iwFKuCesQ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2487168"/>
            <a:ext cx="1325880" cy="1325880"/>
          </a:xfrm>
          <a:prstGeom prst="rect">
            <a:avLst/>
          </a:prstGeom>
        </p:spPr>
      </p:pic>
      <p:sp>
        <p:nvSpPr>
          <p:cNvPr id="15" name="Rounded Rectangle 14">
            <a:hlinkClick r:id="rId4"/>
          </p:cNvPr>
          <p:cNvSpPr/>
          <p:nvPr/>
        </p:nvSpPr>
        <p:spPr>
          <a:xfrm>
            <a:off x="7315200" y="4160520"/>
            <a:ext cx="2057400" cy="475488"/>
          </a:xfrm>
          <a:prstGeom prst="round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315200" y="4270248"/>
            <a:ext cx="2057400" cy="201168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300" b="1" i="0">
                <a:solidFill>
                  <a:srgbClr val="FFFFFF"/>
                </a:solidFill>
                <a:latin typeface="Aptos"/>
              </a:defRPr>
            </a:pPr>
            <a:r>
              <a:t>Open Video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280" y="4800600"/>
            <a:ext cx="3474720" cy="32004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750" b="0" i="0">
                <a:solidFill>
                  <a:srgbClr val="5B6770"/>
                </a:solidFill>
                <a:latin typeface="Aptos"/>
              </a:defRPr>
            </a:pPr>
            <a:r>
              <a:t>https://www.youtube.com/watch?v=iwFKuCesQiA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40080"/>
            <a:ext cx="182880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900" b="1" i="0">
                <a:solidFill>
                  <a:srgbClr val="F47520"/>
                </a:solidFill>
                <a:latin typeface="Aptos"/>
              </a:defRPr>
            </a:pPr>
            <a:r>
              <a:t>Lesson 2.18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877824"/>
            <a:ext cx="5303520" cy="4572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1" i="0">
                <a:solidFill>
                  <a:srgbClr val="0A264E"/>
                </a:solidFill>
                <a:latin typeface="Aptos"/>
              </a:defRPr>
            </a:pPr>
            <a:r>
              <a:t>Final Tolerance Tester Review and Recommendation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85800" y="1874519"/>
            <a:ext cx="4663440" cy="9144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900" b="1" i="0">
                <a:solidFill>
                  <a:srgbClr val="0A264E"/>
                </a:solidFill>
                <a:latin typeface="Aptos"/>
              </a:defRPr>
            </a:pPr>
            <a:r>
              <a:t>What clearance should be recommended for the next rocket assembly project?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7960" y="1737360"/>
            <a:ext cx="3886200" cy="155448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37960" y="1737360"/>
            <a:ext cx="64008" cy="155448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39128" y="1883664"/>
            <a:ext cx="356616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1" i="0">
                <a:solidFill>
                  <a:srgbClr val="F47520"/>
                </a:solidFill>
                <a:latin typeface="Aptos"/>
              </a:defRPr>
            </a:pPr>
            <a:r>
              <a:t>Lesson 2.18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9128" y="2130552"/>
            <a:ext cx="3474720" cy="11430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300" b="0" i="0">
                <a:solidFill>
                  <a:srgbClr val="1F2A37"/>
                </a:solidFill>
                <a:latin typeface="Aptos"/>
              </a:defRPr>
            </a:pPr>
            <a:r>
              <a:t>Final Tolerance Tester Review and Recommendation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0" y="3657600"/>
            <a:ext cx="292608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100" b="0" i="1">
                <a:solidFill>
                  <a:srgbClr val="5B6770"/>
                </a:solidFill>
                <a:latin typeface="Aptos"/>
              </a:defRPr>
            </a:pPr>
            <a:r>
              <a:t>Connect today's work to your Unit 2 CAD and 3D printing evidence.</a:t>
            </a:r>
          </a:p>
        </p:txBody>
      </p:sp>
      <p:pic>
        <p:nvPicPr>
          <p:cNvPr id="15" name="Picture 14" descr="a_clean_studio_product_shot_3d_render_style_imag_16x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4206240"/>
            <a:ext cx="3429000" cy="132588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Final Tolerance Tester Review and Recommendation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69494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Big ideas you should understand before you start the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1783080"/>
            <a:ext cx="4114800" cy="36576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000" b="1" i="0">
                <a:solidFill>
                  <a:srgbClr val="0A264E"/>
                </a:solidFill>
                <a:latin typeface="Aptos"/>
              </a:defRPr>
            </a:pPr>
            <a:r>
              <a:t>Big Ideas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331720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2331720"/>
            <a:ext cx="64008" cy="804672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120" y="2532888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F47520"/>
                </a:solidFill>
                <a:latin typeface="Aptos"/>
              </a:defRPr>
            </a:pPr>
            <a: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7048" y="2496312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A recommendation should be based on fit evidence.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3264408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685800" y="3264408"/>
            <a:ext cx="64008" cy="804672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60120" y="3465576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D6A635"/>
                </a:solidFill>
                <a:latin typeface="Aptos"/>
              </a:defRPr>
            </a:pPr>
            <a: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7048" y="3429000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Testing should identify too tight, too loose, and acceptable fits.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" y="4197096"/>
            <a:ext cx="5166360" cy="804672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85800" y="4197096"/>
            <a:ext cx="64008" cy="804672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960120" y="4398264"/>
            <a:ext cx="32004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267E5B"/>
                </a:solidFill>
                <a:latin typeface="Aptos"/>
              </a:defRPr>
            </a:pPr>
            <a: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048" y="4361688"/>
            <a:ext cx="4160520" cy="5760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250" b="0" i="0">
                <a:solidFill>
                  <a:srgbClr val="1F2A37"/>
                </a:solidFill>
                <a:latin typeface="Aptos"/>
              </a:defRPr>
            </a:pPr>
            <a:r>
              <a:t>The final conclusion connects Unit 2 to the rocket assembly unit.</a:t>
            </a:r>
          </a:p>
        </p:txBody>
      </p:sp>
      <p:pic>
        <p:nvPicPr>
          <p:cNvPr id="22" name="Picture 21" descr="a_clean_studio_product_shot_3d_render_style_imag_4x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737360"/>
            <a:ext cx="4206240" cy="2971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29400" y="5120640"/>
            <a:ext cx="40233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Ask yourself: How does this CAD decision improve accuracy, editability, or printability?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From Engineering Documentation to CAD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Use your sketch as the source, not your memory.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Identify which dimensions control the shape.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Name files so they can be found later.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Final Tolerance Tester Review and Recommendation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Use the lesson skill to make a more accurate, editable, or printable model.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Modeling moves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Test each feature consistently.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Record observations and measurements.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Choose a recommended clearance with evidence.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Quality checks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Does the model match the intended measurements?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Can another student understand the feature?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Will the part be printable or testable?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Good CAD work is controlled enough to revise and clear enough to explain.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Final Tolerance Tester Review and Recommendation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Final recommendation is written.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Evidence table or photos support the claim.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Student explains how the result will guide Unit 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A264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502920" y="310896"/>
            <a:ext cx="1325880" cy="38404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411480"/>
            <a:ext cx="841248" cy="251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5943600" cy="41148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2200" b="1" i="0">
                <a:solidFill>
                  <a:srgbClr val="D6A635"/>
                </a:solidFill>
                <a:latin typeface="Aptos"/>
              </a:defRPr>
            </a:pPr>
            <a:r>
              <a:t>Unit 2 Close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783080"/>
            <a:ext cx="7772400" cy="6858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3000" b="1" i="0">
                <a:solidFill>
                  <a:srgbClr val="FFFFFF"/>
                </a:solidFill>
                <a:latin typeface="Aptos"/>
              </a:defRPr>
            </a:pPr>
            <a:r>
              <a:t>CAD evidence becomes fabrication evidence.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7315200" cy="41148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600" b="0" i="0">
                <a:solidFill>
                  <a:srgbClr val="FFFFFF"/>
                </a:solidFill>
                <a:latin typeface="Aptos"/>
              </a:defRPr>
            </a:pPr>
            <a:r>
              <a:t>Your tolerance tester should help make a real design recommendation for the next rocket assembly project.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703320"/>
            <a:ext cx="2834640" cy="9144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3703320"/>
            <a:ext cx="64008" cy="9144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86968" y="3849624"/>
            <a:ext cx="251460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F47520"/>
                </a:solidFill>
                <a:latin typeface="Aptos"/>
              </a:defRPr>
            </a:pPr>
            <a:r>
              <a:t>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968" y="4096511"/>
            <a:ext cx="24231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0" i="0">
                <a:solidFill>
                  <a:srgbClr val="1F2A37"/>
                </a:solidFill>
                <a:latin typeface="Aptos"/>
              </a:defRPr>
            </a:pPr>
            <a:r>
              <a:t>A controlled CAD model with meaningful features.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40480" y="3703320"/>
            <a:ext cx="2834640" cy="9144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3840480" y="3703320"/>
            <a:ext cx="64008" cy="914400"/>
          </a:xfrm>
          <a:prstGeom prst="rect">
            <a:avLst/>
          </a:prstGeom>
          <a:solidFill>
            <a:srgbClr val="D6A6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4041648" y="3849624"/>
            <a:ext cx="251460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D6A635"/>
                </a:solidFill>
                <a:latin typeface="Aptos"/>
              </a:defRPr>
            </a:pPr>
            <a:r>
              <a:t>Print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41648" y="4096511"/>
            <a:ext cx="24231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0" i="0">
                <a:solidFill>
                  <a:srgbClr val="1F2A37"/>
                </a:solidFill>
                <a:latin typeface="Aptos"/>
              </a:defRPr>
            </a:pPr>
            <a:r>
              <a:t>A test part prepared with documented settings.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95160" y="3703320"/>
            <a:ext cx="2834640" cy="9144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6995160" y="3703320"/>
            <a:ext cx="64008" cy="9144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196328" y="3849624"/>
            <a:ext cx="2514600" cy="21031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1" i="0">
                <a:solidFill>
                  <a:srgbClr val="267E5B"/>
                </a:solidFill>
                <a:latin typeface="Aptos"/>
              </a:defRPr>
            </a:pPr>
            <a:r>
              <a:t>Recommend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96328" y="4096511"/>
            <a:ext cx="2423160" cy="50292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100" b="0" i="0">
                <a:solidFill>
                  <a:srgbClr val="1F2A37"/>
                </a:solidFill>
                <a:latin typeface="Aptos"/>
              </a:defRPr>
            </a:pPr>
            <a:r>
              <a:t>A fit decision supported by evidence.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46304"/>
            <a:ext cx="713232" cy="21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4200" y="137160"/>
            <a:ext cx="10972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r">
              <a:defRPr sz="800" b="0" i="0">
                <a:solidFill>
                  <a:srgbClr val="5B6770"/>
                </a:solidFill>
                <a:latin typeface="Aptos"/>
              </a:defRPr>
            </a:pPr>
            <a:r>
              <a:t>Lesson 2.1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48" y="6583680"/>
            <a:ext cx="3108960" cy="146304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600" b="0" i="0">
                <a:solidFill>
                  <a:srgbClr val="5B6770"/>
                </a:solidFill>
                <a:latin typeface="Aptos"/>
              </a:defRPr>
            </a:pPr>
            <a:r>
              <a:t>LockwoodSTEM  |  Introduction to Engineering Design  |  Unit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612648"/>
            <a:ext cx="6766560" cy="310896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500" b="1" i="0">
                <a:solidFill>
                  <a:srgbClr val="0A264E"/>
                </a:solidFill>
                <a:latin typeface="Aptos"/>
              </a:defRPr>
            </a:pPr>
            <a:r>
              <a:t>From Engineering Documentation to CAD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941832"/>
            <a:ext cx="7040880" cy="228600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l">
              <a:defRPr sz="1000" b="0" i="0">
                <a:solidFill>
                  <a:srgbClr val="5B6770"/>
                </a:solidFill>
                <a:latin typeface="Aptos"/>
              </a:defRPr>
            </a:pPr>
            <a:r>
              <a:t>Save the strongest artifact from today for your Unit 2 portfolio.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" y="1417320"/>
            <a:ext cx="11201400" cy="27432"/>
          </a:xfrm>
          <a:prstGeom prst="rect">
            <a:avLst/>
          </a:prstGeom>
          <a:solidFill>
            <a:srgbClr val="D6E0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11480" y="1453896"/>
            <a:ext cx="11201400" cy="18288"/>
          </a:xfrm>
          <a:prstGeom prst="rect">
            <a:avLst/>
          </a:prstGeom>
          <a:solidFill>
            <a:srgbClr val="CD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68580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6309360" y="1783080"/>
            <a:ext cx="516636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D6E0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85800" y="1783080"/>
            <a:ext cx="73152" cy="3886200"/>
          </a:xfrm>
          <a:prstGeom prst="rect">
            <a:avLst/>
          </a:prstGeom>
          <a:solidFill>
            <a:srgbClr val="F475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6309360" y="1783080"/>
            <a:ext cx="73152" cy="3886200"/>
          </a:xfrm>
          <a:prstGeom prst="rect">
            <a:avLst/>
          </a:prstGeom>
          <a:solidFill>
            <a:srgbClr val="267E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F47520"/>
                </a:solidFill>
                <a:latin typeface="Aptos"/>
              </a:defRPr>
            </a:pPr>
            <a:r>
              <a:t>Deliverable checklist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Notebook entry connects sketch evidence to a planned CAD model.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CAD file or screenshot is saved with a clear name.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Model decisions are explained with measurements.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960" y="1965960"/>
            <a:ext cx="4663440" cy="3337560"/>
          </a:xfrm>
          <a:prstGeom prst="rect">
            <a:avLst/>
          </a:prstGeom>
          <a:noFill/>
        </p:spPr>
        <p:txBody>
          <a:bodyPr wrap="square" lIns="45720" rIns="45720" tIns="27432" bIns="27432">
            <a:spAutoFit/>
          </a:bodyPr>
          <a:lstStyle/>
          <a:p>
            <a:pPr>
              <a:defRPr sz="2000" b="1">
                <a:solidFill>
                  <a:srgbClr val="267E5B"/>
                </a:solidFill>
                <a:latin typeface="Aptos"/>
              </a:defRPr>
            </a:pPr>
            <a:r>
              <a:t>Portfolio evidence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Dated notebook entry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Screenshot or exported file</a:t>
            </a:r>
          </a:p>
          <a:p>
            <a:pPr>
              <a:spcBef>
                <a:spcPts val="400"/>
              </a:spcBef>
              <a:defRPr sz="1600">
                <a:solidFill>
                  <a:srgbClr val="1F2A37"/>
                </a:solidFill>
                <a:latin typeface="Aptos"/>
              </a:defRPr>
            </a:pPr>
            <a:r>
              <a:t>Short claim explaining what the evidence proves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5989320"/>
            <a:ext cx="10424160" cy="347472"/>
          </a:xfrm>
          <a:prstGeom prst="rect">
            <a:avLst/>
          </a:prstGeom>
          <a:noFill/>
        </p:spPr>
        <p:txBody>
          <a:bodyPr wrap="square" lIns="18288" rIns="18288" tIns="18288" bIns="18288">
            <a:spAutoFit/>
          </a:bodyPr>
          <a:lstStyle/>
          <a:p>
            <a:pPr algn="ctr">
              <a:defRPr sz="1200" b="1" i="1">
                <a:solidFill>
                  <a:srgbClr val="0A264E"/>
                </a:solidFill>
                <a:latin typeface="Aptos"/>
              </a:defRPr>
            </a:pPr>
            <a:r>
              <a:t>Your final portfolio should show how the model improved across the unit.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