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</p:sldIdLst>
  <p:sldSz cx="12191999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hyperlink" Target="https://www.youtube.com/watch?v=c_NRuzPs9R8" TargetMode="Externa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png"/><Relationship Id="rId4" Type="http://schemas.openxmlformats.org/officeDocument/2006/relationships/hyperlink" Target="https://www.youtube.com/watch?v=ytwEDvX-l44" TargetMode="Externa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hyperlink" Target="https://www.youtube.com/watch?v=Q9kOFtUltqM" TargetMode="Externa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2.png"/><Relationship Id="rId4" Type="http://schemas.openxmlformats.org/officeDocument/2006/relationships/hyperlink" Target="https://www.youtube.com/watch?v=pIy3pIn53Ls" TargetMode="Externa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A204C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502920" y="438912"/>
            <a:ext cx="1325880" cy="38404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4" name="Picture 3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512064"/>
            <a:ext cx="1005840" cy="300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417320"/>
            <a:ext cx="61264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200" b="1" i="0">
                <a:solidFill>
                  <a:srgbClr val="FFFFFF"/>
                </a:solidFill>
              </a:defRPr>
            </a:pPr>
            <a:r>
              <a:t>Introduction to Engineering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057400"/>
            <a:ext cx="8138160" cy="9601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3400" b="1" i="0">
                <a:solidFill>
                  <a:srgbClr val="FFFFFF"/>
                </a:solidFill>
              </a:defRPr>
            </a:pPr>
            <a:r>
              <a:t>Unit 1: Technical Sketching &amp; Engineering Documentation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246120"/>
            <a:ext cx="7863840" cy="45720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E8F0F7"/>
                </a:solidFill>
              </a:defRPr>
            </a:pPr>
            <a:r>
              <a:rPr/>
              <a:t>Student learning deck • LockwoodSTEM aerospace-aligned IED curriculum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9966960" cy="13716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Rectangle 8"/>
          <p:cNvSpPr/>
          <p:nvPr/>
        </p:nvSpPr>
        <p:spPr>
          <a:xfrm>
            <a:off x="685800" y="4160520"/>
            <a:ext cx="2971800" cy="105156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5800" y="4160520"/>
            <a:ext cx="50292" cy="105156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850392" y="4288536"/>
            <a:ext cx="26517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Module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392" y="4654296"/>
            <a:ext cx="2651760" cy="44805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Sketching, measurement, line conventions, views, and documentation.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4160520"/>
            <a:ext cx="2971800" cy="105156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3886200" y="4160520"/>
            <a:ext cx="50292" cy="105156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050791" y="4288536"/>
            <a:ext cx="26517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Skills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0791" y="4654296"/>
            <a:ext cx="2651760" cy="44805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Isometric sketching, orthographic projection, dimensioning, and reverse engineering.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6600" y="4160520"/>
            <a:ext cx="2971800" cy="105156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Rectangle 17"/>
          <p:cNvSpPr/>
          <p:nvPr/>
        </p:nvSpPr>
        <p:spPr>
          <a:xfrm>
            <a:off x="7086600" y="4160520"/>
            <a:ext cx="50292" cy="105156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7251192" y="4288536"/>
            <a:ext cx="26517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Challenge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51192" y="4654296"/>
            <a:ext cx="2651760" cy="44805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Document and propose improvements to a 3D printed rocket assembly.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6080760"/>
            <a:ext cx="4389120" cy="22860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1" i="0">
                <a:solidFill>
                  <a:srgbClr val="D7A940"/>
                </a:solidFill>
              </a:defRPr>
            </a:pPr>
            <a:r>
              <a:rPr/>
              <a:t>Sketch • Measure • Document • Communicate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Line Conventions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Line types are part of the language of engineering drawings.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Object, construction, hidden, center, and dimension lines each have a job.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Line weight helps readers tell planning marks from final design geometry.</a:t>
            </a:r>
          </a:p>
        </p:txBody>
      </p:sp>
      <p:pic>
        <p:nvPicPr>
          <p:cNvPr id="22" name="Picture 21" descr="concept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Line Conventions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Construction lines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light lines to plan size, alignment, and spacing.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Object lines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dark lines for visible edges and final geometry.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Special lines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hidden, center, and dimension lines only when they add information.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Line Conventions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Practice at least three line types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Label each line type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correct line weight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Apply lines to an aerospace-style part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Correct unclear or inconsistent lines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line convention practice sketch showing the correct purpose and appearance of major technical line types.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Object Lines &amp; Hidden Lines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can a sketch show features that cannot be seen from one view?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Object Lines &amp; Hidden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Object Lines &amp; Hidden 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Object lines show visible edges and surfaces.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Hidden lines show important internal or blocked features.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Hidden lines should clarify geometry, not clutter the view.</a:t>
            </a:r>
          </a:p>
        </p:txBody>
      </p:sp>
      <p:pic>
        <p:nvPicPr>
          <p:cNvPr id="22" name="Picture 21" descr="concept_1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Object Lines &amp; Hidden 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Visible edges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Darken only the edges that can be seen from the chosen view.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Hidden features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short dashed lines for holes, slots, or edges behind surfaces.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Clean drawing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Avoid adding hidden lines unless they help the viewer understand the part.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Object Lines &amp; Hidden 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visible edges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hidden lines where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Keep hidden lines lighter than object lines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what hidden features represent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Revise confusing sketches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technical sketch using object and hidden lines to communicate visible and non-visible features.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Centerlines &amp; Symmetry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engineers show the center of a feature or object in a technical sketch?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Centerlines &amp; Symmetry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Centerlines &amp; Symmetry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Centerlines mark axes, centers, and symmetry.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Circular features and repeated patterns need center references.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Centerlines help parts align during modeling, fabrication, and inspection.</a:t>
            </a:r>
          </a:p>
        </p:txBody>
      </p:sp>
      <p:pic>
        <p:nvPicPr>
          <p:cNvPr id="22" name="Picture 21" descr="concept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Centerlines &amp; Symmetry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Find the center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Mark the center of holes, arcs, cylinders, or repeated features.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Show symmetry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centerlines to communicate that two sides mirror each other.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Support dimensions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Place dimensions from reliable center references when needed.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Unit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Unit 1 Learning Arc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rPr/>
              <a:t>Technical sketching becomes engineering evidence when it is accurate, labeled, measured, and documented.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94360" y="1691640"/>
          <a:ext cx="11018520" cy="288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40"/>
                <a:gridCol w="2743200"/>
                <a:gridCol w="7040880"/>
              </a:tblGrid>
              <a:tr h="576072">
                <a:tc>
                  <a:txBody>
                    <a:bodyPr/>
                    <a:lstStyle/>
                    <a:p>
                      <a:pPr>
                        <a:defRPr sz="1000" b="1">
                          <a:solidFill>
                            <a:srgbClr val="0A204C"/>
                          </a:solidFill>
                        </a:defRPr>
                      </a:pPr>
                      <a:r>
                        <a:t>Lesson range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1">
                          <a:solidFill>
                            <a:srgbClr val="0A204C"/>
                          </a:solidFill>
                        </a:defRPr>
                      </a:pPr>
                      <a:r>
                        <a:t>Focus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1">
                          <a:solidFill>
                            <a:srgbClr val="0A204C"/>
                          </a:solidFill>
                        </a:defRPr>
                      </a:pPr>
                      <a:r>
                        <a:t>Purpose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1.1–1.6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Sketching language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Use line types, isometric views, hidden lines, and centerlines to communicate shape.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1.7–1.10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Views + dimensions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Use orthographic views and dimensions to describe size and geometry clearly.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1.11–1.20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Rocket documentation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Reverse engineer a 3D printed rocket through sketches, measurements, BOM, and notes.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1.21–1.22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Design proposal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 b="0">
                          <a:solidFill>
                            <a:srgbClr val="232D3A"/>
                          </a:solidFill>
                        </a:defRPr>
                      </a:pPr>
                      <a:r>
                        <a:t>Use evidence to propose a rocket assembly improvement and communicate it clearly.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31520" y="4800600"/>
            <a:ext cx="10698480" cy="82296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31520" y="4800600"/>
            <a:ext cx="50292" cy="82296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96112" y="4928616"/>
            <a:ext cx="1037844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Core idea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6112" y="5294376"/>
            <a:ext cx="1037844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You are learning to communicate engineering decisions clearly enough that another person could inspect, build, or improve the design.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Centerlines &amp; Symmetry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centerlines to holes or circular features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Show symmetry where appropriate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centerlines consistently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Label alignment purpose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Check that centerlines do not look like object lines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sketch that uses centerlines to show hole centers, axes, or symmetry clearly.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Sketching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can engineers show a 3D object clearly on a flat page?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Isometric Sketching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Sketching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Isometric sketches show width, height, and depth at the same time.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Edges follow consistent vertical and angled directions.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Proportion and alignment matter more than artistic shading at first.</a:t>
            </a:r>
          </a:p>
        </p:txBody>
      </p:sp>
      <p:pic>
        <p:nvPicPr>
          <p:cNvPr id="22" name="Picture 21" descr="concept_1.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Sketching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Start with a box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Build the object inside a simple width-height-depth envelope.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Follow axes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Keep vertical edges vertical and depth/width edges at consistent angles.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Add features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Place cuts, holes, and details after the main form is correct.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Sketching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Create an isometric box or envelope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consistent isometric axes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visible edges and features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Label the part or design intent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Check proportions before darkening lines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clean isometric sketch that communicates a 3D object using consistent axes and visible features.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rPr/>
              <a:t>Isometric Drawing Video Connection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Optional video connection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Video Connection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" y="2148840"/>
            <a:ext cx="5623560" cy="297180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77240" y="2148840"/>
            <a:ext cx="50292" cy="297180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41832" y="2276856"/>
            <a:ext cx="530352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Isometric Drawing - Simplified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832" y="2642616"/>
            <a:ext cx="5303520" cy="236829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Watch for:</a:t>
            </a:r>
            <a:br/>
            <a:r>
              <a:rPr/>
              <a:t>• how the isometric axes are used</a:t>
            </a:r>
            <a:br/>
            <a:r>
              <a:rPr/>
              <a:t>• how a 3D form starts from simple shapes</a:t>
            </a:r>
            <a:br/>
            <a:r>
              <a:rPr/>
              <a:t>• how proportion and alignment guide the sketch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60920" y="1920240"/>
            <a:ext cx="2971800" cy="3611880"/>
          </a:xfrm>
          <a:prstGeom prst="rect">
            <a:avLst/>
          </a:prstGeom>
          <a:solidFill>
            <a:srgbClr val="FFFFFF"/>
          </a:solidFill>
          <a:ln>
            <a:solidFill>
              <a:srgbClr val="CDD9E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7607808" y="2148840"/>
            <a:ext cx="2514600" cy="2743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400" b="1" i="0">
                <a:solidFill>
                  <a:srgbClr val="0A204C"/>
                </a:solidFill>
              </a:defRPr>
            </a:pPr>
            <a:r>
              <a:t>Scan or Open</a:t>
            </a:r>
          </a:p>
        </p:txBody>
      </p:sp>
      <p:pic>
        <p:nvPicPr>
          <p:cNvPr id="16" name="Picture 15" descr="c_NRuzPs9R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52" y="2560320"/>
            <a:ext cx="1508760" cy="1508760"/>
          </a:xfrm>
          <a:prstGeom prst="rect">
            <a:avLst/>
          </a:prstGeom>
        </p:spPr>
      </p:pic>
      <p:sp>
        <p:nvSpPr>
          <p:cNvPr id="17" name="Rounded Rectangle 16">
            <a:hlinkClick r:id="rId4"/>
          </p:cNvPr>
          <p:cNvSpPr/>
          <p:nvPr/>
        </p:nvSpPr>
        <p:spPr>
          <a:xfrm>
            <a:off x="7863840" y="4297680"/>
            <a:ext cx="1965960" cy="438912"/>
          </a:xfrm>
          <a:prstGeom prst="roundRect">
            <a:avLst/>
          </a:prstGeom>
          <a:solidFill>
            <a:srgbClr val="CB48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0800" rIns="50800" tIns="25400" bIns="25400">
            <a:normAutofit/>
          </a:bodyPr>
          <a:lstStyle/>
          <a:p>
            <a:pPr algn="ctr">
              <a:defRPr sz="1300" b="1">
                <a:solidFill>
                  <a:srgbClr val="FFFFFF"/>
                </a:solidFill>
              </a:defRPr>
            </a:pPr>
            <a:r>
              <a:t>Open Video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8079" y="4892040"/>
            <a:ext cx="27432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750" b="0" i="0">
                <a:solidFill>
                  <a:srgbClr val="5D6975"/>
                </a:solidFill>
              </a:defRPr>
            </a:pPr>
            <a:r>
              <a:t>https://www.youtube.com/watch?v=c_NRuzPs9R8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Circles, Arcs, and Shading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can engineers show curved features and surface depth in an isometric sketch?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Isometric Circles, Arcs, and Shading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Circles, Arcs, and Shading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Circles usually appear as ellipses in isometric view.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Curved features need careful placement so they still look attached to the part.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Shading and value can show surface direction, depth, and form.</a:t>
            </a:r>
          </a:p>
        </p:txBody>
      </p:sp>
      <p:pic>
        <p:nvPicPr>
          <p:cNvPr id="22" name="Picture 21" descr="concept_1.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Circles, Arcs, and Shading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Curved features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Sketch circles, holes, and arcs as ellipses that follow the surface.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Surface value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light, medium, and dark values to show different faces.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Clarity first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shading to support the sketch, not hide weak geometry.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Isometric Circles, Arcs, and Shading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Practice at least one curved 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a light-to-dark value scale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shading to show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Keep object edges readable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what the curved feature represents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An isometric sketch with at least one curved feature and shading that improves form clarity.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Unit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Unit 1 Deliverables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You will build a documentation package, not just complete isolated sketches.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85800" y="1691640"/>
          <a:ext cx="1069848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/>
                <a:gridCol w="8686800"/>
              </a:tblGrid>
              <a:tr h="676656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Checkpoint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Student evidence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76656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Sketching practice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Line conventions, isometric views, hidden-line sketches, centerlines, and shading.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76656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Technical views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Orthographic views, dimensions, bracket sketches, and measurement notes.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76656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Rocket documentation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Reverse-engineering notes, parts list, exploded view, assembly notes, and BOM.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76656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Final proposal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Engineering Change Request and rocket assembly improvement presentation.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68680" y="5349240"/>
            <a:ext cx="9966960" cy="68580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868680" y="5349240"/>
            <a:ext cx="50292" cy="68580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1033271" y="5477255"/>
            <a:ext cx="964692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Evidence expectation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271" y="5843016"/>
            <a:ext cx="9646920" cy="8229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Each artifact should be dated, labeled, and clear enough to stand alone as engineering evidence.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Orthographic Projection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Why do engineers use multiple 2D views instead of only one 3D sketch?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Orthographic Projection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Orthographic Projection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Orthographic projection shows a 3D object as multiple flat views.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Each view shows only two dimensions at a time.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Multiple views reduce guessing when shape, size, or hidden features matter.</a:t>
            </a:r>
          </a:p>
        </p:txBody>
      </p:sp>
      <p:pic>
        <p:nvPicPr>
          <p:cNvPr id="22" name="Picture 21" descr="concept_1.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Orthographic Projection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Choose views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front, top, and right-side views to show the important features.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Align views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Keep matching widths, heights, and depths lined up.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Compare with 3D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the isometric view to check if each 2D view makes sense.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Orthographic Projection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front, top, and right views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Align the views correctly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Show matching features across views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hidden lines if needed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Check the views against the 3D object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basic orthographic layout that shows front, top, and right-side views of the same object.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rPr/>
              <a:t>Orthographic Projection Video Connection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Optional video connection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Video Connection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" y="2148840"/>
            <a:ext cx="5623560" cy="297180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77240" y="2148840"/>
            <a:ext cx="50292" cy="297180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41832" y="2276856"/>
            <a:ext cx="530352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Beginning Orthographic Projection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832" y="2642616"/>
            <a:ext cx="5303520" cy="236829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Watch for:</a:t>
            </a:r>
            <a:br/>
            <a:r>
              <a:rPr/>
              <a:t>• how front, top, and side views relate</a:t>
            </a:r>
            <a:br/>
            <a:r>
              <a:rPr/>
              <a:t>• how 3D features become 2D views</a:t>
            </a:r>
            <a:br/>
            <a:r>
              <a:rPr/>
              <a:t>• how alignment keeps views accurate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60920" y="1920240"/>
            <a:ext cx="2971800" cy="3611880"/>
          </a:xfrm>
          <a:prstGeom prst="rect">
            <a:avLst/>
          </a:prstGeom>
          <a:solidFill>
            <a:srgbClr val="FFFFFF"/>
          </a:solidFill>
          <a:ln>
            <a:solidFill>
              <a:srgbClr val="CDD9E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7607808" y="2148840"/>
            <a:ext cx="2514600" cy="2743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400" b="1" i="0">
                <a:solidFill>
                  <a:srgbClr val="0A204C"/>
                </a:solidFill>
              </a:defRPr>
            </a:pPr>
            <a:r>
              <a:t>Scan or Open</a:t>
            </a:r>
          </a:p>
        </p:txBody>
      </p:sp>
      <p:pic>
        <p:nvPicPr>
          <p:cNvPr id="16" name="Picture 15" descr="ytwEDvX-l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52" y="2560320"/>
            <a:ext cx="1508760" cy="1508760"/>
          </a:xfrm>
          <a:prstGeom prst="rect">
            <a:avLst/>
          </a:prstGeom>
        </p:spPr>
      </p:pic>
      <p:sp>
        <p:nvSpPr>
          <p:cNvPr id="17" name="Rounded Rectangle 16">
            <a:hlinkClick r:id="rId4"/>
          </p:cNvPr>
          <p:cNvSpPr/>
          <p:nvPr/>
        </p:nvSpPr>
        <p:spPr>
          <a:xfrm>
            <a:off x="7863840" y="4297680"/>
            <a:ext cx="1965960" cy="438912"/>
          </a:xfrm>
          <a:prstGeom prst="roundRect">
            <a:avLst/>
          </a:prstGeom>
          <a:solidFill>
            <a:srgbClr val="CB48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0800" rIns="50800" tIns="25400" bIns="25400">
            <a:normAutofit/>
          </a:bodyPr>
          <a:lstStyle/>
          <a:p>
            <a:pPr algn="ctr">
              <a:defRPr sz="1300" b="1">
                <a:solidFill>
                  <a:srgbClr val="FFFFFF"/>
                </a:solidFill>
              </a:defRPr>
            </a:pPr>
            <a:r>
              <a:t>Open Video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8079" y="4892040"/>
            <a:ext cx="27432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750" b="0" i="0">
                <a:solidFill>
                  <a:srgbClr val="5D6975"/>
                </a:solidFill>
              </a:defRPr>
            </a:pPr>
            <a:r>
              <a:t>https://www.youtube.com/watch?v=ytwEDvX-l44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Top, Front &amp; Right Side Views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engineers keep multiple views of the same object organized and accurate?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Top, Front &amp; Right Side Views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Top, Front &amp; Right Side Views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View placement is standardized so drawings are easy to read.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The front view anchors the drawing layout.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Matching dimensions must align across related views.</a:t>
            </a:r>
          </a:p>
        </p:txBody>
      </p:sp>
      <p:pic>
        <p:nvPicPr>
          <p:cNvPr id="22" name="Picture 21" descr="concept_1.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Top, Front &amp; Right Side Views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Front view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Choose the view that best shows the part shape and function.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Top view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Place it directly above the front view and keep widths aligned.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Right view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Place it directly to the right and keep heights aligned.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Top, Front &amp; Right Side Views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Choose the best front 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Place top and right views correctly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Project matching edges across views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Keep spacing neat and readable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Label views if needed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multiview sketch with correctly placed and aligned front, top, and right-side views.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Dimensioning Basics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engineers show the size of an object clearly in a drawing?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Dimensioning Basics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Unit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How Unit 1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Every lesson should improve the evidence you can use later.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1691640"/>
            <a:ext cx="103327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700" b="1" i="0">
                <a:solidFill>
                  <a:srgbClr val="F47B20"/>
                </a:solidFill>
              </a:defRPr>
            </a:pPr>
            <a:r>
              <a:t>What you are practicing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9966960" cy="20116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spcAft>
                <a:spcPts val="400"/>
              </a:spcAft>
              <a:defRPr sz="1550" b="0">
                <a:solidFill>
                  <a:srgbClr val="232D3A"/>
                </a:solidFill>
              </a:defRPr>
            </a:pPr>
            <a:r>
              <a:rPr/>
              <a:t>First, learn the visual language engineers use to communicate shape and structure.</a:t>
            </a:r>
          </a:p>
          <a:p>
            <a:pPr>
              <a:spcAft>
                <a:spcPts val="400"/>
              </a:spcAft>
              <a:defRPr sz="1550" b="0">
                <a:solidFill>
                  <a:srgbClr val="232D3A"/>
                </a:solidFill>
              </a:defRPr>
            </a:pPr>
            <a:r>
              <a:rPr/>
              <a:t>Next, apply that language to aerospace-style parts and rocket components.</a:t>
            </a:r>
          </a:p>
          <a:p>
            <a:pPr>
              <a:spcAft>
                <a:spcPts val="400"/>
              </a:spcAft>
              <a:defRPr sz="1550" b="0">
                <a:solidFill>
                  <a:srgbClr val="232D3A"/>
                </a:solidFill>
              </a:defRPr>
            </a:pPr>
            <a:r>
              <a:rPr/>
              <a:t>Then, combine sketches, measurements, views, and notes into a complete documentation package.</a:t>
            </a:r>
          </a:p>
          <a:p>
            <a:pPr>
              <a:spcAft>
                <a:spcPts val="400"/>
              </a:spcAft>
              <a:defRPr sz="1550" b="0">
                <a:solidFill>
                  <a:srgbClr val="232D3A"/>
                </a:solidFill>
              </a:defRPr>
            </a:pPr>
            <a:r>
              <a:rPr/>
              <a:t>Finally, use your evidence to justify one proposed improvement to the rocket assembly.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8680" y="4709160"/>
            <a:ext cx="9966960" cy="86868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Rectangle 11"/>
          <p:cNvSpPr/>
          <p:nvPr/>
        </p:nvSpPr>
        <p:spPr>
          <a:xfrm>
            <a:off x="868680" y="4709160"/>
            <a:ext cx="50292" cy="86868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1033271" y="4837176"/>
            <a:ext cx="964692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Remember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271" y="5202936"/>
            <a:ext cx="9646920" cy="26517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good sketch is not judged by whether it is artistic. It is judged by whether it communicates the design clearly.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Dimensioning Basics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Views show shape, but dimensions show size.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Dimension lines, extension lines, arrows, and numbers work together.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Good dimensioning avoids missing, repeated, or confusing measurements.</a:t>
            </a:r>
          </a:p>
        </p:txBody>
      </p:sp>
      <p:pic>
        <p:nvPicPr>
          <p:cNvPr id="22" name="Picture 21" descr="concept_1.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Dimensioning Basics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Dimension lines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Show the distance being measured with arrowheads.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Extension lines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Connect the measurement to the feature without touching the object line.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Readable values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Place numbers clearly and include units when required.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Dimensioning Basics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overall size dimensions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feature location dimensions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extension and dimension lines correctly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Avoid duplicate dimensions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Check that someone could model the part from your drawing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dimensioned technical sketch that communicates the size and important feature locations of a part.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rPr/>
              <a:t>Dimensioning Video Connection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Optional video connection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Video Connection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" y="2148840"/>
            <a:ext cx="5623560" cy="297180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77240" y="2148840"/>
            <a:ext cx="50292" cy="297180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41832" y="2276856"/>
            <a:ext cx="530352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Engineering Drawing Dimensioning: The Basics Explained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832" y="2642616"/>
            <a:ext cx="5303520" cy="236829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Watch for:</a:t>
            </a:r>
            <a:br/>
            <a:r>
              <a:rPr/>
              <a:t>• how dimensions communicate size</a:t>
            </a:r>
            <a:br/>
            <a:r>
              <a:rPr/>
              <a:t>• how extension and dimension lines work</a:t>
            </a:r>
            <a:br/>
            <a:r>
              <a:rPr/>
              <a:t>• why drawings should avoid missing or duplicate dimensions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60920" y="1920240"/>
            <a:ext cx="2971800" cy="3611880"/>
          </a:xfrm>
          <a:prstGeom prst="rect">
            <a:avLst/>
          </a:prstGeom>
          <a:solidFill>
            <a:srgbClr val="FFFFFF"/>
          </a:solidFill>
          <a:ln>
            <a:solidFill>
              <a:srgbClr val="CDD9E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7607808" y="2148840"/>
            <a:ext cx="2514600" cy="2743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400" b="1" i="0">
                <a:solidFill>
                  <a:srgbClr val="0A204C"/>
                </a:solidFill>
              </a:defRPr>
            </a:pPr>
            <a:r>
              <a:t>Scan or Open</a:t>
            </a:r>
          </a:p>
        </p:txBody>
      </p:sp>
      <p:pic>
        <p:nvPicPr>
          <p:cNvPr id="16" name="Picture 15" descr="Q9kOFtUltq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52" y="2560320"/>
            <a:ext cx="1508760" cy="1508760"/>
          </a:xfrm>
          <a:prstGeom prst="rect">
            <a:avLst/>
          </a:prstGeom>
        </p:spPr>
      </p:pic>
      <p:sp>
        <p:nvSpPr>
          <p:cNvPr id="17" name="Rounded Rectangle 16">
            <a:hlinkClick r:id="rId4"/>
          </p:cNvPr>
          <p:cNvSpPr/>
          <p:nvPr/>
        </p:nvSpPr>
        <p:spPr>
          <a:xfrm>
            <a:off x="7863840" y="4297680"/>
            <a:ext cx="1965960" cy="438912"/>
          </a:xfrm>
          <a:prstGeom prst="roundRect">
            <a:avLst/>
          </a:prstGeom>
          <a:solidFill>
            <a:srgbClr val="CB48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0800" rIns="50800" tIns="25400" bIns="25400">
            <a:normAutofit/>
          </a:bodyPr>
          <a:lstStyle/>
          <a:p>
            <a:pPr algn="ctr">
              <a:defRPr sz="1300" b="1">
                <a:solidFill>
                  <a:srgbClr val="FFFFFF"/>
                </a:solidFill>
              </a:defRPr>
            </a:pPr>
            <a:r>
              <a:t>Open Video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8079" y="4892040"/>
            <a:ext cx="27432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750" b="0" i="0">
                <a:solidFill>
                  <a:srgbClr val="5D6975"/>
                </a:solidFill>
              </a:defRPr>
            </a:pPr>
            <a:r>
              <a:t>https://www.youtube.com/watch?v=Q9kOFtUltqM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Aerospace Bracket Sketch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rPr/>
              <a:t>How can sketches communicate the shape, features, and size of a part before it is modeled or built?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Aerospace Bracket Sketch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Aerospace Bracket Sketch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bracket holds, supports, connects, or aligns other parts.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Aerospace brackets often balance strength, light weight, mounting holes, and clearances.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technical sketch should show form, features, and dimensions together.</a:t>
            </a:r>
          </a:p>
        </p:txBody>
      </p:sp>
      <p:pic>
        <p:nvPicPr>
          <p:cNvPr id="22" name="Picture 21" descr="concept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Aerospace Bracket Sketch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Study the part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Identify holes, supports, cutouts, ribs, and mounting features.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Sketch the form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isometric or multiview sketches to show shape clearly.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Add dimensions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Dimension key features needed for CAD or fabrication.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Aerospace Bracket Sketch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Create a bracket sketch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Label major features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Include important dimensions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line conventions accurately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the bracket function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clear aerospace bracket sketch with labels, dimensions, and line conventions.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Reverse Engineering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can engineers learn from an existing rocket assembly by carefully taking it apart?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Rocket Assembly Reverse Engineering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Reverse 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Reverse engineering means studying an existing product to understand how it works.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Each rocket part has a function, fit, and relationship to other parts.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Careful disassembly protects evidence and makes reassembly possible.</a:t>
            </a:r>
          </a:p>
        </p:txBody>
      </p:sp>
      <p:pic>
        <p:nvPicPr>
          <p:cNvPr id="22" name="Picture 21" descr="concept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Engineers Sketch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Why do engineers sketch before they build or model in CAD?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Why Engineers Sketch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Reverse 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Observe first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Record the assembled rocket before removing parts.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Disassemble carefully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Separate parts without damaging connections or losing orientation.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Document fits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Note where parts slide, press, align, or connect.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Reverse 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Photograph or sketch the assembled rocket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List major parts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Record how parts connect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Note any fit or alignment issues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Keep parts organized for reassembly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reverse-engineering notebook entry showing rocket parts, functions, fits, and initial observations.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Documentation Matters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Why is a design not finished when the sketch or model is finished?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Why Documentation Matters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Documentation Matters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Documentation explains what the design is, how it works, and how it was built.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Good documentation makes work repeatable and inspectable.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Missing notes make future design decisions harder to justify.</a:t>
            </a:r>
          </a:p>
        </p:txBody>
      </p:sp>
      <p:pic>
        <p:nvPicPr>
          <p:cNvPr id="22" name="Picture 21" descr="concept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Documentation Matters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Record context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Explain what the part or assembly is supposed to do.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Record evidence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Include sketches, measurements, photos, and observations.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Record decisions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Explain why a design choice or revision makes sense.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Documentation Matters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clear titles and dates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labels and captions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Record part names and functions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connection methods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what evidence is still missing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documentation update that makes the rocket assembly understandable without verbal explanation.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Measurement Tools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engineers choose the right tool for accurate measurement?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Measurement Tools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Measurement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Different measurement tools are accurate for different tasks.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measurement is only useful if the tool, units, and method are clear.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Repeated measurements help identify mistakes or variation.</a:t>
            </a:r>
          </a:p>
        </p:txBody>
      </p:sp>
      <p:pic>
        <p:nvPicPr>
          <p:cNvPr id="22" name="Picture 21" descr="concept_1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Measurement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Ruler / tape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for overall lengths and rough layout.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Calipers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for inside, outside, depth, and step measurements.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Micrometer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for precise thickness or diameter when needed.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Measurement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Choose the correct measuring tool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Record units and tool used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Take repeated measurements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Measure at least one critical rocket feature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Note uncertainty or variation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measurement table for rocket parts that includes tool choice, units, and repeated measurements.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Engineers Sketch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Engineering sketches are thinking tools, not art assignments.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sketch captures design intent before time is spent building or modeling.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Good sketches make ideas easier to compare, discuss, and improve.</a:t>
            </a:r>
          </a:p>
        </p:txBody>
      </p:sp>
      <p:pic>
        <p:nvPicPr>
          <p:cNvPr id="22" name="Picture 21" descr="concept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rPr/>
              <a:t>Measurement Tools Video Connection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Optional video connection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Video Connection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" y="2148840"/>
            <a:ext cx="5623560" cy="297180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77240" y="2148840"/>
            <a:ext cx="50292" cy="297180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41832" y="2276856"/>
            <a:ext cx="530352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How to Properly Use Calipers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832" y="2642616"/>
            <a:ext cx="5303520" cy="236829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Watch for:</a:t>
            </a:r>
            <a:br/>
            <a:r>
              <a:rPr/>
              <a:t>• outside, inside, and depth measurements</a:t>
            </a:r>
            <a:br/>
            <a:r>
              <a:rPr/>
              <a:t>• why the tool should be zeroed</a:t>
            </a:r>
            <a:br/>
            <a:r>
              <a:rPr/>
              <a:t>• how to avoid squeezing or tilting the jaws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60920" y="1920240"/>
            <a:ext cx="2971800" cy="3611880"/>
          </a:xfrm>
          <a:prstGeom prst="rect">
            <a:avLst/>
          </a:prstGeom>
          <a:solidFill>
            <a:srgbClr val="FFFFFF"/>
          </a:solidFill>
          <a:ln>
            <a:solidFill>
              <a:srgbClr val="CDD9E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7607808" y="2148840"/>
            <a:ext cx="2514600" cy="2743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400" b="1" i="0">
                <a:solidFill>
                  <a:srgbClr val="0A204C"/>
                </a:solidFill>
              </a:defRPr>
            </a:pPr>
            <a:r>
              <a:t>Scan or Open</a:t>
            </a:r>
          </a:p>
        </p:txBody>
      </p:sp>
      <p:pic>
        <p:nvPicPr>
          <p:cNvPr id="16" name="Picture 15" descr="pIy3pIn53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52" y="2560320"/>
            <a:ext cx="1508760" cy="1508760"/>
          </a:xfrm>
          <a:prstGeom prst="rect">
            <a:avLst/>
          </a:prstGeom>
        </p:spPr>
      </p:pic>
      <p:sp>
        <p:nvSpPr>
          <p:cNvPr id="17" name="Rounded Rectangle 16">
            <a:hlinkClick r:id="rId4"/>
          </p:cNvPr>
          <p:cNvSpPr/>
          <p:nvPr/>
        </p:nvSpPr>
        <p:spPr>
          <a:xfrm>
            <a:off x="7863840" y="4297680"/>
            <a:ext cx="1965960" cy="438912"/>
          </a:xfrm>
          <a:prstGeom prst="roundRect">
            <a:avLst/>
          </a:prstGeom>
          <a:solidFill>
            <a:srgbClr val="CB48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50800" rIns="50800" tIns="25400" bIns="25400">
            <a:normAutofit/>
          </a:bodyPr>
          <a:lstStyle/>
          <a:p>
            <a:pPr algn="ctr">
              <a:defRPr sz="1300" b="1">
                <a:solidFill>
                  <a:srgbClr val="FFFFFF"/>
                </a:solidFill>
              </a:defRPr>
            </a:pPr>
            <a:r>
              <a:t>Open Video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8079" y="4892040"/>
            <a:ext cx="27432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750" b="0" i="0">
                <a:solidFill>
                  <a:srgbClr val="5D6975"/>
                </a:solidFill>
              </a:defRPr>
            </a:pPr>
            <a:r>
              <a:t>https://www.youtube.com/watch?v=pIy3pIn53Ls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Tolerances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Why do engineers allow some variation in measurements, but not too much?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Tolerances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Tolerances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target dimension is the intended size of a feature.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Tolerance is the allowed variation around that target.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Fit decisions depend on whether variation still allows the assembly to work.</a:t>
            </a:r>
          </a:p>
        </p:txBody>
      </p:sp>
      <p:pic>
        <p:nvPicPr>
          <p:cNvPr id="22" name="Picture 21" descr="concept_1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Tolerances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Target value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Identify the intended size or fit.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Acceptable range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Set upper and lower limits that still allow function.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Fit decision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Decide pass, adjust, or redesign based on evidence.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Tolerances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one target dimension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Create an acceptable tolerance range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Compare measured values to the range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Classify the fit result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what should change if the fit fails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tolerance analysis showing whether a rocket part fit is acceptable, too loose, or too tight.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Adhesives &amp; Fasteners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engineers decide the best way to connect parts together?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Adhesives &amp; Fasteners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Adhesives &amp; Fasteners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Connections can be permanent, removable, adjustable, or temporary.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Adhesives can be quick but may make disassembly difficult.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Fasteners and fit-based features can support inspection, repair, and revision.</a:t>
            </a:r>
          </a:p>
        </p:txBody>
      </p:sp>
      <p:pic>
        <p:nvPicPr>
          <p:cNvPr id="22" name="Picture 21" descr="concep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Adhesives &amp; Fasteners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Choose connection purpose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Decide if the part must be removed later.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Match method to load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Consider strength, alignment, and expected forces.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Document the method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Record whether the connection slides, snaps, presses, glues, or fastens.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Adhesives &amp; Fasteners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rocket connection points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Classify each connection method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Decide removable vs. permanent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one connection trade-off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Update assembly notes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connection method table for the rocket assembly that explains how parts attach and why.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Systems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multiple rocket parts work together as one assembly?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Rocket Assembly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Engineers Sketch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Capture the idea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Sketch the main form before details are added.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Label the function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Show what each feature is supposed to do.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Communicate intent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notes and arrows so another person understands the idea.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part is one individual component of a larger design.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subassembly is a smaller group of parts that work together.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The full assembly depends on alignment, fit, order, and function.</a:t>
            </a:r>
          </a:p>
        </p:txBody>
      </p:sp>
      <p:pic>
        <p:nvPicPr>
          <p:cNvPr id="22" name="Picture 21" descr="concept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Part names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consistent names for each component.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Subassemblies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Group related parts such as fin section, payload bay, or nose section.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System function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Explain how the parts work together as one rocket assembly.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all major rocket parts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Group parts into subassemblies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Describe the function of each part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Mark connection points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the full assembly purpose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rocket system map showing parts, subassemblies, connection points, and functions.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Documenting the Rocket Assembly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What information does someone need to understand or recreate the rocket assembly?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Documenting the Rocket Assembly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Documenting the Rocket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Assembly documentation combines labeled sketches, part names, materials, and connection notes.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The goal is clarity for a future builder or reviewer.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Photos and sketches should be labeled with what they prove.</a:t>
            </a:r>
          </a:p>
        </p:txBody>
      </p:sp>
      <p:pic>
        <p:nvPicPr>
          <p:cNvPr id="22" name="Picture 21" descr="concep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Documenting the Rocket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Assembly sketch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Show the rocket assembled with labeled parts.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Parts list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Name each part and record quantity/material notes.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Connection notes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Explain how each part fits, aligns, or attaches.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Documenting the Rocket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Create a labeled assembly sketch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a clear parts list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Write connection notes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Include material or fabrication notes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missing documentation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labeled rocket assembly documentation page that explains parts, connections, materials, and purpose.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Exploded View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can engineers show rocket parts separated without losing how they fit together?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Rocket Exploded View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Exploded 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An exploded view separates parts so each component can be seen.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Alignment should still show where parts belong in the assembly.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Exploded views can communicate assembly order and fit relationships.</a:t>
            </a:r>
          </a:p>
        </p:txBody>
      </p:sp>
      <p:pic>
        <p:nvPicPr>
          <p:cNvPr id="22" name="Picture 21" descr="concep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Exploded 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Separate along axis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Move parts away from the assembly without changing orientation.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Show alignment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Keep parts visually lined up with where they fit.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Add labels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part names, callouts, or item numbers for clarity.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Why Engineers Sketch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Date and title the sketch page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light construction lines first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object lines and labels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the design purpose in words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Save evidence in your notebook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dated engineering sketch that communicates a design idea clearly enough for another person to understand.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Exploded 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Create a rocket exploded 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Keep parts aligned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Label each part clearly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Show assembly order if possible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rPr/>
              <a:t>Connect view to BOM item names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rocket exploded view showing separated parts, alignment, and clear part labels.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Bill of Materials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engineers keep track of every part needed to build an assembly?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Rocket Bill of Materials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Bill of Materials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Bill of Materials is a structured list of all parts in an assembly.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Quantities must match the actual number of parts used.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Notes can explain materials, connections, or special features.</a:t>
            </a:r>
          </a:p>
        </p:txBody>
      </p:sp>
      <p:pic>
        <p:nvPicPr>
          <p:cNvPr id="22" name="Picture 21" descr="concept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Bill of Materials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Item number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Give each part a consistent number or name.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Quantity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Count repeated parts such as fins, rings, or fasteners accurately.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Notes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Record materials, fit type, or special assembly details.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Bill of Materials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List every rocket part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Record quantity for each item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material or fabrication notes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Match item names to exploded view labels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Check for missing repeated parts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complete rocket Bill of Materials that matches the exploded view and assembly notes.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Notes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engineers write reassembly instructions that another team can follow?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Rocket Assembly Notes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Notes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Assembly notes explain order, alignment, fit, and cautions.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Good instructions reduce mistakes during rebuilding.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Notes should include checks that confirm a step was done correctly.</a:t>
            </a:r>
          </a:p>
        </p:txBody>
      </p:sp>
      <p:pic>
        <p:nvPicPr>
          <p:cNvPr id="22" name="Picture 21" descr="concept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Notes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Build order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Write the sequence from first part to final assembly.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Alignment checks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Explain how parts should line up before connecting.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Caution notes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Identify fragile parts, tight fits, or places where force should not be used.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Rocket Assembly Notes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Write a clear assembly sequence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Include alignment instructions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Describe connection methods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Add at least one caution note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Check if another team could follow the notes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set of rocket assembly notes that would allow another student to reassemble the rocket accurately.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Engineering Change Requests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rPr/>
              <a:t>How do engineers document a proposed design change without losing control of the original design?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Engineering Change Requests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Line Conventions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do different types of lines help engineers communicate clearly?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Line Conventions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Engineering Change Requests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An Engineering Change Request records a proposed improvement.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The change should be supported by measurements, fit issues, documentation, or feedback.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change affects parts, materials, assembly order, cost, or performance.</a:t>
            </a:r>
          </a:p>
        </p:txBody>
      </p:sp>
      <p:pic>
        <p:nvPicPr>
          <p:cNvPr id="22" name="Picture 21" descr="concept_1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Engineering Change Requests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State the problem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Describe what does not work as well as it should.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evidence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Support the change with sketches, measurements, tolerance data, or observations.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Explain impact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Identify what the change affects and what should improve.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Engineering Change Requests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Identify one rocket assembly improvement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Use evidence to justify the change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Describe the proposed revision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impact on parts or assembly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Complete an ECR-style summary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An Engineering Change Request proposing one rocket assembly improvement supported by evidence.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Final Rocket Assembly Proposal Presentation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1783080"/>
            <a:ext cx="5303520" cy="5486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000" b="1" i="0">
                <a:solidFill>
                  <a:srgbClr val="0A204C"/>
                </a:solidFill>
              </a:defRPr>
            </a:pPr>
            <a:r>
              <a:t>How can a team justify a proposed rocket assembly improvement using engineering evidence?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2280" y="1691640"/>
            <a:ext cx="388620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6812280" y="1691640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976872" y="1819656"/>
            <a:ext cx="356616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Lesson 1.22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872" y="2185416"/>
            <a:ext cx="356616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Final Rocket Assembly Proposal Presentation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4251960"/>
            <a:ext cx="297180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350" b="0" i="1">
                <a:solidFill>
                  <a:srgbClr val="5D6975"/>
                </a:solidFill>
              </a:defRPr>
            </a:pPr>
            <a:r>
              <a:rPr/>
              <a:t>Connect today’s work to your engineering notebook evidence.</a:t>
            </a:r>
          </a:p>
        </p:txBody>
      </p:sp>
      <p:pic>
        <p:nvPicPr>
          <p:cNvPr id="14" name="Picture 13" descr="lt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4800600"/>
            <a:ext cx="374903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Final Rocket Assembly Proposal Presentation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Big ideas you should understand before you start the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438912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Big Ideas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14884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685800" y="2148840"/>
            <a:ext cx="50292" cy="77724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850392" y="227685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92" y="264261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A design proposal should connect the original assembly, evidence, and recommended change.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0896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685800" y="3108960"/>
            <a:ext cx="50292" cy="777240"/>
          </a:xfrm>
          <a:prstGeom prst="rect">
            <a:avLst/>
          </a:prstGeom>
          <a:solidFill>
            <a:srgbClr val="D7A9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50392" y="323697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D7A940"/>
                </a:solidFill>
              </a:defRPr>
            </a:pPr>
            <a: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92" y="360273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Strong presentations explain both strengths and limitations.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069080"/>
            <a:ext cx="5303520" cy="77724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85800" y="4069080"/>
            <a:ext cx="50292" cy="777240"/>
          </a:xfrm>
          <a:prstGeom prst="rect">
            <a:avLst/>
          </a:prstGeom>
          <a:solidFill>
            <a:srgbClr val="2D8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50392" y="4197096"/>
            <a:ext cx="49834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2D845C"/>
                </a:solidFill>
              </a:defRPr>
            </a:pPr>
            <a: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392" y="4562856"/>
            <a:ext cx="4983480" cy="17373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t>Engineering communication should be clear, honest, and evidence-based.</a:t>
            </a:r>
          </a:p>
        </p:txBody>
      </p:sp>
      <p:pic>
        <p:nvPicPr>
          <p:cNvPr id="22" name="Picture 21" descr="concept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91640"/>
            <a:ext cx="4297680" cy="333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6560" y="5715000"/>
            <a:ext cx="4023360" cy="4114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What would someone else understand from my sketch or documentation?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Final Rocket Assembly Proposal Presentation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Use these moves while you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Key Moves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31520" y="2148840"/>
          <a:ext cx="10515600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8321040"/>
              </a:tblGrid>
              <a:tr h="605790"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Move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1">
                          <a:solidFill>
                            <a:srgbClr val="0A204C"/>
                          </a:solidFill>
                        </a:defRPr>
                      </a:pPr>
                      <a:r>
                        <a:t>What it means</a:t>
                      </a:r>
                    </a:p>
                  </a:txBody>
                  <a:tcPr marL="73152" marR="73152" marT="36576" marB="36576">
                    <a:solidFill>
                      <a:srgbClr val="E8F0F7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Explain the assembly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Describe the original rocket parts, fits, and function.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Show evidence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Use sketches, measurements, BOM, exploded view, and ECR evidence.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Make a recommendation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19" b="0">
                          <a:solidFill>
                            <a:srgbClr val="232D3A"/>
                          </a:solidFill>
                        </a:defRPr>
                      </a:pPr>
                      <a:r>
                        <a:t>State the proposed improvement and why it matters.</a:t>
                      </a:r>
                    </a:p>
                  </a:txBody>
                  <a:tcPr marL="73152" marR="73152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kill_1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4892040"/>
            <a:ext cx="10561320" cy="96012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AFC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4592"/>
            <a:ext cx="502920" cy="15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" y="219456"/>
            <a:ext cx="164592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750" b="1" i="0">
                <a:solidFill>
                  <a:srgbClr val="5D6975"/>
                </a:solidFill>
              </a:defRPr>
            </a:pPr>
            <a:r>
              <a:t>LOCKWOODSTEM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"/>
            <a:ext cx="173736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50" b="1" i="0">
                <a:solidFill>
                  <a:srgbClr val="F47B20"/>
                </a:solidFill>
              </a:defRPr>
            </a:pPr>
            <a:r>
              <a:t>Lesson 1.22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77240"/>
            <a:ext cx="6035040" cy="34747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550" b="1" i="0">
                <a:solidFill>
                  <a:srgbClr val="0A204C"/>
                </a:solidFill>
              </a:defRPr>
            </a:pPr>
            <a:r>
              <a:t>Final Rocket Assembly Proposal Presentation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97280"/>
            <a:ext cx="6400800" cy="219456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869" b="0" i="0">
                <a:solidFill>
                  <a:srgbClr val="5D6975"/>
                </a:solidFill>
              </a:defRPr>
            </a:pPr>
            <a:r>
              <a:t>What you should have by the end of the lesson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389888"/>
            <a:ext cx="11247120" cy="9144"/>
          </a:xfrm>
          <a:prstGeom prst="rect">
            <a:avLst/>
          </a:prstGeom>
          <a:solidFill>
            <a:srgbClr val="DAE2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502920" y="6537960"/>
            <a:ext cx="5943600" cy="18288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650" b="0" i="0">
                <a:solidFill>
                  <a:srgbClr val="5D6975"/>
                </a:solidFill>
              </a:defRPr>
            </a:pPr>
            <a:r>
              <a:t>LockwoodSTEM  |  Introduction to Engineering Design  |  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800" b="1" i="0">
                <a:solidFill>
                  <a:srgbClr val="0A204C"/>
                </a:solidFill>
              </a:defRPr>
            </a:pPr>
            <a:r>
              <a:rPr/>
              <a:t>Evidence Checklist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148840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568" y="2148840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Organize the final documentation package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2532888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68" y="2532888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Prepare evidence slides or talking points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680" y="2916936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568" y="2916936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Include the proposed change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00984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68" y="3300984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Explain the expected benefit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680" y="3685032"/>
            <a:ext cx="228600" cy="20116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250" b="1" i="0">
                <a:solidFill>
                  <a:srgbClr val="0A204C"/>
                </a:solidFill>
              </a:defRPr>
            </a:pPr>
            <a:r>
              <a:rPr/>
              <a:t>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5568" y="3685032"/>
            <a:ext cx="5166360" cy="256032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050" b="0" i="0">
                <a:solidFill>
                  <a:srgbClr val="232D3A"/>
                </a:solidFill>
              </a:defRPr>
            </a:pPr>
            <a:r>
              <a:t>Practice a clear design conclusion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37960" y="1874519"/>
            <a:ext cx="4389120" cy="2331720"/>
          </a:xfrm>
          <a:prstGeom prst="rect">
            <a:avLst/>
          </a:prstGeom>
          <a:solidFill>
            <a:srgbClr val="FFFFFF"/>
          </a:solidFill>
          <a:ln>
            <a:solidFill>
              <a:srgbClr val="D6E1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6537960" y="1874519"/>
            <a:ext cx="50292" cy="2331720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702552" y="2002536"/>
            <a:ext cx="4069080" cy="292608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00" b="1" i="0">
                <a:solidFill>
                  <a:srgbClr val="F47B20"/>
                </a:solidFill>
              </a:defRPr>
            </a:pPr>
            <a:r>
              <a:t>End-of-Lesson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552" y="2368296"/>
            <a:ext cx="4069080" cy="1728215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1350" b="0" i="0">
                <a:solidFill>
                  <a:srgbClr val="232D3A"/>
                </a:solidFill>
              </a:defRPr>
            </a:pPr>
            <a:r>
              <a:rPr/>
              <a:t>A final rocket assembly improvement proposal supported by sketches, measurements, BOM, exploded view, assembly notes, and ECR evidence.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5120" y="4663440"/>
            <a:ext cx="4069080" cy="5029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 algn="ctr">
              <a:defRPr sz="1250" b="1" i="0">
                <a:solidFill>
                  <a:srgbClr val="0A204C"/>
                </a:solidFill>
              </a:defRPr>
            </a:pPr>
            <a:r>
              <a:rPr/>
              <a:t>Ask yourself: Could another student understand what I did today without me explaining it out loud?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A204C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ckwoodstem-concept-a1-black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384048"/>
            <a:ext cx="1234440" cy="368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1600200"/>
            <a:ext cx="8046720" cy="7315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400" b="1" i="0">
                <a:solidFill>
                  <a:srgbClr val="D7A940"/>
                </a:solidFill>
              </a:defRPr>
            </a:pPr>
            <a:r>
              <a:t>Unit 1 Close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2148840"/>
            <a:ext cx="8961120" cy="137160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3400" b="1" i="0">
                <a:solidFill>
                  <a:srgbClr val="FFFFFF"/>
                </a:solidFill>
              </a:defRPr>
            </a:pPr>
            <a:r>
              <a:rPr/>
              <a:t>You now have the visual communication tools needed to sketch, measure, document, and propose improvements to aerospace assemblies.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4069080"/>
            <a:ext cx="9601200" cy="731520"/>
          </a:xfrm>
          <a:prstGeom prst="rect">
            <a:avLst/>
          </a:prstGeom>
          <a:noFill/>
        </p:spPr>
        <p:txBody>
          <a:bodyPr wrap="square" lIns="50800" rIns="50800" tIns="25400" bIns="25400">
            <a:normAutofit/>
          </a:bodyPr>
          <a:lstStyle/>
          <a:p>
            <a:pPr>
              <a:defRPr sz="2100" b="0" i="0">
                <a:solidFill>
                  <a:srgbClr val="E8F0F7"/>
                </a:solidFill>
              </a:defRPr>
            </a:pPr>
            <a:r>
              <a:t>Next: Unit 2 turns sketches and measurements into CAD models and 3D printed parts.</a:t>
            </a:r>
          </a:p>
        </p:txBody>
      </p:sp>
      <p:pic>
        <p:nvPicPr>
          <p:cNvPr id="6" name="Picture 5" descr="close_rock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0" y="4114800"/>
            <a:ext cx="4572000" cy="21031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