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pic>
        <p:nvPicPr>
          <p:cNvPr id="3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685800"/>
            <a:ext cx="2103120" cy="56692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868680" y="1691640"/>
            <a:ext cx="2651760" cy="420624"/>
          </a:xfrm>
          <a:prstGeom prst="roundRect">
            <a:avLst>
              <a:gd name="adj" fmla="val 13043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8680" y="1828800"/>
            <a:ext cx="265176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1 • LESSON 1.8</a:t>
            </a:r>
            <a:endParaRPr lang="en-US" sz="820" dirty="0"/>
          </a:p>
        </p:txBody>
      </p:sp>
      <p:sp>
        <p:nvSpPr>
          <p:cNvPr id="6" name="Text 3"/>
          <p:cNvSpPr/>
          <p:nvPr/>
        </p:nvSpPr>
        <p:spPr>
          <a:xfrm>
            <a:off x="868680" y="2487168"/>
            <a:ext cx="694944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Top, Front &amp; Right Side Views</a:t>
            </a:r>
            <a:endParaRPr lang="en-US" sz="3400" dirty="0"/>
          </a:p>
        </p:txBody>
      </p:sp>
      <p:sp>
        <p:nvSpPr>
          <p:cNvPr id="7" name="Shape 4"/>
          <p:cNvSpPr/>
          <p:nvPr/>
        </p:nvSpPr>
        <p:spPr>
          <a:xfrm>
            <a:off x="896112" y="4160520"/>
            <a:ext cx="7680960" cy="1115568"/>
          </a:xfrm>
          <a:prstGeom prst="roundRect">
            <a:avLst>
              <a:gd name="adj" fmla="val 65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88720" y="4462272"/>
            <a:ext cx="19202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88720" y="4773168"/>
            <a:ext cx="69494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keep multiple views of the same object organized and accurate?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9372600" y="169164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674352" y="192024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VIEW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1978640" y="192024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evidence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9372600" y="324612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74352" y="347472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ALIGN VIEWS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978640" y="347472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drawing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9372600" y="480060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674352" y="502920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VERIFY FEATURES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11978640" y="502920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decision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868680" y="6995160"/>
            <a:ext cx="4937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the Common Trap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before submitting or moving 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123B62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54380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Watch for…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325880" y="3154680"/>
            <a:ext cx="539496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Rushing to make the drawing look finished before checking whether it communicates the right information.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325880" y="4892040"/>
            <a:ext cx="530352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Fix it by checking the work against the focus question and the evidence checklist.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9552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7955280" y="3127248"/>
            <a:ext cx="5029200" cy="2148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would another person understand?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information is still missing?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evidence supports the decision?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should be revised before this becomes portfolio-quality?
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1.8</a:t>
            </a:r>
            <a:endParaRPr lang="en-US" sz="7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EVIDENCE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should leave with an artifact that supports engineering communication.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1965960"/>
            <a:ext cx="6583680" cy="4663440"/>
          </a:xfrm>
          <a:prstGeom prst="roundRect">
            <a:avLst>
              <a:gd name="adj" fmla="val 1569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955280" y="1965960"/>
            <a:ext cx="5760720" cy="4663440"/>
          </a:xfrm>
          <a:prstGeom prst="roundRect">
            <a:avLst>
              <a:gd name="adj" fmla="val 156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before you leave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371600" y="2907792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737360" y="2871216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best front view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371600" y="3438144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737360" y="3401568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Place top and right views correctly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371600" y="3968496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737360" y="3931920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 matching edges across views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1371600" y="4498848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1737360" y="4462272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spacing neat and readable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371600" y="5029200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737360" y="4992624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 views if needed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8366760" y="2395728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End-of-lesson product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8366760" y="2926080"/>
            <a:ext cx="457200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multiview sketch with correctly placed and aligned front, top, and right-side views.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366760" y="5074920"/>
            <a:ext cx="466344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Could another student understand today’s work without you explaining it out loud?</a:t>
            </a:r>
            <a:endParaRPr lang="en-US" sz="15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1.8</a:t>
            </a:r>
            <a:endParaRPr lang="en-US" sz="7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can connect today’s skill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57400"/>
            <a:ext cx="12710160" cy="4023360"/>
          </a:xfrm>
          <a:prstGeom prst="roundRect">
            <a:avLst>
              <a:gd name="adj" fmla="val 181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417320" y="2615184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417320" y="2679192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2103120" y="2596896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top, front &amp; right side views improves engineering communication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1417320" y="3511296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417320" y="3575304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3" name="Text 10"/>
          <p:cNvSpPr/>
          <p:nvPr/>
        </p:nvSpPr>
        <p:spPr>
          <a:xfrm>
            <a:off x="2103120" y="3493008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you created or improved today</a:t>
            </a:r>
            <a:endParaRPr lang="en-US" sz="1700" dirty="0"/>
          </a:p>
        </p:txBody>
      </p:sp>
      <p:sp>
        <p:nvSpPr>
          <p:cNvPr id="14" name="Shape 11"/>
          <p:cNvSpPr/>
          <p:nvPr/>
        </p:nvSpPr>
        <p:spPr>
          <a:xfrm>
            <a:off x="1417320" y="4407408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417320" y="4471416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6" name="Text 13"/>
          <p:cNvSpPr/>
          <p:nvPr/>
        </p:nvSpPr>
        <p:spPr>
          <a:xfrm>
            <a:off x="2103120" y="4389120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mistake, or revision to check next time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1417320" y="5532120"/>
            <a:ext cx="73152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1.9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0" name="Text 1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1.8</a:t>
            </a:r>
            <a:endParaRPr lang="en-US" sz="7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top, front &amp; right side views skill.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1920240"/>
            <a:ext cx="5989320" cy="5166360"/>
          </a:xfrm>
          <a:prstGeom prst="roundRect">
            <a:avLst>
              <a:gd name="adj" fmla="val 1416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269480" y="1920240"/>
            <a:ext cx="6537960" cy="5166360"/>
          </a:xfrm>
          <a:prstGeom prst="roundRect">
            <a:avLst>
              <a:gd name="adj" fmla="val 141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70432" y="2331720"/>
            <a:ext cx="38404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143000" y="2880360"/>
            <a:ext cx="5212080" cy="1600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View placement is standardized so drawings are easy to read.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The front view anchors the drawing layout.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Use the lesson skill to make engineering documentation clearer.
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1143000" y="4846320"/>
            <a:ext cx="5074920" cy="0"/>
          </a:xfrm>
          <a:prstGeom prst="line">
            <a:avLst/>
          </a:prstGeom>
          <a:noFill/>
          <a:ln w="12700">
            <a:solidFill>
              <a:srgbClr val="2B527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170432" y="5257800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1170432" y="5669280"/>
            <a:ext cx="49377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Someone else can understand the design evidence without you explaining it out loud.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7680960" y="2331720"/>
            <a:ext cx="39319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2100" dirty="0"/>
          </a:p>
        </p:txBody>
      </p:sp>
      <p:sp>
        <p:nvSpPr>
          <p:cNvPr id="15" name="Shape 12"/>
          <p:cNvSpPr/>
          <p:nvPr/>
        </p:nvSpPr>
        <p:spPr>
          <a:xfrm>
            <a:off x="7635240" y="28529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635240" y="29169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770" dirty="0"/>
          </a:p>
        </p:txBody>
      </p:sp>
      <p:sp>
        <p:nvSpPr>
          <p:cNvPr id="17" name="Text 14"/>
          <p:cNvSpPr/>
          <p:nvPr/>
        </p:nvSpPr>
        <p:spPr>
          <a:xfrm>
            <a:off x="8778240" y="28986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320" dirty="0"/>
          </a:p>
        </p:txBody>
      </p:sp>
      <p:sp>
        <p:nvSpPr>
          <p:cNvPr id="18" name="Shape 15"/>
          <p:cNvSpPr/>
          <p:nvPr/>
        </p:nvSpPr>
        <p:spPr>
          <a:xfrm>
            <a:off x="7635240" y="33558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635240" y="34198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8778240" y="34015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320" dirty="0"/>
          </a:p>
        </p:txBody>
      </p:sp>
      <p:sp>
        <p:nvSpPr>
          <p:cNvPr id="21" name="Shape 18"/>
          <p:cNvSpPr/>
          <p:nvPr/>
        </p:nvSpPr>
        <p:spPr>
          <a:xfrm>
            <a:off x="7635240" y="385876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635240" y="392277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770" dirty="0"/>
          </a:p>
        </p:txBody>
      </p:sp>
      <p:sp>
        <p:nvSpPr>
          <p:cNvPr id="23" name="Text 20"/>
          <p:cNvSpPr/>
          <p:nvPr/>
        </p:nvSpPr>
        <p:spPr>
          <a:xfrm>
            <a:off x="8778240" y="390448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example</a:t>
            </a:r>
            <a:endParaRPr lang="en-US" sz="1320" dirty="0"/>
          </a:p>
        </p:txBody>
      </p:sp>
      <p:sp>
        <p:nvSpPr>
          <p:cNvPr id="24" name="Shape 21"/>
          <p:cNvSpPr/>
          <p:nvPr/>
        </p:nvSpPr>
        <p:spPr>
          <a:xfrm>
            <a:off x="7635240" y="436168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635240" y="442569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26" name="Text 23"/>
          <p:cNvSpPr/>
          <p:nvPr/>
        </p:nvSpPr>
        <p:spPr>
          <a:xfrm>
            <a:off x="8778240" y="440740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320" dirty="0"/>
          </a:p>
        </p:txBody>
      </p:sp>
      <p:sp>
        <p:nvSpPr>
          <p:cNvPr id="27" name="Shape 24"/>
          <p:cNvSpPr/>
          <p:nvPr/>
        </p:nvSpPr>
        <p:spPr>
          <a:xfrm>
            <a:off x="7635240" y="486460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635240" y="492861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770" dirty="0"/>
          </a:p>
        </p:txBody>
      </p:sp>
      <p:sp>
        <p:nvSpPr>
          <p:cNvPr id="29" name="Text 26"/>
          <p:cNvSpPr/>
          <p:nvPr/>
        </p:nvSpPr>
        <p:spPr>
          <a:xfrm>
            <a:off x="8778240" y="491032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 task</a:t>
            </a:r>
            <a:endParaRPr lang="en-US" sz="1320" dirty="0"/>
          </a:p>
        </p:txBody>
      </p:sp>
      <p:sp>
        <p:nvSpPr>
          <p:cNvPr id="30" name="Shape 27"/>
          <p:cNvSpPr/>
          <p:nvPr/>
        </p:nvSpPr>
        <p:spPr>
          <a:xfrm>
            <a:off x="7635240" y="53675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7635240" y="54315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32" name="Text 29"/>
          <p:cNvSpPr/>
          <p:nvPr/>
        </p:nvSpPr>
        <p:spPr>
          <a:xfrm>
            <a:off x="8778240" y="54132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1320" dirty="0"/>
          </a:p>
        </p:txBody>
      </p:sp>
      <p:sp>
        <p:nvSpPr>
          <p:cNvPr id="33" name="Shape 30"/>
          <p:cNvSpPr/>
          <p:nvPr/>
        </p:nvSpPr>
        <p:spPr>
          <a:xfrm>
            <a:off x="7635240" y="58704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7635240" y="59344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</a:t>
            </a:r>
            <a:endParaRPr lang="en-US" sz="770" dirty="0"/>
          </a:p>
        </p:txBody>
      </p:sp>
      <p:sp>
        <p:nvSpPr>
          <p:cNvPr id="35" name="Text 32"/>
          <p:cNvSpPr/>
          <p:nvPr/>
        </p:nvSpPr>
        <p:spPr>
          <a:xfrm>
            <a:off x="8778240" y="59161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320" dirty="0"/>
          </a:p>
        </p:txBody>
      </p:sp>
      <p:sp>
        <p:nvSpPr>
          <p:cNvPr id="36" name="Shape 33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8" name="Text 35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1.8</a:t>
            </a:r>
            <a:endParaRPr lang="en-US" sz="7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keep multiple views of the same object organized and accurate?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attendance is taken.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240280"/>
            <a:ext cx="12801600" cy="3337560"/>
          </a:xfrm>
          <a:prstGeom prst="roundRect">
            <a:avLst>
              <a:gd name="adj" fmla="val 2192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371600" y="2697480"/>
            <a:ext cx="24688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371600" y="3154680"/>
            <a:ext cx="113385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someone need to see, measure, label, or explain to answer today’s focus question?</a:t>
            </a:r>
            <a:endParaRPr lang="en-US" sz="2300" dirty="0"/>
          </a:p>
        </p:txBody>
      </p:sp>
      <p:sp>
        <p:nvSpPr>
          <p:cNvPr id="10" name="Text 7"/>
          <p:cNvSpPr/>
          <p:nvPr/>
        </p:nvSpPr>
        <p:spPr>
          <a:xfrm>
            <a:off x="1371600" y="4343400"/>
            <a:ext cx="100584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share: one short answer using an action word.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371600" y="4846320"/>
            <a:ext cx="100584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385B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answer on the next slide.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4" name="Text 1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1.8</a:t>
            </a:r>
            <a:endParaRPr lang="en-US" sz="7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Working Answer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use sketches and documentation to make ideas visible, testable, and repeatable.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005840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97280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View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38344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40096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31536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Align Views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72600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74352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65792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Verify Features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1005840" y="3154680"/>
            <a:ext cx="12618720" cy="2560320"/>
          </a:xfrm>
          <a:prstGeom prst="roundRect">
            <a:avLst>
              <a:gd name="adj" fmla="val 28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371600" y="3566160"/>
            <a:ext cx="1161288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View placement is standardized so drawings are easy to read.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1371600" y="4297680"/>
            <a:ext cx="112471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4F3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front view anchors the drawing layout. Matching dimensions must align across related views.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371600" y="5349240"/>
            <a:ext cx="1143000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mission: use top, front &amp; right side views to strengthen your engineering evidence.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1" name="Text 18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1.8</a:t>
            </a:r>
            <a:endParaRPr lang="en-US" sz="7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Top, Front &amp; Right Side Views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Big ideas you should understand before you start the work.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25272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25272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25272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View placement is standardized so drawings are easy to read.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25272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Clarity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44068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3328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73328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573328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front view anchors the drawing layout.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573328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Accuracy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992124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021384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021384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1021384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Matching dimensions must align across related views.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1021384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4" name="Text 2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1.8</a:t>
            </a:r>
            <a:endParaRPr lang="en-US" sz="7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use multiple orthographic views?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answer.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205740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051560" y="226771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51560" y="233172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645920" y="222199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make the page busier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822960" y="301752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1051560" y="322783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51560" y="329184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70" dirty="0"/>
          </a:p>
        </p:txBody>
      </p:sp>
      <p:sp>
        <p:nvSpPr>
          <p:cNvPr id="14" name="Text 11"/>
          <p:cNvSpPr/>
          <p:nvPr/>
        </p:nvSpPr>
        <p:spPr>
          <a:xfrm>
            <a:off x="1645920" y="318211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show shape and size without guessing from one angle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822960" y="397764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051560" y="418795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51560" y="425196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645920" y="414223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avoid dimensions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822960" y="493776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1051560" y="514807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051560" y="521208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770" dirty="0"/>
          </a:p>
        </p:txBody>
      </p:sp>
      <p:sp>
        <p:nvSpPr>
          <p:cNvPr id="22" name="Text 19"/>
          <p:cNvSpPr/>
          <p:nvPr/>
        </p:nvSpPr>
        <p:spPr>
          <a:xfrm>
            <a:off x="1645920" y="510235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replace all sketches with words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1.8</a:t>
            </a:r>
            <a:endParaRPr lang="en-US" sz="7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answer connects the lesson skill to evidence, clarity, or design intent.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920240"/>
            <a:ext cx="12710160" cy="4434840"/>
          </a:xfrm>
          <a:prstGeom prst="roundRect">
            <a:avLst>
              <a:gd name="adj" fmla="val 164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325880" y="2331720"/>
            <a:ext cx="1645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1645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325880" y="2788920"/>
            <a:ext cx="1115568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show shape and size without guessing from one angle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325880" y="3749040"/>
            <a:ext cx="22860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325880" y="4160520"/>
            <a:ext cx="11155680" cy="1188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8F1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Multiple aligned views reduce ambiguity and help another person understand the true shape of the part.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325880" y="5696712"/>
            <a:ext cx="1115568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technical communication is strongest when another person can inspect, interpret, and use it without guessing.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1.8</a:t>
            </a:r>
            <a:endParaRPr lang="en-US" sz="7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WORKFLOW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 While You Work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simple process keeps the skill connected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51560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View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23104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24856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16296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Align Views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87840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89592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81032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Verify Features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960120" y="3246120"/>
            <a:ext cx="12710160" cy="2788920"/>
          </a:xfrm>
          <a:prstGeom prst="roundRect">
            <a:avLst>
              <a:gd name="adj" fmla="val 2623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417320" y="369417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417320" y="375818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984248" y="371246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the purpose: how do engineers keep multiple views of the same object organized and accurate.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417320" y="419709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417320" y="426110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984248" y="421538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correct visual or documentation convention for the feature.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1417320" y="470001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417320" y="476402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4" name="Text 21"/>
          <p:cNvSpPr/>
          <p:nvPr/>
        </p:nvSpPr>
        <p:spPr>
          <a:xfrm>
            <a:off x="1984248" y="471830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whether another student could interpret the evidence without guessing.</a:t>
            </a:r>
            <a:endParaRPr lang="en-US" sz="1250" dirty="0"/>
          </a:p>
        </p:txBody>
      </p:sp>
      <p:sp>
        <p:nvSpPr>
          <p:cNvPr id="25" name="Shape 22"/>
          <p:cNvSpPr/>
          <p:nvPr/>
        </p:nvSpPr>
        <p:spPr>
          <a:xfrm>
            <a:off x="1417320" y="520293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417320" y="526694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7" name="Text 24"/>
          <p:cNvSpPr/>
          <p:nvPr/>
        </p:nvSpPr>
        <p:spPr>
          <a:xfrm>
            <a:off x="1984248" y="522122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unclear work before calling it complete.</a:t>
            </a:r>
            <a:endParaRPr lang="en-US" sz="1250" dirty="0"/>
          </a:p>
        </p:txBody>
      </p:sp>
      <p:sp>
        <p:nvSpPr>
          <p:cNvPr id="28" name="Shape 2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0" name="Text 2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1.8</a:t>
            </a:r>
            <a:endParaRPr lang="en-US" sz="7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 to a rocket, bracket, or classroom object and record the evidence in your notebook.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103120"/>
            <a:ext cx="5760720" cy="4160520"/>
          </a:xfrm>
          <a:prstGeom prst="roundRect">
            <a:avLst>
              <a:gd name="adj" fmla="val 175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132320" y="2103120"/>
            <a:ext cx="6583680" cy="4160520"/>
          </a:xfrm>
          <a:prstGeom prst="roundRect">
            <a:avLst>
              <a:gd name="adj" fmla="val 1758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14600"/>
            <a:ext cx="27432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1325880" y="308152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325880" y="314553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2" name="Text 9"/>
          <p:cNvSpPr/>
          <p:nvPr/>
        </p:nvSpPr>
        <p:spPr>
          <a:xfrm>
            <a:off x="1892808" y="309981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improve the top, front &amp; right side views artifact.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1325880" y="366445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325880" y="372846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1892808" y="368274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 the information that matters.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1325880" y="424738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25880" y="431139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892808" y="426567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the work against the focus question.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325880" y="483031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25880" y="489432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892808" y="484860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evidence in your notebook.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7543800" y="2514600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Notebook connection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7543800" y="3063240"/>
            <a:ext cx="53949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multiview sketch with correctly placed and aligned front, top, and right-side views.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7543800" y="4572000"/>
            <a:ext cx="53949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7E8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be dated, labeled, clear, and specific enough to support a future design review.</a:t>
            </a:r>
            <a:endParaRPr lang="en-US" sz="1500" dirty="0"/>
          </a:p>
        </p:txBody>
      </p:sp>
      <p:sp>
        <p:nvSpPr>
          <p:cNvPr id="25" name="Shape 22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7" name="Text 24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1.8</a:t>
            </a:r>
            <a:endParaRPr lang="en-US" sz="7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1 Lesson 1.8: Top, Front &amp; Right Side Views</dc:title>
  <dc:subject>Introduction to Engineering Design Unit 1</dc:subject>
  <dc:creator>LockwoodSTEM</dc:creator>
  <cp:lastModifiedBy>LockwoodSTEM</cp:lastModifiedBy>
  <cp:revision>1</cp:revision>
  <dcterms:created xsi:type="dcterms:W3CDTF">2026-07-16T22:51:25Z</dcterms:created>
  <dcterms:modified xsi:type="dcterms:W3CDTF">2026-07-16T22:51:25Z</dcterms:modified>
</cp:coreProperties>
</file>