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pic>
        <p:nvPicPr>
          <p:cNvPr id="3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680" y="685800"/>
            <a:ext cx="2103120" cy="56692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868680" y="1691640"/>
            <a:ext cx="2651760" cy="420624"/>
          </a:xfrm>
          <a:prstGeom prst="roundRect">
            <a:avLst>
              <a:gd name="adj" fmla="val 13043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68680" y="1828800"/>
            <a:ext cx="265176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82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1 • LESSON 1.16</a:t>
            </a:r>
            <a:endParaRPr lang="en-US" sz="820" dirty="0"/>
          </a:p>
        </p:txBody>
      </p:sp>
      <p:sp>
        <p:nvSpPr>
          <p:cNvPr id="6" name="Text 3"/>
          <p:cNvSpPr/>
          <p:nvPr/>
        </p:nvSpPr>
        <p:spPr>
          <a:xfrm>
            <a:off x="868680" y="2487168"/>
            <a:ext cx="694944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Systems</a:t>
            </a:r>
            <a:endParaRPr lang="en-US" sz="3400" dirty="0"/>
          </a:p>
        </p:txBody>
      </p:sp>
      <p:sp>
        <p:nvSpPr>
          <p:cNvPr id="7" name="Shape 4"/>
          <p:cNvSpPr/>
          <p:nvPr/>
        </p:nvSpPr>
        <p:spPr>
          <a:xfrm>
            <a:off x="896112" y="4160520"/>
            <a:ext cx="7680960" cy="1115568"/>
          </a:xfrm>
          <a:prstGeom prst="roundRect">
            <a:avLst>
              <a:gd name="adj" fmla="val 65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188720" y="4462272"/>
            <a:ext cx="19202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 QUESTION</a:t>
            </a:r>
            <a:endParaRPr lang="en-US" sz="800" dirty="0"/>
          </a:p>
        </p:txBody>
      </p:sp>
      <p:sp>
        <p:nvSpPr>
          <p:cNvPr id="9" name="Text 6"/>
          <p:cNvSpPr/>
          <p:nvPr/>
        </p:nvSpPr>
        <p:spPr>
          <a:xfrm>
            <a:off x="1188720" y="4773168"/>
            <a:ext cx="694944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multiple rocket parts work together as one assembly?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9372600" y="169164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9674352" y="192024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1978640" y="192024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evidence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9372600" y="324612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74352" y="347472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500" dirty="0"/>
          </a:p>
        </p:txBody>
      </p:sp>
      <p:sp>
        <p:nvSpPr>
          <p:cNvPr id="15" name="Text 12"/>
          <p:cNvSpPr/>
          <p:nvPr/>
        </p:nvSpPr>
        <p:spPr>
          <a:xfrm>
            <a:off x="11978640" y="347472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drawing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372600" y="4800600"/>
            <a:ext cx="3749040" cy="914400"/>
          </a:xfrm>
          <a:prstGeom prst="roundRect">
            <a:avLst>
              <a:gd name="adj" fmla="val 8000"/>
            </a:avLst>
          </a:prstGeom>
          <a:solidFill>
            <a:srgbClr val="0F3558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674352" y="5029200"/>
            <a:ext cx="13716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11978640" y="5029200"/>
            <a:ext cx="9144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decision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6995160"/>
            <a:ext cx="493776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Introduction to Engineering Design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QUALITY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Avoid the Common Trap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Pause before submitting or moving 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123B62"/>
          </a:solidFill>
          <a:ln w="15240">
            <a:solidFill>
              <a:srgbClr val="F2C14E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543800" y="2148840"/>
            <a:ext cx="6126480" cy="3520440"/>
          </a:xfrm>
          <a:prstGeom prst="roundRect">
            <a:avLst>
              <a:gd name="adj" fmla="val 207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Watch for…</a:t>
            </a:r>
            <a:endParaRPr lang="en-US" sz="2000" dirty="0"/>
          </a:p>
        </p:txBody>
      </p:sp>
      <p:sp>
        <p:nvSpPr>
          <p:cNvPr id="10" name="Text 7"/>
          <p:cNvSpPr/>
          <p:nvPr/>
        </p:nvSpPr>
        <p:spPr>
          <a:xfrm>
            <a:off x="1325880" y="3154680"/>
            <a:ext cx="5394960" cy="1325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Rushing to make the drawing look finished before checking whether it communicates the right information.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1325880" y="4892040"/>
            <a:ext cx="530352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E6F4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Fix it by checking the work against the focus question and the evidence checklist.</a:t>
            </a:r>
            <a:endParaRPr lang="en-US" sz="1400" dirty="0"/>
          </a:p>
        </p:txBody>
      </p:sp>
      <p:sp>
        <p:nvSpPr>
          <p:cNvPr id="12" name="Text 9"/>
          <p:cNvSpPr/>
          <p:nvPr/>
        </p:nvSpPr>
        <p:spPr>
          <a:xfrm>
            <a:off x="7955280" y="2587752"/>
            <a:ext cx="274320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yourself</a:t>
            </a:r>
            <a:endParaRPr lang="en-US" sz="2000" dirty="0"/>
          </a:p>
        </p:txBody>
      </p:sp>
      <p:sp>
        <p:nvSpPr>
          <p:cNvPr id="13" name="Text 10"/>
          <p:cNvSpPr/>
          <p:nvPr/>
        </p:nvSpPr>
        <p:spPr>
          <a:xfrm>
            <a:off x="7955280" y="3127248"/>
            <a:ext cx="5029200" cy="21488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would another person understand?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information is still missing?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evidence supports the decision?
</a:t>
            </a:r>
            <a:pPr indent="0" marL="0">
              <a:buNone/>
            </a:pPr>
            <a:r>
              <a:rPr lang="en-US" sz="15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What should be revised before this becomes portfolio-quality?
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EVIDENCE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should leave with an artifact that supports engineering communication.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1965960"/>
            <a:ext cx="6583680" cy="4663440"/>
          </a:xfrm>
          <a:prstGeom prst="roundRect">
            <a:avLst>
              <a:gd name="adj" fmla="val 1569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955280" y="1965960"/>
            <a:ext cx="5760720" cy="4663440"/>
          </a:xfrm>
          <a:prstGeom prst="roundRect">
            <a:avLst>
              <a:gd name="adj" fmla="val 156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before you leave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371600" y="2907792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737360" y="2871216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all major rocket parts</a:t>
            </a:r>
            <a:endParaRPr lang="en-US" sz="1450" dirty="0"/>
          </a:p>
        </p:txBody>
      </p:sp>
      <p:sp>
        <p:nvSpPr>
          <p:cNvPr id="12" name="Text 9"/>
          <p:cNvSpPr/>
          <p:nvPr/>
        </p:nvSpPr>
        <p:spPr>
          <a:xfrm>
            <a:off x="1371600" y="3438144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1737360" y="3401568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Group parts into subassemblies</a:t>
            </a:r>
            <a:endParaRPr lang="en-US" sz="1450" dirty="0"/>
          </a:p>
        </p:txBody>
      </p:sp>
      <p:sp>
        <p:nvSpPr>
          <p:cNvPr id="14" name="Text 11"/>
          <p:cNvSpPr/>
          <p:nvPr/>
        </p:nvSpPr>
        <p:spPr>
          <a:xfrm>
            <a:off x="1371600" y="3968496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737360" y="3931920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function of each part</a:t>
            </a:r>
            <a:endParaRPr lang="en-US" sz="1450" dirty="0"/>
          </a:p>
        </p:txBody>
      </p:sp>
      <p:sp>
        <p:nvSpPr>
          <p:cNvPr id="16" name="Text 13"/>
          <p:cNvSpPr/>
          <p:nvPr/>
        </p:nvSpPr>
        <p:spPr>
          <a:xfrm>
            <a:off x="1371600" y="4498848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37360" y="4462272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 connection points</a:t>
            </a:r>
            <a:endParaRPr lang="en-US" sz="1450" dirty="0"/>
          </a:p>
        </p:txBody>
      </p:sp>
      <p:sp>
        <p:nvSpPr>
          <p:cNvPr id="18" name="Text 15"/>
          <p:cNvSpPr/>
          <p:nvPr/>
        </p:nvSpPr>
        <p:spPr>
          <a:xfrm>
            <a:off x="1371600" y="5029200"/>
            <a:ext cx="27432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2A8F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□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737360" y="4992624"/>
            <a:ext cx="521208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full assembly purpose</a:t>
            </a:r>
            <a:endParaRPr lang="en-US" sz="1450" dirty="0"/>
          </a:p>
        </p:txBody>
      </p:sp>
      <p:sp>
        <p:nvSpPr>
          <p:cNvPr id="20" name="Text 17"/>
          <p:cNvSpPr/>
          <p:nvPr/>
        </p:nvSpPr>
        <p:spPr>
          <a:xfrm>
            <a:off x="8366760" y="2395728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End-of-lesson product</a:t>
            </a:r>
            <a:endParaRPr lang="en-US" sz="2000" dirty="0"/>
          </a:p>
        </p:txBody>
      </p:sp>
      <p:sp>
        <p:nvSpPr>
          <p:cNvPr id="21" name="Text 18"/>
          <p:cNvSpPr/>
          <p:nvPr/>
        </p:nvSpPr>
        <p:spPr>
          <a:xfrm>
            <a:off x="8366760" y="2926080"/>
            <a:ext cx="457200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rocket system map showing parts, subassemblies, connection points, and functions.</a:t>
            </a:r>
            <a:endParaRPr lang="en-US" sz="1800" dirty="0"/>
          </a:p>
        </p:txBody>
      </p:sp>
      <p:sp>
        <p:nvSpPr>
          <p:cNvPr id="22" name="Text 19"/>
          <p:cNvSpPr/>
          <p:nvPr/>
        </p:nvSpPr>
        <p:spPr>
          <a:xfrm>
            <a:off x="8366760" y="5074920"/>
            <a:ext cx="466344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Could another student understand today’s work without you explaining it out loud?</a:t>
            </a:r>
            <a:endParaRPr lang="en-US" sz="15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Ticket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can connect today’s skill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57400"/>
            <a:ext cx="12710160" cy="4023360"/>
          </a:xfrm>
          <a:prstGeom prst="roundRect">
            <a:avLst>
              <a:gd name="adj" fmla="val 181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417320" y="2615184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417320" y="2679192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2103120" y="2596896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rocket assembly systems improves engineering communication</a:t>
            </a:r>
            <a:endParaRPr lang="en-US" sz="1700" dirty="0"/>
          </a:p>
        </p:txBody>
      </p:sp>
      <p:sp>
        <p:nvSpPr>
          <p:cNvPr id="11" name="Shape 8"/>
          <p:cNvSpPr/>
          <p:nvPr/>
        </p:nvSpPr>
        <p:spPr>
          <a:xfrm>
            <a:off x="1417320" y="3511296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7320" y="3575304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3" name="Text 10"/>
          <p:cNvSpPr/>
          <p:nvPr/>
        </p:nvSpPr>
        <p:spPr>
          <a:xfrm>
            <a:off x="2103120" y="3493008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piece of evidence you created or improved today</a:t>
            </a:r>
            <a:endParaRPr lang="en-US" sz="1700" dirty="0"/>
          </a:p>
        </p:txBody>
      </p:sp>
      <p:sp>
        <p:nvSpPr>
          <p:cNvPr id="14" name="Shape 11"/>
          <p:cNvSpPr/>
          <p:nvPr/>
        </p:nvSpPr>
        <p:spPr>
          <a:xfrm>
            <a:off x="1417320" y="4407408"/>
            <a:ext cx="475488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417320" y="4471416"/>
            <a:ext cx="475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6" name="Text 13"/>
          <p:cNvSpPr/>
          <p:nvPr/>
        </p:nvSpPr>
        <p:spPr>
          <a:xfrm>
            <a:off x="2103120" y="4389120"/>
            <a:ext cx="101498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mistake, or revision to check next time</a:t>
            </a:r>
            <a:endParaRPr lang="en-US" sz="1700" dirty="0"/>
          </a:p>
        </p:txBody>
      </p:sp>
      <p:sp>
        <p:nvSpPr>
          <p:cNvPr id="17" name="Text 14"/>
          <p:cNvSpPr/>
          <p:nvPr/>
        </p:nvSpPr>
        <p:spPr>
          <a:xfrm>
            <a:off x="1417320" y="5532120"/>
            <a:ext cx="73152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1.17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0" name="Text 1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45-Minute Flight Plan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to build the rocket assembly systems skill.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1920240"/>
            <a:ext cx="5989320" cy="5166360"/>
          </a:xfrm>
          <a:prstGeom prst="roundRect">
            <a:avLst>
              <a:gd name="adj" fmla="val 1416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269480" y="1920240"/>
            <a:ext cx="6537960" cy="5166360"/>
          </a:xfrm>
          <a:prstGeom prst="roundRect">
            <a:avLst>
              <a:gd name="adj" fmla="val 141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170432" y="2331720"/>
            <a:ext cx="3840480" cy="4023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2100" dirty="0"/>
          </a:p>
        </p:txBody>
      </p:sp>
      <p:sp>
        <p:nvSpPr>
          <p:cNvPr id="10" name="Text 7"/>
          <p:cNvSpPr/>
          <p:nvPr/>
        </p:nvSpPr>
        <p:spPr>
          <a:xfrm>
            <a:off x="1143000" y="2880360"/>
            <a:ext cx="5212080" cy="16002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t">
            <a:normAutofit/>
          </a:bodyPr>
          <a:lstStyle/>
          <a:p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 part is one individual component of a larger design.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A subassembly is a smaller group of parts that work together.
</a:t>
            </a:r>
            <a:pPr indent="0" marL="0">
              <a:buNone/>
            </a:pPr>
            <a:r>
              <a:rPr lang="en-US" sz="126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pPr indent="0" marL="0">
              <a:buNone/>
            </a:pPr>
            <a:r>
              <a:rPr lang="en-US" sz="126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 Use the lesson skill to make engineering documentation clearer.
</a:t>
            </a:r>
            <a:endParaRPr lang="en-US" sz="1260" dirty="0"/>
          </a:p>
        </p:txBody>
      </p:sp>
      <p:sp>
        <p:nvSpPr>
          <p:cNvPr id="11" name="Shape 8"/>
          <p:cNvSpPr/>
          <p:nvPr/>
        </p:nvSpPr>
        <p:spPr>
          <a:xfrm>
            <a:off x="1143000" y="4846320"/>
            <a:ext cx="5074920" cy="0"/>
          </a:xfrm>
          <a:prstGeom prst="line">
            <a:avLst/>
          </a:prstGeom>
          <a:noFill/>
          <a:ln w="12700">
            <a:solidFill>
              <a:srgbClr val="2B5278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170432" y="5257800"/>
            <a:ext cx="411480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1700" dirty="0"/>
          </a:p>
        </p:txBody>
      </p:sp>
      <p:sp>
        <p:nvSpPr>
          <p:cNvPr id="13" name="Text 10"/>
          <p:cNvSpPr/>
          <p:nvPr/>
        </p:nvSpPr>
        <p:spPr>
          <a:xfrm>
            <a:off x="1170432" y="5669280"/>
            <a:ext cx="49377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Someone else can understand the design evidence without you explaining it out loud.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680960" y="2331720"/>
            <a:ext cx="393192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2100" dirty="0"/>
          </a:p>
        </p:txBody>
      </p:sp>
      <p:sp>
        <p:nvSpPr>
          <p:cNvPr id="15" name="Shape 12"/>
          <p:cNvSpPr/>
          <p:nvPr/>
        </p:nvSpPr>
        <p:spPr>
          <a:xfrm>
            <a:off x="7635240" y="28529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7635240" y="29169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</a:t>
            </a:r>
            <a:endParaRPr lang="en-US" sz="770" dirty="0"/>
          </a:p>
        </p:txBody>
      </p:sp>
      <p:sp>
        <p:nvSpPr>
          <p:cNvPr id="17" name="Text 14"/>
          <p:cNvSpPr/>
          <p:nvPr/>
        </p:nvSpPr>
        <p:spPr>
          <a:xfrm>
            <a:off x="8778240" y="28986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320" dirty="0"/>
          </a:p>
        </p:txBody>
      </p:sp>
      <p:sp>
        <p:nvSpPr>
          <p:cNvPr id="18" name="Shape 15"/>
          <p:cNvSpPr/>
          <p:nvPr/>
        </p:nvSpPr>
        <p:spPr>
          <a:xfrm>
            <a:off x="7635240" y="33558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7635240" y="34198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8778240" y="34015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320" dirty="0"/>
          </a:p>
        </p:txBody>
      </p:sp>
      <p:sp>
        <p:nvSpPr>
          <p:cNvPr id="21" name="Shape 18"/>
          <p:cNvSpPr/>
          <p:nvPr/>
        </p:nvSpPr>
        <p:spPr>
          <a:xfrm>
            <a:off x="7635240" y="385876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7635240" y="392277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</a:t>
            </a:r>
            <a:endParaRPr lang="en-US" sz="770" dirty="0"/>
          </a:p>
        </p:txBody>
      </p:sp>
      <p:sp>
        <p:nvSpPr>
          <p:cNvPr id="23" name="Text 20"/>
          <p:cNvSpPr/>
          <p:nvPr/>
        </p:nvSpPr>
        <p:spPr>
          <a:xfrm>
            <a:off x="8778240" y="390448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Guided example</a:t>
            </a:r>
            <a:endParaRPr lang="en-US" sz="1320" dirty="0"/>
          </a:p>
        </p:txBody>
      </p:sp>
      <p:sp>
        <p:nvSpPr>
          <p:cNvPr id="24" name="Shape 21"/>
          <p:cNvSpPr/>
          <p:nvPr/>
        </p:nvSpPr>
        <p:spPr>
          <a:xfrm>
            <a:off x="7635240" y="436168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635240" y="442569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26" name="Text 23"/>
          <p:cNvSpPr/>
          <p:nvPr/>
        </p:nvSpPr>
        <p:spPr>
          <a:xfrm>
            <a:off x="8778240" y="440740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320" dirty="0"/>
          </a:p>
        </p:txBody>
      </p:sp>
      <p:sp>
        <p:nvSpPr>
          <p:cNvPr id="27" name="Shape 24"/>
          <p:cNvSpPr/>
          <p:nvPr/>
        </p:nvSpPr>
        <p:spPr>
          <a:xfrm>
            <a:off x="7635240" y="486460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7635240" y="492861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 min</a:t>
            </a:r>
            <a:endParaRPr lang="en-US" sz="770" dirty="0"/>
          </a:p>
        </p:txBody>
      </p:sp>
      <p:sp>
        <p:nvSpPr>
          <p:cNvPr id="29" name="Text 26"/>
          <p:cNvSpPr/>
          <p:nvPr/>
        </p:nvSpPr>
        <p:spPr>
          <a:xfrm>
            <a:off x="8778240" y="491032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Application task</a:t>
            </a:r>
            <a:endParaRPr lang="en-US" sz="1320" dirty="0"/>
          </a:p>
        </p:txBody>
      </p:sp>
      <p:sp>
        <p:nvSpPr>
          <p:cNvPr id="30" name="Shape 27"/>
          <p:cNvSpPr/>
          <p:nvPr/>
        </p:nvSpPr>
        <p:spPr>
          <a:xfrm>
            <a:off x="7635240" y="536752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7635240" y="543153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</a:t>
            </a:r>
            <a:endParaRPr lang="en-US" sz="770" dirty="0"/>
          </a:p>
        </p:txBody>
      </p:sp>
      <p:sp>
        <p:nvSpPr>
          <p:cNvPr id="32" name="Text 29"/>
          <p:cNvSpPr/>
          <p:nvPr/>
        </p:nvSpPr>
        <p:spPr>
          <a:xfrm>
            <a:off x="8778240" y="541324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checklist</a:t>
            </a:r>
            <a:endParaRPr lang="en-US" sz="1320" dirty="0"/>
          </a:p>
        </p:txBody>
      </p:sp>
      <p:sp>
        <p:nvSpPr>
          <p:cNvPr id="33" name="Shape 30"/>
          <p:cNvSpPr/>
          <p:nvPr/>
        </p:nvSpPr>
        <p:spPr>
          <a:xfrm>
            <a:off x="7635240" y="5870448"/>
            <a:ext cx="914400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34" name="Text 31"/>
          <p:cNvSpPr/>
          <p:nvPr/>
        </p:nvSpPr>
        <p:spPr>
          <a:xfrm>
            <a:off x="7635240" y="5934456"/>
            <a:ext cx="91440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</a:t>
            </a:r>
            <a:endParaRPr lang="en-US" sz="770" dirty="0"/>
          </a:p>
        </p:txBody>
      </p:sp>
      <p:sp>
        <p:nvSpPr>
          <p:cNvPr id="35" name="Text 32"/>
          <p:cNvSpPr/>
          <p:nvPr/>
        </p:nvSpPr>
        <p:spPr>
          <a:xfrm>
            <a:off x="8778240" y="5916168"/>
            <a:ext cx="443484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2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Exit debrief</a:t>
            </a:r>
            <a:endParaRPr lang="en-US" sz="1320" dirty="0"/>
          </a:p>
        </p:txBody>
      </p:sp>
      <p:sp>
        <p:nvSpPr>
          <p:cNvPr id="36" name="Shape 33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8" name="Text 35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do multiple rocket parts work together as one assembly?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this as a quick class discussion while attendance is taken.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240280"/>
            <a:ext cx="12801600" cy="3337560"/>
          </a:xfrm>
          <a:prstGeom prst="roundRect">
            <a:avLst>
              <a:gd name="adj" fmla="val 2192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371600" y="2697480"/>
            <a:ext cx="246888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371600" y="3154680"/>
            <a:ext cx="113385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would someone need to see, measure, label, or explain to answer today’s focus question?</a:t>
            </a:r>
            <a:endParaRPr lang="en-US" sz="2300" dirty="0"/>
          </a:p>
        </p:txBody>
      </p:sp>
      <p:sp>
        <p:nvSpPr>
          <p:cNvPr id="10" name="Text 7"/>
          <p:cNvSpPr/>
          <p:nvPr/>
        </p:nvSpPr>
        <p:spPr>
          <a:xfrm>
            <a:off x="1371600" y="4343400"/>
            <a:ext cx="100584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share: one short answer using an action word.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1371600" y="4846320"/>
            <a:ext cx="100584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385B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working answer on the next slide.</a:t>
            </a:r>
            <a:endParaRPr lang="en-US" sz="1300" dirty="0"/>
          </a:p>
        </p:txBody>
      </p:sp>
      <p:sp>
        <p:nvSpPr>
          <p:cNvPr id="12" name="Shape 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4" name="Text 1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Working Answer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use sketches and documentation to make ideas visible, testable, and repeatable.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1005840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97280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38344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40096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31536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72600" y="223113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74352" y="2057400"/>
            <a:ext cx="395020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65792" y="2221992"/>
            <a:ext cx="376732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1005840" y="3154680"/>
            <a:ext cx="12618720" cy="2560320"/>
          </a:xfrm>
          <a:prstGeom prst="roundRect">
            <a:avLst>
              <a:gd name="adj" fmla="val 2857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371600" y="3566160"/>
            <a:ext cx="11612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part is one individual component of a larger design.</a:t>
            </a:r>
            <a:endParaRPr lang="en-US" sz="2100" dirty="0"/>
          </a:p>
        </p:txBody>
      </p:sp>
      <p:sp>
        <p:nvSpPr>
          <p:cNvPr id="17" name="Text 14"/>
          <p:cNvSpPr/>
          <p:nvPr/>
        </p:nvSpPr>
        <p:spPr>
          <a:xfrm>
            <a:off x="1371600" y="4297680"/>
            <a:ext cx="1124712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4F3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subassembly is a smaller group of parts that work together. The full assembly depends on alignment, fit, order, and function.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1371600" y="5349240"/>
            <a:ext cx="114300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Today's mission: use rocket assembly systems to strengthen your engineering evidence.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1" name="Text 18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CONCEPT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Rocket Assembly Systems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Big ideas you should understand before you start the work.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25272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25272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25272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part is one individual component of a larger design.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25272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Clarity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544068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573328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73328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573328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subassembly is a smaller group of parts that work together.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573328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2EE6A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Accuracy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9921240" y="2103120"/>
            <a:ext cx="3977640" cy="3154680"/>
          </a:xfrm>
          <a:prstGeom prst="roundRect">
            <a:avLst>
              <a:gd name="adj" fmla="val 231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8" name="Shape 15"/>
          <p:cNvSpPr/>
          <p:nvPr/>
        </p:nvSpPr>
        <p:spPr>
          <a:xfrm>
            <a:off x="10213848" y="2423160"/>
            <a:ext cx="502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10213848" y="2487168"/>
            <a:ext cx="502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0" name="Text 17"/>
          <p:cNvSpPr/>
          <p:nvPr/>
        </p:nvSpPr>
        <p:spPr>
          <a:xfrm>
            <a:off x="10213848" y="2999232"/>
            <a:ext cx="3383280" cy="1234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full assembly depends on alignment, fit, order, and function.</a:t>
            </a:r>
            <a:endParaRPr lang="en-US" sz="1800" dirty="0"/>
          </a:p>
        </p:txBody>
      </p:sp>
      <p:sp>
        <p:nvSpPr>
          <p:cNvPr id="21" name="Text 18"/>
          <p:cNvSpPr/>
          <p:nvPr/>
        </p:nvSpPr>
        <p:spPr>
          <a:xfrm>
            <a:off x="10213848" y="4892040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1100" dirty="0"/>
          </a:p>
        </p:txBody>
      </p:sp>
      <p:sp>
        <p:nvSpPr>
          <p:cNvPr id="22" name="Shape 19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CHECK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Which documentation choice best supports a rocket assembly review?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answer.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822960" y="205740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051560" y="226771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051560" y="233172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645920" y="222199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show a final photo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822960" y="301752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1051560" y="322783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1051560" y="329184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770" dirty="0"/>
          </a:p>
        </p:txBody>
      </p:sp>
      <p:sp>
        <p:nvSpPr>
          <p:cNvPr id="14" name="Text 11"/>
          <p:cNvSpPr/>
          <p:nvPr/>
        </p:nvSpPr>
        <p:spPr>
          <a:xfrm>
            <a:off x="1645920" y="318211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822960" y="397764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051560" y="418795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051560" y="425196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645920" y="414223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List parts without quantities</a:t>
            </a:r>
            <a:endParaRPr lang="en-US" sz="1600" dirty="0"/>
          </a:p>
        </p:txBody>
      </p:sp>
      <p:sp>
        <p:nvSpPr>
          <p:cNvPr id="19" name="Shape 16"/>
          <p:cNvSpPr/>
          <p:nvPr/>
        </p:nvSpPr>
        <p:spPr>
          <a:xfrm>
            <a:off x="822960" y="4937760"/>
            <a:ext cx="12984480" cy="749808"/>
          </a:xfrm>
          <a:prstGeom prst="roundRect">
            <a:avLst>
              <a:gd name="adj" fmla="val 9756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1051560" y="5148072"/>
            <a:ext cx="438912" cy="329184"/>
          </a:xfrm>
          <a:prstGeom prst="roundRect">
            <a:avLst>
              <a:gd name="adj" fmla="val 16667"/>
            </a:avLst>
          </a:prstGeom>
          <a:solidFill>
            <a:srgbClr val="12A8F2"/>
          </a:solidFill>
          <a:ln w="12700">
            <a:solidFill>
              <a:srgbClr val="12A8F2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1051560" y="5212080"/>
            <a:ext cx="438912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770" dirty="0"/>
          </a:p>
        </p:txBody>
      </p:sp>
      <p:sp>
        <p:nvSpPr>
          <p:cNvPr id="22" name="Text 19"/>
          <p:cNvSpPr/>
          <p:nvPr/>
        </p:nvSpPr>
        <p:spPr>
          <a:xfrm>
            <a:off x="1645920" y="5102352"/>
            <a:ext cx="1188720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Explain the change verbally but do not write it down</a:t>
            </a:r>
            <a:endParaRPr lang="en-US" sz="1600" dirty="0"/>
          </a:p>
        </p:txBody>
      </p:sp>
      <p:sp>
        <p:nvSpPr>
          <p:cNvPr id="23" name="Shape 20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REVEAL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Engineering Move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answer connects the lesson skill to evidence, clarity, or design intent.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1920240"/>
            <a:ext cx="12710160" cy="4434840"/>
          </a:xfrm>
          <a:prstGeom prst="roundRect">
            <a:avLst>
              <a:gd name="adj" fmla="val 1649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1325880" y="2331720"/>
            <a:ext cx="1645920" cy="329184"/>
          </a:xfrm>
          <a:prstGeom prst="roundRect">
            <a:avLst>
              <a:gd name="adj" fmla="val 16667"/>
            </a:avLst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395728"/>
            <a:ext cx="164592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770" dirty="0"/>
          </a:p>
        </p:txBody>
      </p:sp>
      <p:sp>
        <p:nvSpPr>
          <p:cNvPr id="10" name="Text 7"/>
          <p:cNvSpPr/>
          <p:nvPr/>
        </p:nvSpPr>
        <p:spPr>
          <a:xfrm>
            <a:off x="1325880" y="2788920"/>
            <a:ext cx="11155680" cy="6217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parts, order, measurements, relationships, and evidence-based notes</a:t>
            </a:r>
            <a:endParaRPr lang="en-US" sz="2400" dirty="0"/>
          </a:p>
        </p:txBody>
      </p:sp>
      <p:sp>
        <p:nvSpPr>
          <p:cNvPr id="11" name="Text 8"/>
          <p:cNvSpPr/>
          <p:nvPr/>
        </p:nvSpPr>
        <p:spPr>
          <a:xfrm>
            <a:off x="1325880" y="3749040"/>
            <a:ext cx="228600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1325880" y="4160520"/>
            <a:ext cx="11155680" cy="11887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E8F1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Assembly documentation should help someone understand how the system works, what parts are needed, and what evidence supports any proposed improvement.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325880" y="5696712"/>
            <a:ext cx="11155680" cy="3108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technical communication is strongest when another person can inspect, interpret, and use it without guessing.</a:t>
            </a:r>
            <a:endParaRPr lang="en-US" sz="1400" dirty="0"/>
          </a:p>
        </p:txBody>
      </p:sp>
      <p:sp>
        <p:nvSpPr>
          <p:cNvPr id="14" name="Shape 11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16" name="Text 13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WORKFLOW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These Moves While You Work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simple process keeps the skill connected to engineering evidence.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60120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51560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Disassemble</a:t>
            </a:r>
            <a:endParaRPr lang="en-US" sz="1220" dirty="0"/>
          </a:p>
        </p:txBody>
      </p:sp>
      <p:sp>
        <p:nvSpPr>
          <p:cNvPr id="9" name="Text 6"/>
          <p:cNvSpPr/>
          <p:nvPr/>
        </p:nvSpPr>
        <p:spPr>
          <a:xfrm>
            <a:off x="5023104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5324856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0F3558"/>
          </a:solidFill>
          <a:ln w="15240">
            <a:solidFill>
              <a:srgbClr val="2EE6A6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416296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9387840" y="2185416"/>
            <a:ext cx="21945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b="1" dirty="0">
                <a:solidFill>
                  <a:srgbClr val="4FD7F7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→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9689592" y="2011680"/>
            <a:ext cx="3980688" cy="658368"/>
          </a:xfrm>
          <a:prstGeom prst="roundRect">
            <a:avLst>
              <a:gd name="adj" fmla="val 11111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781032" y="2176272"/>
            <a:ext cx="3797808" cy="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2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960120" y="3246120"/>
            <a:ext cx="12710160" cy="2788920"/>
          </a:xfrm>
          <a:prstGeom prst="roundRect">
            <a:avLst>
              <a:gd name="adj" fmla="val 2623"/>
            </a:avLst>
          </a:prstGeom>
          <a:solidFill>
            <a:srgbClr val="123B62"/>
          </a:solidFill>
          <a:ln w="15240">
            <a:solidFill>
              <a:srgbClr val="2B5278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1417320" y="369417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417320" y="375818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984248" y="371246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the purpose: how do multiple rocket parts work together as one assembly.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417320" y="419709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417320" y="426110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984248" y="421538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correct visual or documentation convention for the feature.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1417320" y="470001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417320" y="476402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24" name="Text 21"/>
          <p:cNvSpPr/>
          <p:nvPr/>
        </p:nvSpPr>
        <p:spPr>
          <a:xfrm>
            <a:off x="1984248" y="471830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whether another student could interpret the evidence without guessing.</a:t>
            </a:r>
            <a:endParaRPr lang="en-US" sz="1250" dirty="0"/>
          </a:p>
        </p:txBody>
      </p:sp>
      <p:sp>
        <p:nvSpPr>
          <p:cNvPr id="25" name="Shape 22"/>
          <p:cNvSpPr/>
          <p:nvPr/>
        </p:nvSpPr>
        <p:spPr>
          <a:xfrm>
            <a:off x="1417320" y="5202936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1417320" y="5266944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7" name="Text 24"/>
          <p:cNvSpPr/>
          <p:nvPr/>
        </p:nvSpPr>
        <p:spPr>
          <a:xfrm>
            <a:off x="1984248" y="5221224"/>
            <a:ext cx="10954512" cy="4480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unclear work before calling it complete.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61B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109728"/>
          </a:xfrm>
          <a:prstGeom prst="rect">
            <a:avLst/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777240" y="475488"/>
            <a:ext cx="457200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4FD7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STUDENT TASK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777240" y="868680"/>
            <a:ext cx="96012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Apply the Skill</a:t>
            </a:r>
            <a:endParaRPr lang="en-US" sz="3400" dirty="0"/>
          </a:p>
        </p:txBody>
      </p:sp>
      <p:sp>
        <p:nvSpPr>
          <p:cNvPr id="5" name="Text 3"/>
          <p:cNvSpPr/>
          <p:nvPr/>
        </p:nvSpPr>
        <p:spPr>
          <a:xfrm>
            <a:off x="786384" y="1463040"/>
            <a:ext cx="109728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BBD2E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rocket assembly as evidence: parts, relationships, measurements, notes, and proposed improvements.</a:t>
            </a:r>
            <a:endParaRPr lang="en-US" sz="1350" dirty="0"/>
          </a:p>
        </p:txBody>
      </p:sp>
      <p:pic>
        <p:nvPicPr>
          <p:cNvPr id="6" name="Image 0" descr="/mnt/data/lockwoodstem-logo-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78640" y="530352"/>
            <a:ext cx="1920240" cy="512064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914400" y="2103120"/>
            <a:ext cx="5760720" cy="4160520"/>
          </a:xfrm>
          <a:prstGeom prst="roundRect">
            <a:avLst>
              <a:gd name="adj" fmla="val 1758"/>
            </a:avLst>
          </a:prstGeom>
          <a:solidFill>
            <a:srgbClr val="F2F7FB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7132320" y="2103120"/>
            <a:ext cx="6583680" cy="4160520"/>
          </a:xfrm>
          <a:prstGeom prst="roundRect">
            <a:avLst>
              <a:gd name="adj" fmla="val 1758"/>
            </a:avLst>
          </a:prstGeom>
          <a:solidFill>
            <a:srgbClr val="123B62"/>
          </a:solidFill>
          <a:ln w="15240">
            <a:solidFill>
              <a:srgbClr val="4FD7F7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1325880" y="2514600"/>
            <a:ext cx="27432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work</a:t>
            </a:r>
            <a:endParaRPr lang="en-US" sz="2000" dirty="0"/>
          </a:p>
        </p:txBody>
      </p:sp>
      <p:sp>
        <p:nvSpPr>
          <p:cNvPr id="10" name="Shape 7"/>
          <p:cNvSpPr/>
          <p:nvPr/>
        </p:nvSpPr>
        <p:spPr>
          <a:xfrm>
            <a:off x="1325880" y="308152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1325880" y="314553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770" dirty="0"/>
          </a:p>
        </p:txBody>
      </p:sp>
      <p:sp>
        <p:nvSpPr>
          <p:cNvPr id="12" name="Text 9"/>
          <p:cNvSpPr/>
          <p:nvPr/>
        </p:nvSpPr>
        <p:spPr>
          <a:xfrm>
            <a:off x="1892808" y="309981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Create or improve the rocket assembly systems artifact.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1325880" y="366445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325880" y="372846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770" dirty="0"/>
          </a:p>
        </p:txBody>
      </p:sp>
      <p:sp>
        <p:nvSpPr>
          <p:cNvPr id="15" name="Text 12"/>
          <p:cNvSpPr/>
          <p:nvPr/>
        </p:nvSpPr>
        <p:spPr>
          <a:xfrm>
            <a:off x="1892808" y="368274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Label the information that matters.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325880" y="424738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4FD7F7"/>
          </a:solidFill>
          <a:ln w="12700">
            <a:solidFill>
              <a:srgbClr val="4FD7F7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1325880" y="431139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770" dirty="0"/>
          </a:p>
        </p:txBody>
      </p:sp>
      <p:sp>
        <p:nvSpPr>
          <p:cNvPr id="18" name="Text 15"/>
          <p:cNvSpPr/>
          <p:nvPr/>
        </p:nvSpPr>
        <p:spPr>
          <a:xfrm>
            <a:off x="1892808" y="426567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 the work against the focus question.</a:t>
            </a:r>
            <a:endParaRPr lang="en-US" sz="1250" dirty="0"/>
          </a:p>
        </p:txBody>
      </p:sp>
      <p:sp>
        <p:nvSpPr>
          <p:cNvPr id="19" name="Shape 16"/>
          <p:cNvSpPr/>
          <p:nvPr/>
        </p:nvSpPr>
        <p:spPr>
          <a:xfrm>
            <a:off x="1325880" y="4830318"/>
            <a:ext cx="411480" cy="329184"/>
          </a:xfrm>
          <a:prstGeom prst="roundRect">
            <a:avLst>
              <a:gd name="adj" fmla="val 16667"/>
            </a:avLst>
          </a:prstGeom>
          <a:solidFill>
            <a:srgbClr val="2EE6A6"/>
          </a:solidFill>
          <a:ln w="12700">
            <a:solidFill>
              <a:srgbClr val="2EE6A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325880" y="4894326"/>
            <a:ext cx="4114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70" b="1" dirty="0">
                <a:solidFill>
                  <a:srgbClr val="061B3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770" dirty="0"/>
          </a:p>
        </p:txBody>
      </p:sp>
      <p:sp>
        <p:nvSpPr>
          <p:cNvPr id="21" name="Text 18"/>
          <p:cNvSpPr/>
          <p:nvPr/>
        </p:nvSpPr>
        <p:spPr>
          <a:xfrm>
            <a:off x="1892808" y="4848606"/>
            <a:ext cx="4279392" cy="52806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1426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evidence in your notebook.</a:t>
            </a:r>
            <a:endParaRPr lang="en-US" sz="1250" dirty="0"/>
          </a:p>
        </p:txBody>
      </p:sp>
      <p:sp>
        <p:nvSpPr>
          <p:cNvPr id="22" name="Text 19"/>
          <p:cNvSpPr/>
          <p:nvPr/>
        </p:nvSpPr>
        <p:spPr>
          <a:xfrm>
            <a:off x="7543800" y="2514600"/>
            <a:ext cx="3657600" cy="3017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Notebook connection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7543800" y="3063240"/>
            <a:ext cx="5394960" cy="9144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rocket system map showing parts, subassemblies, connection points, and functions.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7543800" y="4572000"/>
            <a:ext cx="539496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D7E8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should be dated, labeled, clear, and specific enough to support a future design review.</a:t>
            </a:r>
            <a:endParaRPr lang="en-US" sz="1500" dirty="0"/>
          </a:p>
        </p:txBody>
      </p:sp>
      <p:sp>
        <p:nvSpPr>
          <p:cNvPr id="25" name="Shape 22"/>
          <p:cNvSpPr/>
          <p:nvPr/>
        </p:nvSpPr>
        <p:spPr>
          <a:xfrm>
            <a:off x="594360" y="7562088"/>
            <a:ext cx="13533120" cy="0"/>
          </a:xfrm>
          <a:prstGeom prst="line">
            <a:avLst/>
          </a:prstGeom>
          <a:noFill/>
          <a:ln w="12700">
            <a:solidFill>
              <a:srgbClr val="2B5278">
                <a:alpha val="90000"/>
              </a:srgbClr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640080" y="7708392"/>
            <a:ext cx="640080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80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1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12893040" y="7708392"/>
            <a:ext cx="118872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780" b="1" dirty="0">
                <a:solidFill>
                  <a:srgbClr val="9BB5C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1.16</a:t>
            </a:r>
            <a:endParaRPr lang="en-US" sz="78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1 Lesson 1.16: Rocket Assembly Systems</dc:title>
  <dc:subject>Introduction to Engineering Design Unit 1</dc:subject>
  <dc:creator>LockwoodSTEM</dc:creator>
  <cp:lastModifiedBy>LockwoodSTEM</cp:lastModifiedBy>
  <cp:revision>1</cp:revision>
  <dcterms:created xsi:type="dcterms:W3CDTF">2026-07-16T22:51:26Z</dcterms:created>
  <dcterms:modified xsi:type="dcterms:W3CDTF">2026-07-16T22:51:26Z</dcterms:modified>
</cp:coreProperties>
</file>