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97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pic>
        <p:nvPicPr>
          <p:cNvPr id="3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502920"/>
            <a:ext cx="2194560" cy="6583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13232" y="1417320"/>
            <a:ext cx="2148840" cy="347472"/>
          </a:xfrm>
          <a:prstGeom prst="roundRect">
            <a:avLst>
              <a:gd name="adj" fmla="val 10526"/>
            </a:avLst>
          </a:prstGeom>
          <a:solidFill>
            <a:srgbClr val="FFC857">
              <a:alpha val="90000"/>
            </a:srgbClr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786384" y="1499616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81B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0 • LESSON 0.6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713232" y="1874520"/>
            <a:ext cx="640080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Definition,
Criteria &amp; Constraints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/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749808" y="3456432"/>
            <a:ext cx="6263640" cy="914400"/>
          </a:xfrm>
          <a:prstGeom prst="roundRect">
            <a:avLst>
              <a:gd name="adj" fmla="val 5000"/>
            </a:avLst>
          </a:prstGeom>
          <a:solidFill>
            <a:srgbClr val="113C65"/>
          </a:solidFill>
          <a:ln w="13970">
            <a:solidFill>
              <a:srgbClr val="4DDCFF">
                <a:alpha val="9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87552" y="36576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987552" y="3904488"/>
            <a:ext cx="5623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define the problem before designing a solution?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7726680" y="1417320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4DDCFF"/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7973568" y="1563624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DDCFF"/>
                </a:solidFill>
              </a:rPr>
              <a:t>DEFINE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710928" y="1572768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problem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726680" y="2715768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2EE6A6"/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7973568" y="2862072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E6A6"/>
                </a:solidFill>
              </a:rPr>
              <a:t>TEST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9710928" y="2871216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idea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7726680" y="4014216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FFC857"/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73568" y="41605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C857"/>
                </a:solidFill>
              </a:rPr>
              <a:t>DECIDE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9710928" y="4169664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with evidence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49808" y="5879592"/>
            <a:ext cx="4480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Definition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work connects actions, evidence, and decisions.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9728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Problem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09728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What need must be addressed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02336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Shape 8"/>
          <p:cNvSpPr/>
          <p:nvPr/>
        </p:nvSpPr>
        <p:spPr>
          <a:xfrm>
            <a:off x="461772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F4FAFF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484632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283B"/>
                </a:solidFill>
              </a:rPr>
              <a:t>Criteria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484632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405B70"/>
                </a:solidFill>
              </a:rPr>
              <a:t>What the design should do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77240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Shape 12"/>
          <p:cNvSpPr/>
          <p:nvPr/>
        </p:nvSpPr>
        <p:spPr>
          <a:xfrm>
            <a:off x="836676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859536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Constraints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859536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Limits the design must follow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60120" y="3767328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Evidence can include…</a:t>
            </a:r>
            <a:endParaRPr lang="en-US" sz="2100" dirty="0"/>
          </a:p>
        </p:txBody>
      </p:sp>
      <p:sp>
        <p:nvSpPr>
          <p:cNvPr id="19" name="Shape 16"/>
          <p:cNvSpPr/>
          <p:nvPr/>
        </p:nvSpPr>
        <p:spPr>
          <a:xfrm>
            <a:off x="96012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109728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User need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25196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438912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Criteria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54380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768096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Constraints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96012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6" name="Text 23"/>
          <p:cNvSpPr/>
          <p:nvPr/>
        </p:nvSpPr>
        <p:spPr>
          <a:xfrm>
            <a:off x="109728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Success criteria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425196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8" name="Text 25"/>
          <p:cNvSpPr/>
          <p:nvPr/>
        </p:nvSpPr>
        <p:spPr>
          <a:xfrm>
            <a:off x="438912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Test evidence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54380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768096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Problem statement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2" name="Text 2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Best Defines the Problem?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supports.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536192"/>
            <a:ext cx="1065276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97280" y="181051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Claim: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920240" y="1792224"/>
            <a:ext cx="8778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“The team needs a way to support the provided rocket safely during setup.”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97280" y="217627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278"/>
                </a:solidFill>
              </a:rPr>
              <a:t>Vote for the two strongest supports.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1005840" y="2880360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143000" y="2980944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A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1508760" y="2953512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It states a need without choosing one solution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1005840" y="3355848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1143000" y="3456432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1508760" y="3429000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It says to build a rocket stand immediately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1005840" y="3831336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1143000" y="3931920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508760" y="3904488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It leaves room for multiple designs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1005840" y="4306824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1143000" y="4407408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D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1508760" y="4379976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It ignores criteria and constraints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1005840" y="4782312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1143000" y="4882896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E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1508760" y="485546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It focuses only on decoration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1005840" y="5532120"/>
            <a:ext cx="9966960" cy="384048"/>
          </a:xfrm>
          <a:prstGeom prst="roundRect">
            <a:avLst>
              <a:gd name="adj" fmla="val 714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1170432" y="5660136"/>
            <a:ext cx="9646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C857"/>
                </a:solidFill>
              </a:rPr>
              <a:t>Vote first. Then we will reveal the best evidence pair.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Best Defines the Problem?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support connects directly to the claim.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support: A +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57400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188720" y="2331720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645920" y="2258568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It states a need without choosing one solution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8366760" y="2276856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The problem is defined before a product is chosen.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914400" y="3227832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188720" y="3502152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C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645920" y="3429000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It leaves room for multiple designs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66760" y="344728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Multiple possible solutions can still be explored.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914400" y="48006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C857"/>
                </a:solidFill>
              </a:rPr>
              <a:t>Useful, but not enough alone: a product idea can come later after the need, criteria, and constraints are understood.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536192"/>
            <a:ext cx="10241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A team immediately says, “We are building a tall tower,” before reading the full launch pad brief.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960120" y="2395728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07008" y="2551176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A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600200" y="2514600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Start cutting materials right away.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960120" y="3108960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207008" y="3264408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B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600200" y="3227832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Vote for the fastest idea and build it.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960120" y="3822192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1207008" y="3977640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C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1600200" y="3941064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Read the brief, identify the problem, criteria, and constraints, then brainstorm.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535424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1207008" y="4690872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D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1600200" y="4654296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Skip the problem statement because the idea sounds good.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960120" y="5422392"/>
            <a:ext cx="10058400" cy="438912"/>
          </a:xfrm>
          <a:prstGeom prst="roundRect">
            <a:avLst>
              <a:gd name="adj" fmla="val 833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1143000" y="5568696"/>
            <a:ext cx="96926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FFC857"/>
                </a:solidFill>
              </a:rPr>
              <a:t>Vote first. Then we will reveal the strongest next step.</a:t>
            </a:r>
            <a:endParaRPr lang="en-US" sz="1180" dirty="0"/>
          </a:p>
        </p:txBody>
      </p:sp>
      <p:sp>
        <p:nvSpPr>
          <p:cNvPr id="22" name="Shape 1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keeps the process evidence-based.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1168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34440" y="2304288"/>
            <a:ext cx="9555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Read the brief, identify the problem, criteria, and constraints, then brainstorm.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914400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1097280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Read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Understand the full challenge brief.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07992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Identify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Separate goals from limits.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18704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Brainstorm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Generate ideas after defining the problem.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914400" y="5349240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C857"/>
                </a:solidFill>
              </a:rPr>
              <a:t>Engineering move: define before designing so the team does not solve the wrong problem.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Criterion or Constraint?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1234440" y="1938528"/>
            <a:ext cx="420624" cy="420624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71600" y="204825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3852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6283B"/>
                </a:solidFill>
              </a:rPr>
              <a:t>“The launch pad must use approved classroom materials.”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03920" y="199339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6D7F8E"/>
                </a:solidFill>
              </a:rPr>
              <a:t>Vote: criterion or constraint?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960120" y="297180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0"/>
          <p:cNvSpPr/>
          <p:nvPr/>
        </p:nvSpPr>
        <p:spPr>
          <a:xfrm>
            <a:off x="1234440" y="317296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1371600" y="328269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17296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“The rocket should sit securely without tipping.”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503920" y="322783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criterion or constraint?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960120" y="420624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1234440" y="440740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71600" y="451713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40740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“No custom 3D printed parts for this challenge.”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8503920" y="446227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criterion or constraint?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960120" y="5596128"/>
            <a:ext cx="10012680" cy="457200"/>
          </a:xfrm>
          <a:prstGeom prst="roundRect">
            <a:avLst>
              <a:gd name="adj" fmla="val 8000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0"/>
          <p:cNvSpPr/>
          <p:nvPr/>
        </p:nvSpPr>
        <p:spPr>
          <a:xfrm>
            <a:off x="1115568" y="5733288"/>
            <a:ext cx="9646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C857"/>
                </a:solidFill>
              </a:rPr>
              <a:t>Vote first. Then we will reveal which statements are strongest.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Criterion or Constraint?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answers use specific evidence and clear reasoning.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1234440" y="1920240"/>
            <a:ext cx="402336" cy="402336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71600" y="202996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0195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Constraint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937760" y="193852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405B70"/>
                </a:solidFill>
              </a:rPr>
              <a:t>It limits what materials can be used.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960120" y="292608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0"/>
          <p:cNvSpPr/>
          <p:nvPr/>
        </p:nvSpPr>
        <p:spPr>
          <a:xfrm>
            <a:off x="1234440" y="310896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1371600" y="321868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09067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Criterion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4937760" y="312724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It describes a goal the design should meet.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11480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1234440" y="429768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71600" y="440740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2793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Constraint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4937760" y="431596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It limits the allowed fabrication method.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960120" y="5394960"/>
            <a:ext cx="10012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Takeaway: criteria are goals; constraints are limits.</a:t>
            </a:r>
            <a:endParaRPr lang="en-US" sz="1700" dirty="0"/>
          </a:p>
        </p:txBody>
      </p:sp>
      <p:sp>
        <p:nvSpPr>
          <p:cNvPr id="23" name="Shape 20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today's lesson before the next mission.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691640"/>
            <a:ext cx="10469880" cy="4069080"/>
          </a:xfrm>
          <a:prstGeom prst="roundRect">
            <a:avLst>
              <a:gd name="adj" fmla="val 1798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188720" y="2029968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298448" y="2724912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463040" y="2852928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2029968" y="2825496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problem statement habit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1298448" y="3474720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463040" y="3602736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029968" y="3575304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criterion for the launch pad challenge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1298448" y="4224528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1463040" y="4352544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2029968" y="4325112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constraint that will affect design choices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1188720" y="5166360"/>
            <a:ext cx="9052560" cy="347472"/>
          </a:xfrm>
          <a:prstGeom prst="roundRect">
            <a:avLst>
              <a:gd name="adj" fmla="val 10526"/>
            </a:avLst>
          </a:prstGeom>
          <a:solidFill>
            <a:srgbClr val="E4F5FF"/>
          </a:solidFill>
          <a:ln w="12700">
            <a:solidFill>
              <a:srgbClr val="E4F5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25880" y="5276088"/>
            <a:ext cx="87325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6283B"/>
                </a:solidFill>
              </a:rPr>
              <a:t>Next mission: Lesson 0.7 — Rocket Launch Pad Design Challenge Launch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problem definition habits needed for Unit 0 work.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572768"/>
            <a:ext cx="4892040" cy="4343400"/>
          </a:xfrm>
          <a:prstGeom prst="roundRect">
            <a:avLst>
              <a:gd name="adj" fmla="val 1684"/>
            </a:avLst>
          </a:prstGeom>
          <a:solidFill>
            <a:srgbClr val="0F3156"/>
          </a:solidFill>
          <a:ln w="15240">
            <a:solidFill>
              <a:srgbClr val="244D7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60120" y="18470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targets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3591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280160" y="23682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the problem from the solution.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987552" y="2816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1280160" y="28254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a clear problem statement.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987552" y="32735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1280160" y="32826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criteria and constraints for a design challenge.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960120" y="3977640"/>
            <a:ext cx="4160520" cy="0"/>
          </a:xfrm>
          <a:prstGeom prst="line">
            <a:avLst/>
          </a:prstGeom>
          <a:noFill/>
          <a:ln w="12700">
            <a:solidFill>
              <a:srgbClr val="3A6F9D">
                <a:alpha val="6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960120" y="42519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DDCFF"/>
                </a:solidFill>
              </a:rPr>
              <a:t>Success looks like…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960120" y="45902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</a:rPr>
              <a:t>You can define a problem without locking into one solution too early.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5989320" y="1572768"/>
            <a:ext cx="5440680" cy="4343400"/>
          </a:xfrm>
          <a:prstGeom prst="roundRect">
            <a:avLst>
              <a:gd name="adj" fmla="val 1684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309360" y="184708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Agenda + pacing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>
            <a:off x="6291072" y="230428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6345936" y="238658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5 min</a:t>
            </a:r>
            <a:endParaRPr lang="en-US" sz="690" dirty="0"/>
          </a:p>
        </p:txBody>
      </p:sp>
      <p:sp>
        <p:nvSpPr>
          <p:cNvPr id="22" name="Text 19"/>
          <p:cNvSpPr/>
          <p:nvPr/>
        </p:nvSpPr>
        <p:spPr>
          <a:xfrm>
            <a:off x="7242048" y="235000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Opening prompt: What is the real problem?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291072" y="274320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6345936" y="282549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6 min</a:t>
            </a:r>
            <a:endParaRPr lang="en-US" sz="690" dirty="0"/>
          </a:p>
        </p:txBody>
      </p:sp>
      <p:sp>
        <p:nvSpPr>
          <p:cNvPr id="25" name="Text 22"/>
          <p:cNvSpPr/>
          <p:nvPr/>
        </p:nvSpPr>
        <p:spPr>
          <a:xfrm>
            <a:off x="7242048" y="278892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Problem vs. solution quick vote</a:t>
            </a:r>
            <a:endParaRPr lang="en-US" sz="1220" dirty="0"/>
          </a:p>
        </p:txBody>
      </p:sp>
      <p:sp>
        <p:nvSpPr>
          <p:cNvPr id="26" name="Shape 23"/>
          <p:cNvSpPr/>
          <p:nvPr/>
        </p:nvSpPr>
        <p:spPr>
          <a:xfrm>
            <a:off x="6291072" y="3182112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6345936" y="3264408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8 min</a:t>
            </a:r>
            <a:endParaRPr lang="en-US" sz="690" dirty="0"/>
          </a:p>
        </p:txBody>
      </p:sp>
      <p:sp>
        <p:nvSpPr>
          <p:cNvPr id="28" name="Text 25"/>
          <p:cNvSpPr/>
          <p:nvPr/>
        </p:nvSpPr>
        <p:spPr>
          <a:xfrm>
            <a:off x="7242048" y="3227832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Criteria and constraints</a:t>
            </a:r>
            <a:endParaRPr lang="en-US" sz="1220" dirty="0"/>
          </a:p>
        </p:txBody>
      </p:sp>
      <p:sp>
        <p:nvSpPr>
          <p:cNvPr id="29" name="Shape 26"/>
          <p:cNvSpPr/>
          <p:nvPr/>
        </p:nvSpPr>
        <p:spPr>
          <a:xfrm>
            <a:off x="6291072" y="3621024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6345936" y="3703320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10 min</a:t>
            </a:r>
            <a:endParaRPr lang="en-US" sz="690" dirty="0"/>
          </a:p>
        </p:txBody>
      </p:sp>
      <p:sp>
        <p:nvSpPr>
          <p:cNvPr id="31" name="Text 28"/>
          <p:cNvSpPr/>
          <p:nvPr/>
        </p:nvSpPr>
        <p:spPr>
          <a:xfrm>
            <a:off x="7242048" y="3666744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Practice problem statements</a:t>
            </a:r>
            <a:endParaRPr lang="en-US" sz="1220" dirty="0"/>
          </a:p>
        </p:txBody>
      </p:sp>
      <p:sp>
        <p:nvSpPr>
          <p:cNvPr id="32" name="Shape 29"/>
          <p:cNvSpPr/>
          <p:nvPr/>
        </p:nvSpPr>
        <p:spPr>
          <a:xfrm>
            <a:off x="6291072" y="4059936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6345936" y="4142232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8 min</a:t>
            </a:r>
            <a:endParaRPr lang="en-US" sz="690" dirty="0"/>
          </a:p>
        </p:txBody>
      </p:sp>
      <p:sp>
        <p:nvSpPr>
          <p:cNvPr id="34" name="Text 31"/>
          <p:cNvSpPr/>
          <p:nvPr/>
        </p:nvSpPr>
        <p:spPr>
          <a:xfrm>
            <a:off x="7242048" y="4105656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Launch pad definition challenge</a:t>
            </a:r>
            <a:endParaRPr lang="en-US" sz="1220" dirty="0"/>
          </a:p>
        </p:txBody>
      </p:sp>
      <p:sp>
        <p:nvSpPr>
          <p:cNvPr id="35" name="Shape 32"/>
          <p:cNvSpPr/>
          <p:nvPr/>
        </p:nvSpPr>
        <p:spPr>
          <a:xfrm>
            <a:off x="6291072" y="449884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6" name="Text 33"/>
          <p:cNvSpPr/>
          <p:nvPr/>
        </p:nvSpPr>
        <p:spPr>
          <a:xfrm>
            <a:off x="6345936" y="458114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5 min</a:t>
            </a:r>
            <a:endParaRPr lang="en-US" sz="690" dirty="0"/>
          </a:p>
        </p:txBody>
      </p:sp>
      <p:sp>
        <p:nvSpPr>
          <p:cNvPr id="37" name="Text 34"/>
          <p:cNvSpPr/>
          <p:nvPr/>
        </p:nvSpPr>
        <p:spPr>
          <a:xfrm>
            <a:off x="7242048" y="454456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Criteria or constraint check</a:t>
            </a:r>
            <a:endParaRPr lang="en-US" sz="1220" dirty="0"/>
          </a:p>
        </p:txBody>
      </p:sp>
      <p:sp>
        <p:nvSpPr>
          <p:cNvPr id="38" name="Shape 35"/>
          <p:cNvSpPr/>
          <p:nvPr/>
        </p:nvSpPr>
        <p:spPr>
          <a:xfrm>
            <a:off x="6291072" y="493776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9" name="Text 36"/>
          <p:cNvSpPr/>
          <p:nvPr/>
        </p:nvSpPr>
        <p:spPr>
          <a:xfrm>
            <a:off x="6345936" y="502005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3 min</a:t>
            </a:r>
            <a:endParaRPr lang="en-US" sz="690" dirty="0"/>
          </a:p>
        </p:txBody>
      </p:sp>
      <p:sp>
        <p:nvSpPr>
          <p:cNvPr id="40" name="Text 37"/>
          <p:cNvSpPr/>
          <p:nvPr/>
        </p:nvSpPr>
        <p:spPr>
          <a:xfrm>
            <a:off x="7242048" y="498348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Exit debrief</a:t>
            </a:r>
            <a:endParaRPr lang="en-US" sz="1220" dirty="0"/>
          </a:p>
        </p:txBody>
      </p:sp>
      <p:sp>
        <p:nvSpPr>
          <p:cNvPr id="41" name="Shape 3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2" name="Text 3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are we actually solving?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48132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Think first. Why does problem definition matter in engineering work?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60120" y="2240280"/>
            <a:ext cx="10241280" cy="2057400"/>
          </a:xfrm>
          <a:prstGeom prst="roundRect">
            <a:avLst>
              <a:gd name="adj" fmla="val 3556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25880" y="25786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DDCFF"/>
                </a:solidFill>
              </a:rPr>
              <a:t>Quick class share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325880" y="3063240"/>
            <a:ext cx="9326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AF6FF"/>
                </a:solidFill>
              </a:rPr>
              <a:t>Raise your hand and share one way problem definition could improve a project.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1417320" y="3675888"/>
            <a:ext cx="8869680" cy="320040"/>
          </a:xfrm>
          <a:prstGeom prst="roundRect">
            <a:avLst>
              <a:gd name="adj" fmla="val 11429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600200" y="3776472"/>
            <a:ext cx="8503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C857"/>
                </a:solidFill>
              </a:rPr>
              <a:t>Student answers might include: clearer decisions, better tests, stronger evidence, or better communication.</a:t>
            </a:r>
            <a:endParaRPr lang="en-US" sz="1080" dirty="0"/>
          </a:p>
        </p:txBody>
      </p:sp>
      <p:sp>
        <p:nvSpPr>
          <p:cNvPr id="13" name="Text 10"/>
          <p:cNvSpPr/>
          <p:nvPr/>
        </p:nvSpPr>
        <p:spPr>
          <a:xfrm>
            <a:off x="960120" y="5285232"/>
            <a:ext cx="10149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We will reveal a working definition on the next slide.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Definition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definition for this lesson.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10241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</a:rPr>
              <a:t>Problem Definition helps engineers make work clear, testable, and defendable.</a:t>
            </a:r>
            <a:endParaRPr lang="en-US" sz="2500" dirty="0"/>
          </a:p>
        </p:txBody>
      </p:sp>
      <p:sp>
        <p:nvSpPr>
          <p:cNvPr id="8" name="Shape 5"/>
          <p:cNvSpPr/>
          <p:nvPr/>
        </p:nvSpPr>
        <p:spPr>
          <a:xfrm>
            <a:off x="777240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005840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Clarify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33272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Make the goal and evidence easier to understand.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593592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822192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E6A6"/>
                </a:solidFill>
              </a:rPr>
              <a:t>Plan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3849624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Decide what should happen before building.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409944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638544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857"/>
                </a:solidFill>
              </a:rPr>
              <a:t>Check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6665976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Use criteria, data, or feedback to judge the work.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9226296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9E64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9454896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9E64"/>
                </a:solidFill>
              </a:rPr>
              <a:t>Explain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482328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Communicate the decision with evidence.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14400" y="5349240"/>
            <a:ext cx="10241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Today's mission: practice problem definition so the next design step is stronger.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Definition: Which One Fits?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Prompt: Which action best shows strong problem definition?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Shape 6"/>
          <p:cNvSpPr/>
          <p:nvPr/>
        </p:nvSpPr>
        <p:spPr>
          <a:xfrm>
            <a:off x="100584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16128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64592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Guessing without recording a reason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164592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Guess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30936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Shape 11"/>
          <p:cNvSpPr/>
          <p:nvPr/>
        </p:nvSpPr>
        <p:spPr>
          <a:xfrm>
            <a:off x="653796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69340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2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717804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Using evidence to guide the next step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717804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Evidence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77724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Shape 16"/>
          <p:cNvSpPr/>
          <p:nvPr/>
        </p:nvSpPr>
        <p:spPr>
          <a:xfrm>
            <a:off x="100584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116128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3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164592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Waiting until the end to explain the work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164592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Too late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630936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Shape 21"/>
          <p:cNvSpPr/>
          <p:nvPr/>
        </p:nvSpPr>
        <p:spPr>
          <a:xfrm>
            <a:off x="653796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669340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4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717804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Choosing whatever is fastest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717804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Shortcut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914400" y="5257800"/>
            <a:ext cx="10241280" cy="502920"/>
          </a:xfrm>
          <a:prstGeom prst="roundRect">
            <a:avLst>
              <a:gd name="adj" fmla="val 727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1097280" y="5422392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C857"/>
                </a:solidFill>
              </a:rPr>
              <a:t>Vote first. Then we will reveal the strongest choice.</a:t>
            </a:r>
            <a:endParaRPr lang="en-US" sz="1250" dirty="0"/>
          </a:p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Definition: Best Answer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choices are clear, evidence-based, and documented.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2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196596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34440" y="2267712"/>
            <a:ext cx="9555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Using evidence to guide the next step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914400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1097280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it fits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It connects the work to proof that others can inspect.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07992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the others miss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The other choices make the decision harder to justify.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18704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Carry-forward idea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In IED, every important decision should connect to evidence.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FOCUS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Definition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today's tools to prepare for the next design step.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6012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Problem definition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280160" y="2432304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or need is clear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98755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280160" y="283464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 is not a solution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98755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280160" y="3236976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Criteria describe goals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98755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280160" y="3639312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Constraints describe limits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98755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280160" y="4041648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can be tested</a:t>
            </a:r>
            <a:endParaRPr lang="en-US" sz="1450" dirty="0"/>
          </a:p>
        </p:txBody>
      </p:sp>
      <p:sp>
        <p:nvSpPr>
          <p:cNvPr id="19" name="Shape 16"/>
          <p:cNvSpPr/>
          <p:nvPr/>
        </p:nvSpPr>
        <p:spPr>
          <a:xfrm>
            <a:off x="635508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662940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Solution too early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665683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6949440" y="2432304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Names one product first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665683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4" name="Text 21"/>
          <p:cNvSpPr/>
          <p:nvPr/>
        </p:nvSpPr>
        <p:spPr>
          <a:xfrm>
            <a:off x="6949440" y="2834640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Limits possible ideas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665683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6" name="Text 23"/>
          <p:cNvSpPr/>
          <p:nvPr/>
        </p:nvSpPr>
        <p:spPr>
          <a:xfrm>
            <a:off x="6949440" y="3236976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Skips user or need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665683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8" name="Text 25"/>
          <p:cNvSpPr/>
          <p:nvPr/>
        </p:nvSpPr>
        <p:spPr>
          <a:xfrm>
            <a:off x="6949440" y="3639312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Criteria may be unclear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665683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6949440" y="4041648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becomes harder</a:t>
            </a:r>
            <a:endParaRPr lang="en-US" sz="1450" dirty="0"/>
          </a:p>
        </p:txBody>
      </p:sp>
      <p:sp>
        <p:nvSpPr>
          <p:cNvPr id="31" name="Shape 28"/>
          <p:cNvSpPr/>
          <p:nvPr/>
        </p:nvSpPr>
        <p:spPr>
          <a:xfrm>
            <a:off x="6108192" y="2011680"/>
            <a:ext cx="0" cy="3566160"/>
          </a:xfrm>
          <a:prstGeom prst="line">
            <a:avLst/>
          </a:prstGeom>
          <a:noFill/>
          <a:ln w="25400">
            <a:solidFill>
              <a:srgbClr val="4DDCFF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2" name="Shape 2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MAP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Definition in Action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idea to the Unit 0 launch pad challenge.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600200"/>
            <a:ext cx="3337560" cy="4160520"/>
          </a:xfrm>
          <a:prstGeom prst="roundRect">
            <a:avLst>
              <a:gd name="adj" fmla="val 219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51560" y="187452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Choose one focus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7899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371600" y="2432304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78992" y="280720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371600" y="2816352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78992" y="31912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371600" y="3200400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78992" y="35753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371600" y="3584448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078992" y="3959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3968496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051560" y="462686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83B"/>
                </a:solidFill>
              </a:rPr>
              <a:t>Then answer: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051560" y="4910328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16283B"/>
                </a:solidFill>
              </a:rPr>
              <a:t>How would problem definition improve that part of the challenge?</a:t>
            </a:r>
            <a:endParaRPr lang="en-US" sz="1260" dirty="0"/>
          </a:p>
        </p:txBody>
      </p:sp>
      <p:sp>
        <p:nvSpPr>
          <p:cNvPr id="21" name="Shape 18"/>
          <p:cNvSpPr/>
          <p:nvPr/>
        </p:nvSpPr>
        <p:spPr>
          <a:xfrm>
            <a:off x="4480560" y="1600200"/>
            <a:ext cx="690372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4800600" y="187452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Engineering habits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4828032" y="2395728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919472" y="2487168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Identify</a:t>
            </a:r>
            <a:endParaRPr lang="en-US" sz="760" dirty="0"/>
          </a:p>
        </p:txBody>
      </p:sp>
      <p:sp>
        <p:nvSpPr>
          <p:cNvPr id="25" name="Text 22"/>
          <p:cNvSpPr/>
          <p:nvPr/>
        </p:nvSpPr>
        <p:spPr>
          <a:xfrm>
            <a:off x="6291072" y="2450592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Name what matters most.</a:t>
            </a:r>
            <a:endParaRPr lang="en-US" sz="1250" dirty="0"/>
          </a:p>
        </p:txBody>
      </p:sp>
      <p:sp>
        <p:nvSpPr>
          <p:cNvPr id="26" name="Shape 23"/>
          <p:cNvSpPr/>
          <p:nvPr/>
        </p:nvSpPr>
        <p:spPr>
          <a:xfrm>
            <a:off x="4828032" y="2926080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4919472" y="3017520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Record</a:t>
            </a:r>
            <a:endParaRPr lang="en-US" sz="760" dirty="0"/>
          </a:p>
        </p:txBody>
      </p:sp>
      <p:sp>
        <p:nvSpPr>
          <p:cNvPr id="28" name="Text 25"/>
          <p:cNvSpPr/>
          <p:nvPr/>
        </p:nvSpPr>
        <p:spPr>
          <a:xfrm>
            <a:off x="6291072" y="2980944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Capture evidence clearly.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4828032" y="3456432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4919472" y="3547872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Compare</a:t>
            </a:r>
            <a:endParaRPr lang="en-US" sz="760" dirty="0"/>
          </a:p>
        </p:txBody>
      </p:sp>
      <p:sp>
        <p:nvSpPr>
          <p:cNvPr id="31" name="Text 28"/>
          <p:cNvSpPr/>
          <p:nvPr/>
        </p:nvSpPr>
        <p:spPr>
          <a:xfrm>
            <a:off x="6291072" y="3511296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Check work against criteria.</a:t>
            </a:r>
            <a:endParaRPr lang="en-US" sz="1250" dirty="0"/>
          </a:p>
        </p:txBody>
      </p:sp>
      <p:sp>
        <p:nvSpPr>
          <p:cNvPr id="32" name="Shape 29"/>
          <p:cNvSpPr/>
          <p:nvPr/>
        </p:nvSpPr>
        <p:spPr>
          <a:xfrm>
            <a:off x="4828032" y="3986784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4919472" y="4078224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Revise</a:t>
            </a:r>
            <a:endParaRPr lang="en-US" sz="760" dirty="0"/>
          </a:p>
        </p:txBody>
      </p:sp>
      <p:sp>
        <p:nvSpPr>
          <p:cNvPr id="34" name="Text 31"/>
          <p:cNvSpPr/>
          <p:nvPr/>
        </p:nvSpPr>
        <p:spPr>
          <a:xfrm>
            <a:off x="6291072" y="404164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Improve based on what changed.</a:t>
            </a:r>
            <a:endParaRPr lang="en-US" sz="1250" dirty="0"/>
          </a:p>
        </p:txBody>
      </p:sp>
      <p:sp>
        <p:nvSpPr>
          <p:cNvPr id="35" name="Shape 32"/>
          <p:cNvSpPr/>
          <p:nvPr/>
        </p:nvSpPr>
        <p:spPr>
          <a:xfrm>
            <a:off x="4828032" y="4517136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6" name="Text 33"/>
          <p:cNvSpPr/>
          <p:nvPr/>
        </p:nvSpPr>
        <p:spPr>
          <a:xfrm>
            <a:off x="4919472" y="4608576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Share</a:t>
            </a:r>
            <a:endParaRPr lang="en-US" sz="760" dirty="0"/>
          </a:p>
        </p:txBody>
      </p:sp>
      <p:sp>
        <p:nvSpPr>
          <p:cNvPr id="37" name="Text 34"/>
          <p:cNvSpPr/>
          <p:nvPr/>
        </p:nvSpPr>
        <p:spPr>
          <a:xfrm>
            <a:off x="6291072" y="457200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Communicate the result.</a:t>
            </a:r>
            <a:endParaRPr lang="en-US" sz="1250" dirty="0"/>
          </a:p>
        </p:txBody>
      </p:sp>
      <p:sp>
        <p:nvSpPr>
          <p:cNvPr id="38" name="Text 35"/>
          <p:cNvSpPr/>
          <p:nvPr/>
        </p:nvSpPr>
        <p:spPr>
          <a:xfrm>
            <a:off x="4800600" y="5257800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FFC857"/>
                </a:solidFill>
              </a:rPr>
              <a:t>Share-out target: one design step + one kind of evidence.</a:t>
            </a:r>
            <a:endParaRPr lang="en-US" sz="1450" dirty="0"/>
          </a:p>
        </p:txBody>
      </p:sp>
      <p:sp>
        <p:nvSpPr>
          <p:cNvPr id="39" name="Shape 3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0" name="Text 3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1" name="Text 3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vs. Solution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to make engineering thinking visible and useful.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F4FAFF"/>
          </a:solidFill>
          <a:ln w="15240">
            <a:solidFill>
              <a:srgbClr val="D1EAF8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05840" y="19202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6283B"/>
                </a:solidFill>
              </a:rPr>
              <a:t>Solution too early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00584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6278"/>
                </a:solidFill>
              </a:rPr>
              <a:t>Weak approach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02412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16736" y="2798064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Unclear purpose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02412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316736" y="3227832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Little evidence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2412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316736" y="3657600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inspect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2412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316736" y="4087368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Difficult to revise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44652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766560" y="192024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Clear problem definition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676656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E6A6"/>
                </a:solidFill>
              </a:rPr>
              <a:t>Strong approach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78484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7077456" y="2798064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purpose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78484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077456" y="3227832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is recorded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678484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7077456" y="3657600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Easy to inspect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78484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7077456" y="4087368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revision</a:t>
            </a:r>
            <a:endParaRPr lang="en-US" sz="1500" dirty="0"/>
          </a:p>
        </p:txBody>
      </p:sp>
      <p:sp>
        <p:nvSpPr>
          <p:cNvPr id="29" name="Shape 26"/>
          <p:cNvSpPr/>
          <p:nvPr/>
        </p:nvSpPr>
        <p:spPr>
          <a:xfrm>
            <a:off x="5742432" y="3154680"/>
            <a:ext cx="640080" cy="640080"/>
          </a:xfrm>
          <a:prstGeom prst="chevron">
            <a:avLst/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0.6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1669</Words>
  <Application>Microsoft Office PowerPoint</Application>
  <PresentationFormat>Widescreen</PresentationFormat>
  <Paragraphs>319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0.1 Course Launch &amp; Engineering Mindset</dc:title>
  <dc:subject>IED Unit 0 Lesson 0.1</dc:subject>
  <dc:creator>LockwoodSTEM</dc:creator>
  <cp:lastModifiedBy>Jonathan Lockwood</cp:lastModifiedBy>
  <cp:revision>1</cp:revision>
  <dcterms:created xsi:type="dcterms:W3CDTF">2026-07-16T18:24:39Z</dcterms:created>
  <dcterms:modified xsi:type="dcterms:W3CDTF">2026-07-16T20:37:06Z</dcterms:modified>
</cp:coreProperties>
</file>