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2" d="100"/>
          <a:sy n="112" d="100"/>
        </p:scale>
        <p:origin x="5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7085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with the challenge: students are designing a tabletop launch-support structure for the provided rocket. Have students place both worksheets on their desk before starting.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Have students complete Section 2 of the worksheet. Ask them to rewrite one solution as a problem definition.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Students use page 2 of the criteria/constraints worksheet. Encourage concise writing. The problem statement should not say “stand” or “tower” unless you are okay with narrowing them early.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Students fill success criteria and evidence. The goal is to show how each requirement will be verified, not just state “it works.”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Talk briefly about center of gravity and base width qualitatively. Students should not start drawing decorative shapes before thinking about how the rocket will be supported.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Students begin concept sketching. Encourage quick, labeled sketches rather than art. The next lesson will evaluate concepts using a decision matrix.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slide as a quality gate before students submit or continue to next class.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with a quick share-out. Ask one group for a constraint, one for a criterion, and one for a promising concept direction.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Students complete the EDP organizer first as a roadmap, then the criteria/constraints worksheet for the actual launch pad problem.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the real provided rocket if available. Students should write the challenge/problem statement in the center of the EDP organizer.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Students fill the center box and Step 1 on the graphic organizer. Stress that the problem statement should not lock in a design too early.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Students can briefly fill the EDP organizer boxes as you preview the project. Emphasize that the design process is iterative, but this short Unit 0 cycle moves linearly for time.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Have students record 2–3 observations in Step 2 on the EDP organizer. Ask: What repeated geometry do you see? Where does the structure resist tipping or bending?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Students add the material kit to the constraints section on the criteria/constraints worksheet. Stress that mass is not a competition metric.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Students continue filling constraints. If you have a specific footprint/height requirement, state it here and have students record it. The deck leaves it teacher-defined unless you provide a final number.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page 1 of the worksheet. Students fill the Quick Reference from the slide, then prepare to mark problem vs solution statements.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ed04_assets/title_b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9632" y="0"/>
            <a:ext cx="5992063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30352" y="566928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9A300"/>
                </a:solidFill>
              </a:rPr>
              <a:t>IED 0.4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502920" y="841248"/>
            <a:ext cx="5486400" cy="9144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0B376D"/>
                </a:solidFill>
              </a:rPr>
              <a:t>Launch Pad Challenge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530352" y="1755648"/>
            <a:ext cx="5349240" cy="457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02A43"/>
                </a:solidFill>
              </a:rPr>
              <a:t>Define the problem. Learn the process. Begin the first design concepts.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530352" y="4882896"/>
            <a:ext cx="4892040" cy="786384"/>
          </a:xfrm>
          <a:prstGeom prst="rect">
            <a:avLst/>
          </a:prstGeom>
          <a:solidFill>
            <a:srgbClr val="FFF7D6"/>
          </a:solidFill>
          <a:ln w="12700">
            <a:solidFill>
              <a:srgbClr val="E6B8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102A43"/>
                </a:solidFill>
              </a:rPr>
              <a:t>Students complete the Engineering Design Process organizer and Criteria &amp; Constraints worksheet as we go.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530352" y="5806440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B376D"/>
                </a:solidFill>
              </a:rPr>
              <a:t>Deliverable: Design brief + three annotated concept sketches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320040" y="118872"/>
            <a:ext cx="1554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0B37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320040" y="6565392"/>
            <a:ext cx="5394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61708A"/>
                </a:solidFill>
              </a:rPr>
              <a:t>LockwoodSTEM  |  Introduction to Engineering Design  |  Unit 0</a:t>
            </a:r>
            <a:endParaRPr lang="en-US" sz="700" dirty="0"/>
          </a:p>
        </p:txBody>
      </p:sp>
      <p:sp>
        <p:nvSpPr>
          <p:cNvPr id="10" name="Text 7"/>
          <p:cNvSpPr/>
          <p:nvPr/>
        </p:nvSpPr>
        <p:spPr>
          <a:xfrm>
            <a:off x="1138428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1708A"/>
                </a:solidFill>
              </a:rPr>
              <a:t>01</a:t>
            </a:r>
            <a:endParaRPr lang="en-US" sz="800" dirty="0"/>
          </a:p>
        </p:txBody>
      </p:sp>
      <p:pic>
        <p:nvPicPr>
          <p:cNvPr id="11" name="Image 1" descr="/mnt/data/ied04_assets/lockwoodstem-concept-a1-black-transparen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89540" y="109728"/>
            <a:ext cx="1286561" cy="38404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93776"/>
            <a:ext cx="52120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B376D"/>
                </a:solidFill>
              </a:rPr>
              <a:t>Problem or solution?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932688"/>
            <a:ext cx="539496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02A43"/>
                </a:solidFill>
              </a:rPr>
              <a:t>Do not choose a final product too early.</a:t>
            </a:r>
            <a:endParaRPr lang="en-US" sz="1300" dirty="0"/>
          </a:p>
        </p:txBody>
      </p:sp>
      <p:pic>
        <p:nvPicPr>
          <p:cNvPr id="4" name="Image 0" descr="/mnt/data/ied04_assets/criteria_constraints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023" y="1417320"/>
            <a:ext cx="3709555" cy="4800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989320" y="1417320"/>
            <a:ext cx="5394960" cy="731520"/>
          </a:xfrm>
          <a:prstGeom prst="rect">
            <a:avLst/>
          </a:prstGeom>
          <a:solidFill>
            <a:srgbClr val="EAF2FB"/>
          </a:solidFill>
          <a:ln w="12700">
            <a:solidFill>
              <a:srgbClr val="7EA6D8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102A43"/>
                </a:solidFill>
              </a:rPr>
              <a:t>Problem statement: “A classroom team needs a device that holds the provided rocket without tipping.”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989320" y="2423160"/>
            <a:ext cx="5394960" cy="731520"/>
          </a:xfrm>
          <a:prstGeom prst="rect">
            <a:avLst/>
          </a:prstGeom>
          <a:solidFill>
            <a:srgbClr val="FFF7D6"/>
          </a:solidFill>
          <a:ln w="12700">
            <a:solidFill>
              <a:srgbClr val="D9A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102A43"/>
                </a:solidFill>
              </a:rPr>
              <a:t>Solution statement: “We should use four craft-stick legs and a foam-board base.”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6144768" y="3657600"/>
            <a:ext cx="4983480" cy="12344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102A43"/>
                </a:solidFill>
              </a:rPr>
              <a:t>A problem names the user, need, and reason.</a:t>
            </a:r>
            <a:endParaRPr lang="en-US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102A43"/>
                </a:solidFill>
              </a:rPr>
              <a:t>A solution names a specific design before evidence supports it.</a:t>
            </a:r>
            <a:endParaRPr lang="en-US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102A43"/>
                </a:solidFill>
              </a:rPr>
              <a:t>Engineers define before they design.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320040" y="118872"/>
            <a:ext cx="1554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0B37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320040" y="6565392"/>
            <a:ext cx="5394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61708A"/>
                </a:solidFill>
              </a:rPr>
              <a:t>LockwoodSTEM  |  Introduction to Engineering Design  |  Unit 0</a:t>
            </a:r>
            <a:endParaRPr lang="en-US" sz="700" dirty="0"/>
          </a:p>
        </p:txBody>
      </p:sp>
      <p:sp>
        <p:nvSpPr>
          <p:cNvPr id="10" name="Text 7"/>
          <p:cNvSpPr/>
          <p:nvPr/>
        </p:nvSpPr>
        <p:spPr>
          <a:xfrm>
            <a:off x="1138428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1708A"/>
                </a:solidFill>
              </a:rPr>
              <a:t>10</a:t>
            </a:r>
            <a:endParaRPr lang="en-US" sz="800" dirty="0"/>
          </a:p>
        </p:txBody>
      </p:sp>
      <p:pic>
        <p:nvPicPr>
          <p:cNvPr id="11" name="Image 1" descr="/mnt/data/ied04_assets/lockwoodstem-concept-a1-black-transparen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89540" y="109728"/>
            <a:ext cx="1286561" cy="38404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93776"/>
            <a:ext cx="52120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B376D"/>
                </a:solidFill>
              </a:rPr>
              <a:t>Define before designing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932688"/>
            <a:ext cx="539496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02A43"/>
                </a:solidFill>
              </a:rPr>
              <a:t>Worksheet page 2: Rocket Launch Pad scenario</a:t>
            </a:r>
            <a:endParaRPr lang="en-US" sz="1300" dirty="0"/>
          </a:p>
        </p:txBody>
      </p:sp>
      <p:pic>
        <p:nvPicPr>
          <p:cNvPr id="4" name="Image 0" descr="/mnt/data/ied04_assets/criteria_constraints-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5603" y="1417320"/>
            <a:ext cx="3709555" cy="4800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080760" y="1325880"/>
            <a:ext cx="2468880" cy="914400"/>
          </a:xfrm>
          <a:prstGeom prst="rect">
            <a:avLst/>
          </a:prstGeom>
          <a:solidFill>
            <a:srgbClr val="EAF2FB"/>
          </a:solidFill>
          <a:ln w="8890">
            <a:solidFill>
              <a:srgbClr val="B6C7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User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student engineering team</a:t>
            </a:r>
            <a:endParaRPr lang="en-US" sz="1150" dirty="0"/>
          </a:p>
        </p:txBody>
      </p:sp>
      <p:sp>
        <p:nvSpPr>
          <p:cNvPr id="6" name="Text 3"/>
          <p:cNvSpPr/>
          <p:nvPr/>
        </p:nvSpPr>
        <p:spPr>
          <a:xfrm>
            <a:off x="8823960" y="1325880"/>
            <a:ext cx="2468880" cy="914400"/>
          </a:xfrm>
          <a:prstGeom prst="rect">
            <a:avLst/>
          </a:prstGeom>
          <a:solidFill>
            <a:srgbClr val="EAF2FB"/>
          </a:solidFill>
          <a:ln w="8890">
            <a:solidFill>
              <a:srgbClr val="B6C7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Need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support the provided rocket safely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6080760" y="2468880"/>
            <a:ext cx="5212080" cy="914400"/>
          </a:xfrm>
          <a:prstGeom prst="rect">
            <a:avLst/>
          </a:prstGeom>
          <a:solidFill>
            <a:srgbClr val="EAF2FB"/>
          </a:solidFill>
          <a:ln w="8890">
            <a:solidFill>
              <a:srgbClr val="B6C7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Why it matters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setup and testing should be stable and repeatable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6080760" y="3767328"/>
            <a:ext cx="5212080" cy="640080"/>
          </a:xfrm>
          <a:prstGeom prst="rect">
            <a:avLst/>
          </a:prstGeom>
          <a:solidFill>
            <a:srgbClr val="FFF7D6"/>
          </a:solidFill>
          <a:ln w="12700">
            <a:solidFill>
              <a:srgbClr val="D9A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102A43"/>
                </a:solidFill>
              </a:rPr>
              <a:t>Sentence frame: The user needs a way to ______ so that ______ while considering ______.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6080760" y="4709160"/>
            <a:ext cx="5212080" cy="640080"/>
          </a:xfrm>
          <a:prstGeom prst="rect">
            <a:avLst/>
          </a:prstGeom>
          <a:solidFill>
            <a:srgbClr val="FFFFFF"/>
          </a:solidFill>
          <a:ln w="12700">
            <a:solidFill>
              <a:srgbClr val="B6C7DD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102A43"/>
                </a:solidFill>
              </a:rPr>
              <a:t>Fill the User, Engineering Need, Why It Matters, and Problem Statement boxes.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320040" y="118872"/>
            <a:ext cx="1554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0B37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320040" y="6565392"/>
            <a:ext cx="5394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61708A"/>
                </a:solidFill>
              </a:rPr>
              <a:t>LockwoodSTEM  |  Introduction to Engineering Design  |  Unit 0</a:t>
            </a:r>
            <a:endParaRPr lang="en-US" sz="700" dirty="0"/>
          </a:p>
        </p:txBody>
      </p:sp>
      <p:sp>
        <p:nvSpPr>
          <p:cNvPr id="12" name="Text 9"/>
          <p:cNvSpPr/>
          <p:nvPr/>
        </p:nvSpPr>
        <p:spPr>
          <a:xfrm>
            <a:off x="1138428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1708A"/>
                </a:solidFill>
              </a:rPr>
              <a:t>11</a:t>
            </a:r>
            <a:endParaRPr lang="en-US" sz="800" dirty="0"/>
          </a:p>
        </p:txBody>
      </p:sp>
      <p:pic>
        <p:nvPicPr>
          <p:cNvPr id="13" name="Image 1" descr="/mnt/data/ied04_assets/lockwoodstem-concept-a1-black-transparen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89540" y="109728"/>
            <a:ext cx="1286561" cy="38404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93776"/>
            <a:ext cx="52120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B376D"/>
                </a:solidFill>
              </a:rPr>
              <a:t>How will we know it worked?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932688"/>
            <a:ext cx="539496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02A43"/>
                </a:solidFill>
              </a:rPr>
              <a:t>Success criteria require evidence.</a:t>
            </a:r>
            <a:endParaRPr lang="en-US" sz="1300" dirty="0"/>
          </a:p>
        </p:txBody>
      </p:sp>
      <p:pic>
        <p:nvPicPr>
          <p:cNvPr id="4" name="Image 0" descr="/mnt/data/ied04_assets/craft_squar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1417320"/>
            <a:ext cx="4434840" cy="44348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0" y="1234440"/>
            <a:ext cx="2834640" cy="1005840"/>
          </a:xfrm>
          <a:prstGeom prst="rect">
            <a:avLst/>
          </a:prstGeom>
          <a:solidFill>
            <a:srgbClr val="EAF2FB"/>
          </a:solidFill>
          <a:ln w="8890">
            <a:solidFill>
              <a:srgbClr val="B6C7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Success condition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Rocket stands upright for 60 seconds without being held.</a:t>
            </a:r>
            <a:endParaRPr lang="en-US" sz="1150" dirty="0"/>
          </a:p>
        </p:txBody>
      </p:sp>
      <p:sp>
        <p:nvSpPr>
          <p:cNvPr id="6" name="Text 3"/>
          <p:cNvSpPr/>
          <p:nvPr/>
        </p:nvSpPr>
        <p:spPr>
          <a:xfrm>
            <a:off x="8641080" y="1234440"/>
            <a:ext cx="2834640" cy="1005840"/>
          </a:xfrm>
          <a:prstGeom prst="rect">
            <a:avLst/>
          </a:prstGeom>
          <a:solidFill>
            <a:srgbClr val="FFFFFF"/>
          </a:solidFill>
          <a:ln w="8890">
            <a:solidFill>
              <a:srgbClr val="B6C7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Evidence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Observation + photo/video + pass/fail test record.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5486400" y="2542032"/>
            <a:ext cx="2834640" cy="1005840"/>
          </a:xfrm>
          <a:prstGeom prst="rect">
            <a:avLst/>
          </a:prstGeom>
          <a:solidFill>
            <a:srgbClr val="EAF2FB"/>
          </a:solidFill>
          <a:ln w="8890">
            <a:solidFill>
              <a:srgbClr val="B6C7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Success condition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Rocket can be installed and removed without damaging the pad.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8641080" y="2542032"/>
            <a:ext cx="2834640" cy="1005840"/>
          </a:xfrm>
          <a:prstGeom prst="rect">
            <a:avLst/>
          </a:prstGeom>
          <a:solidFill>
            <a:srgbClr val="FFFFFF"/>
          </a:solidFill>
          <a:ln w="8890">
            <a:solidFill>
              <a:srgbClr val="B6C7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Evidence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Teacher check + team notes on fit and usability.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5486400" y="3840480"/>
            <a:ext cx="2834640" cy="1005840"/>
          </a:xfrm>
          <a:prstGeom prst="rect">
            <a:avLst/>
          </a:prstGeom>
          <a:solidFill>
            <a:srgbClr val="EAF2FB"/>
          </a:solidFill>
          <a:ln w="8890">
            <a:solidFill>
              <a:srgbClr val="B6C7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Success condition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Launch pad remains stable during the required tilt/disturbance tests.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8641080" y="3840480"/>
            <a:ext cx="2834640" cy="1005840"/>
          </a:xfrm>
          <a:prstGeom prst="rect">
            <a:avLst/>
          </a:prstGeom>
          <a:solidFill>
            <a:srgbClr val="FFFFFF"/>
          </a:solidFill>
          <a:ln w="8890">
            <a:solidFill>
              <a:srgbClr val="B6C7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Evidence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Angle passed + direction tested + failure notes.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5486400" y="5349240"/>
            <a:ext cx="5989320" cy="512064"/>
          </a:xfrm>
          <a:prstGeom prst="rect">
            <a:avLst/>
          </a:prstGeom>
          <a:solidFill>
            <a:srgbClr val="FFF7D6"/>
          </a:solidFill>
          <a:ln w="12700">
            <a:solidFill>
              <a:srgbClr val="D9A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102A43"/>
                </a:solidFill>
              </a:rPr>
              <a:t>Fill the Success Criteria and Evidence boxes at the bottom of page 2.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320040" y="118872"/>
            <a:ext cx="1554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0B37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</a:t>
            </a:r>
            <a:endParaRPr lang="en-US" sz="750" dirty="0"/>
          </a:p>
        </p:txBody>
      </p:sp>
      <p:sp>
        <p:nvSpPr>
          <p:cNvPr id="13" name="Text 10"/>
          <p:cNvSpPr/>
          <p:nvPr/>
        </p:nvSpPr>
        <p:spPr>
          <a:xfrm>
            <a:off x="320040" y="6565392"/>
            <a:ext cx="5394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61708A"/>
                </a:solidFill>
              </a:rPr>
              <a:t>LockwoodSTEM  |  Introduction to Engineering Design  |  Unit 0</a:t>
            </a:r>
            <a:endParaRPr lang="en-US" sz="700" dirty="0"/>
          </a:p>
        </p:txBody>
      </p:sp>
      <p:sp>
        <p:nvSpPr>
          <p:cNvPr id="14" name="Text 11"/>
          <p:cNvSpPr/>
          <p:nvPr/>
        </p:nvSpPr>
        <p:spPr>
          <a:xfrm>
            <a:off x="1138428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1708A"/>
                </a:solidFill>
              </a:rPr>
              <a:t>12</a:t>
            </a:r>
            <a:endParaRPr lang="en-US" sz="800" dirty="0"/>
          </a:p>
        </p:txBody>
      </p:sp>
      <p:pic>
        <p:nvPicPr>
          <p:cNvPr id="15" name="Image 1" descr="/mnt/data/ied04_assets/lockwoodstem-concept-a1-black-transparen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89540" y="109728"/>
            <a:ext cx="1286561" cy="38404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93776"/>
            <a:ext cx="52120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B376D"/>
                </a:solidFill>
              </a:rPr>
              <a:t>Think like a structural designer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932688"/>
            <a:ext cx="539496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02A43"/>
                </a:solidFill>
              </a:rPr>
              <a:t>Before sketching, predict load paths and tipping risks.</a:t>
            </a:r>
            <a:endParaRPr lang="en-US" sz="1300" dirty="0"/>
          </a:p>
        </p:txBody>
      </p:sp>
      <p:pic>
        <p:nvPicPr>
          <p:cNvPr id="4" name="Image 0" descr="/mnt/data/ied04_assets/craft_stabilit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1417320"/>
            <a:ext cx="4709160" cy="43891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897880" y="1417320"/>
            <a:ext cx="5257800" cy="19202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rgbClr val="102A43"/>
                </a:solidFill>
              </a:rPr>
              <a:t>Where does the rocket touch the support?</a:t>
            </a:r>
            <a:endParaRPr lang="en-US" sz="17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rgbClr val="102A43"/>
                </a:solidFill>
              </a:rPr>
              <a:t>How wide is the base compared with the rocket height?</a:t>
            </a:r>
            <a:endParaRPr lang="en-US" sz="17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rgbClr val="102A43"/>
                </a:solidFill>
              </a:rPr>
              <a:t>Which parts resist tipping?</a:t>
            </a:r>
            <a:endParaRPr lang="en-US" sz="17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rgbClr val="102A43"/>
                </a:solidFill>
              </a:rPr>
              <a:t>Where can triangles or braces help?</a:t>
            </a:r>
            <a:endParaRPr lang="en-US" sz="17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rgbClr val="102A43"/>
                </a:solidFill>
              </a:rPr>
              <a:t>What joints might fail first?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5897880" y="3794760"/>
            <a:ext cx="5257800" cy="749808"/>
          </a:xfrm>
          <a:prstGeom prst="rect">
            <a:avLst/>
          </a:prstGeom>
          <a:solidFill>
            <a:srgbClr val="FFF7D6"/>
          </a:solidFill>
          <a:ln w="12700">
            <a:solidFill>
              <a:srgbClr val="D9A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02A43"/>
                </a:solidFill>
              </a:rPr>
              <a:t>Required design idea: include at least one intentional brace or triangular structural feature.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5897880" y="4846320"/>
            <a:ext cx="525780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B6C7DD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102A43"/>
                </a:solidFill>
              </a:rPr>
              <a:t>Worksheet connection: Step 3 — Brainstorm Solutions.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320040" y="118872"/>
            <a:ext cx="1554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0B37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320040" y="6565392"/>
            <a:ext cx="5394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61708A"/>
                </a:solidFill>
              </a:rPr>
              <a:t>LockwoodSTEM  |  Introduction to Engineering Design  |  Unit 0</a:t>
            </a:r>
            <a:endParaRPr lang="en-US" sz="700" dirty="0"/>
          </a:p>
        </p:txBody>
      </p:sp>
      <p:sp>
        <p:nvSpPr>
          <p:cNvPr id="10" name="Text 7"/>
          <p:cNvSpPr/>
          <p:nvPr/>
        </p:nvSpPr>
        <p:spPr>
          <a:xfrm>
            <a:off x="1138428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1708A"/>
                </a:solidFill>
              </a:rPr>
              <a:t>13</a:t>
            </a:r>
            <a:endParaRPr lang="en-US" sz="800" dirty="0"/>
          </a:p>
        </p:txBody>
      </p:sp>
      <p:pic>
        <p:nvPicPr>
          <p:cNvPr id="11" name="Image 1" descr="/mnt/data/ied04_assets/lockwoodstem-concept-a1-black-transparen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89540" y="109728"/>
            <a:ext cx="1286561" cy="38404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93776"/>
            <a:ext cx="52120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B376D"/>
                </a:solidFill>
              </a:rPr>
              <a:t>Three concept sketches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932688"/>
            <a:ext cx="539496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02A43"/>
                </a:solidFill>
              </a:rPr>
              <a:t>Three different approaches, not three cosmetic changes.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685800" y="1280160"/>
            <a:ext cx="3337560" cy="1234440"/>
          </a:xfrm>
          <a:prstGeom prst="rect">
            <a:avLst/>
          </a:prstGeom>
          <a:solidFill>
            <a:srgbClr val="EAF2FB"/>
          </a:solidFill>
          <a:ln w="8890">
            <a:solidFill>
              <a:srgbClr val="B6C7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Concept A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Stability-focused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Wider base, more bracing, conservative support.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4434840" y="1280160"/>
            <a:ext cx="3337560" cy="1234440"/>
          </a:xfrm>
          <a:prstGeom prst="rect">
            <a:avLst/>
          </a:prstGeom>
          <a:solidFill>
            <a:srgbClr val="FFF7D6"/>
          </a:solidFill>
          <a:ln w="8890">
            <a:solidFill>
              <a:srgbClr val="B6C7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Concept B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Compact-focused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Smaller footprint, simpler structure, careful support points.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8183880" y="1280160"/>
            <a:ext cx="3337560" cy="1234440"/>
          </a:xfrm>
          <a:prstGeom prst="rect">
            <a:avLst/>
          </a:prstGeom>
          <a:solidFill>
            <a:srgbClr val="FFFFFF"/>
          </a:solidFill>
          <a:ln w="8890">
            <a:solidFill>
              <a:srgbClr val="B6C7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Concept C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Balanced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Practical compromise between stability, material use, and usability.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731520" y="3063240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B376D"/>
                </a:solidFill>
              </a:rPr>
              <a:t>Every sketch must show: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822960" y="3520440"/>
            <a:ext cx="5212080" cy="1691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1500" dirty="0">
                <a:solidFill>
                  <a:srgbClr val="102A43"/>
                </a:solidFill>
              </a:rPr>
              <a:t>provided rocket location</a:t>
            </a:r>
            <a:endParaRPr lang="en-US" sz="1500" dirty="0"/>
          </a:p>
          <a:p>
            <a:r>
              <a:rPr lang="en-US" sz="1500" dirty="0">
                <a:solidFill>
                  <a:srgbClr val="102A43"/>
                </a:solidFill>
              </a:rPr>
              <a:t>base shape and approximate dimensions</a:t>
            </a:r>
            <a:endParaRPr lang="en-US" sz="1500" dirty="0"/>
          </a:p>
          <a:p>
            <a:r>
              <a:rPr lang="en-US" sz="1500" dirty="0">
                <a:solidFill>
                  <a:srgbClr val="102A43"/>
                </a:solidFill>
              </a:rPr>
              <a:t>support method and bracing</a:t>
            </a:r>
            <a:endParaRPr lang="en-US" sz="1500" dirty="0"/>
          </a:p>
          <a:p>
            <a:r>
              <a:rPr lang="en-US" sz="1500" dirty="0">
                <a:solidFill>
                  <a:srgbClr val="102A43"/>
                </a:solidFill>
              </a:rPr>
              <a:t>materials used</a:t>
            </a:r>
            <a:endParaRPr lang="en-US" sz="1500" dirty="0"/>
          </a:p>
          <a:p>
            <a:r>
              <a:rPr lang="en-US" sz="1500" dirty="0">
                <a:solidFill>
                  <a:srgbClr val="102A43"/>
                </a:solidFill>
              </a:rPr>
              <a:t>where hot glue joints will be</a:t>
            </a:r>
            <a:endParaRPr lang="en-US" sz="1500" dirty="0"/>
          </a:p>
          <a:p>
            <a:r>
              <a:rPr lang="en-US" sz="1500" dirty="0">
                <a:solidFill>
                  <a:srgbClr val="102A43"/>
                </a:solidFill>
              </a:rPr>
              <a:t>why each major feature exists</a:t>
            </a:r>
            <a:endParaRPr lang="en-US" sz="1500" dirty="0"/>
          </a:p>
        </p:txBody>
      </p:sp>
      <p:pic>
        <p:nvPicPr>
          <p:cNvPr id="9" name="Image 0" descr="/mnt/data/ied04_assets/edp_organizer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4305" y="2788920"/>
            <a:ext cx="2296391" cy="297180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6492240" y="5897880"/>
            <a:ext cx="4434840" cy="365760"/>
          </a:xfrm>
          <a:prstGeom prst="rect">
            <a:avLst/>
          </a:prstGeom>
          <a:solidFill>
            <a:srgbClr val="FFF7D6"/>
          </a:solidFill>
          <a:ln w="12700">
            <a:solidFill>
              <a:srgbClr val="D9A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102A43"/>
                </a:solidFill>
              </a:rPr>
              <a:t>Fill Step 3 on the organizer and begin sketching concepts.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320040" y="118872"/>
            <a:ext cx="1554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0B37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</a:t>
            </a:r>
            <a:endParaRPr lang="en-US" sz="750" dirty="0"/>
          </a:p>
        </p:txBody>
      </p:sp>
      <p:sp>
        <p:nvSpPr>
          <p:cNvPr id="12" name="Text 9"/>
          <p:cNvSpPr/>
          <p:nvPr/>
        </p:nvSpPr>
        <p:spPr>
          <a:xfrm>
            <a:off x="320040" y="6565392"/>
            <a:ext cx="5394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61708A"/>
                </a:solidFill>
              </a:rPr>
              <a:t>LockwoodSTEM  |  Introduction to Engineering Design  |  Unit 0</a:t>
            </a:r>
            <a:endParaRPr lang="en-US" sz="700" dirty="0"/>
          </a:p>
        </p:txBody>
      </p:sp>
      <p:sp>
        <p:nvSpPr>
          <p:cNvPr id="13" name="Text 10"/>
          <p:cNvSpPr/>
          <p:nvPr/>
        </p:nvSpPr>
        <p:spPr>
          <a:xfrm>
            <a:off x="1138428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1708A"/>
                </a:solidFill>
              </a:rPr>
              <a:t>14</a:t>
            </a:r>
            <a:endParaRPr lang="en-US" sz="800" dirty="0"/>
          </a:p>
        </p:txBody>
      </p:sp>
      <p:pic>
        <p:nvPicPr>
          <p:cNvPr id="14" name="Image 1" descr="/mnt/data/ied04_assets/lockwoodstem-concept-a1-black-transparen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89540" y="109728"/>
            <a:ext cx="1286561" cy="38404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93776"/>
            <a:ext cx="52120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B376D"/>
                </a:solidFill>
              </a:rPr>
              <a:t>Today’s deliverable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932688"/>
            <a:ext cx="539496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02A43"/>
                </a:solidFill>
              </a:rPr>
              <a:t>Submit a launch document your team can build from later.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685800" y="1325880"/>
            <a:ext cx="10789920" cy="685800"/>
          </a:xfrm>
          <a:prstGeom prst="rect">
            <a:avLst/>
          </a:prstGeom>
          <a:solidFill>
            <a:srgbClr val="FFF7D6"/>
          </a:solidFill>
          <a:ln w="12700">
            <a:solidFill>
              <a:srgbClr val="D9A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102A43"/>
                </a:solidFill>
              </a:rPr>
              <a:t>IED 0.4 Launch Pad Challenge: Design Brief + Three Annotated Concept Sketches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822960" y="2331720"/>
            <a:ext cx="10561320" cy="566928"/>
          </a:xfrm>
          <a:prstGeom prst="rect">
            <a:avLst/>
          </a:prstGeom>
          <a:solidFill>
            <a:srgbClr val="EAF2FB"/>
          </a:solidFill>
          <a:ln w="8890">
            <a:solidFill>
              <a:srgbClr val="B6C7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102A43"/>
                </a:solidFill>
              </a:rPr>
              <a:t>Design brief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102A43"/>
                </a:solidFill>
              </a:rPr>
              <a:t>problem statement, criteria, constraints, success criteria, evidence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822960" y="3008376"/>
            <a:ext cx="10561320" cy="566928"/>
          </a:xfrm>
          <a:prstGeom prst="rect">
            <a:avLst/>
          </a:prstGeom>
          <a:solidFill>
            <a:srgbClr val="FFFFFF"/>
          </a:solidFill>
          <a:ln w="8890">
            <a:solidFill>
              <a:srgbClr val="B6C7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102A43"/>
                </a:solidFill>
              </a:rPr>
              <a:t>Concept A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102A43"/>
                </a:solidFill>
              </a:rPr>
              <a:t>stability-focused launch pad sketch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822960" y="3685032"/>
            <a:ext cx="10561320" cy="566928"/>
          </a:xfrm>
          <a:prstGeom prst="rect">
            <a:avLst/>
          </a:prstGeom>
          <a:solidFill>
            <a:srgbClr val="EAF2FB"/>
          </a:solidFill>
          <a:ln w="8890">
            <a:solidFill>
              <a:srgbClr val="B6C7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102A43"/>
                </a:solidFill>
              </a:rPr>
              <a:t>Concept B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102A43"/>
                </a:solidFill>
              </a:rPr>
              <a:t>compact/material-efficient launch pad sketch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822960" y="4361688"/>
            <a:ext cx="10561320" cy="566928"/>
          </a:xfrm>
          <a:prstGeom prst="rect">
            <a:avLst/>
          </a:prstGeom>
          <a:solidFill>
            <a:srgbClr val="FFFFFF"/>
          </a:solidFill>
          <a:ln w="8890">
            <a:solidFill>
              <a:srgbClr val="B6C7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102A43"/>
                </a:solidFill>
              </a:rPr>
              <a:t>Concept C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102A43"/>
                </a:solidFill>
              </a:rPr>
              <a:t>balanced launch pad sketch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822960" y="5038344"/>
            <a:ext cx="10561320" cy="566928"/>
          </a:xfrm>
          <a:prstGeom prst="rect">
            <a:avLst/>
          </a:prstGeom>
          <a:solidFill>
            <a:srgbClr val="EAF2FB"/>
          </a:solidFill>
          <a:ln w="8890">
            <a:solidFill>
              <a:srgbClr val="B6C7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102A43"/>
                </a:solidFill>
              </a:rPr>
              <a:t>Initial recommendation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102A43"/>
                </a:solidFill>
              </a:rPr>
              <a:t>which design direction seems strongest right now and why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960120" y="5806440"/>
            <a:ext cx="10241280" cy="429768"/>
          </a:xfrm>
          <a:prstGeom prst="rect">
            <a:avLst/>
          </a:prstGeom>
          <a:solidFill>
            <a:srgbClr val="FFFFFF"/>
          </a:solidFill>
          <a:ln w="12700">
            <a:solidFill>
              <a:srgbClr val="B6C7DD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102A43"/>
                </a:solidFill>
              </a:rPr>
              <a:t>Minimum expectation: another team should understand each concept without you standing there explaining it.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320040" y="118872"/>
            <a:ext cx="1554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0B37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</a:t>
            </a:r>
            <a:endParaRPr lang="en-US" sz="750" dirty="0"/>
          </a:p>
        </p:txBody>
      </p:sp>
      <p:sp>
        <p:nvSpPr>
          <p:cNvPr id="12" name="Text 10"/>
          <p:cNvSpPr/>
          <p:nvPr/>
        </p:nvSpPr>
        <p:spPr>
          <a:xfrm>
            <a:off x="320040" y="6565392"/>
            <a:ext cx="5394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61708A"/>
                </a:solidFill>
              </a:rPr>
              <a:t>LockwoodSTEM  |  Introduction to Engineering Design  |  Unit 0</a:t>
            </a:r>
            <a:endParaRPr lang="en-US" sz="700" dirty="0"/>
          </a:p>
        </p:txBody>
      </p:sp>
      <p:sp>
        <p:nvSpPr>
          <p:cNvPr id="13" name="Text 11"/>
          <p:cNvSpPr/>
          <p:nvPr/>
        </p:nvSpPr>
        <p:spPr>
          <a:xfrm>
            <a:off x="1138428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1708A"/>
                </a:solidFill>
              </a:rPr>
              <a:t>15</a:t>
            </a:r>
            <a:endParaRPr lang="en-US" sz="800" dirty="0"/>
          </a:p>
        </p:txBody>
      </p:sp>
      <p:pic>
        <p:nvPicPr>
          <p:cNvPr id="14" name="Image 0" descr="/mnt/data/ied04_assets/lockwoodstem-concept-a1-black-transpar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89540" y="109728"/>
            <a:ext cx="1286561" cy="38404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B37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ed04_assets/mobile_tal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0840" y="0"/>
            <a:ext cx="547085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777240"/>
            <a:ext cx="5120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</a:rPr>
              <a:t>Exit check</a:t>
            </a:r>
            <a:endParaRPr lang="en-US" sz="3800" dirty="0"/>
          </a:p>
        </p:txBody>
      </p:sp>
      <p:sp>
        <p:nvSpPr>
          <p:cNvPr id="4" name="Text 1"/>
          <p:cNvSpPr/>
          <p:nvPr/>
        </p:nvSpPr>
        <p:spPr>
          <a:xfrm>
            <a:off x="868680" y="1874520"/>
            <a:ext cx="5074920" cy="23317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1800" dirty="0">
                <a:solidFill>
                  <a:srgbClr val="FFFFFF"/>
                </a:solidFill>
              </a:rPr>
              <a:t>What problem are we solving?</a:t>
            </a:r>
            <a:endParaRPr lang="en-US" sz="1800" dirty="0"/>
          </a:p>
          <a:p>
            <a:r>
              <a:rPr lang="en-US" sz="1800" dirty="0">
                <a:solidFill>
                  <a:srgbClr val="FFFFFF"/>
                </a:solidFill>
              </a:rPr>
              <a:t>Which constraints cannot change?</a:t>
            </a:r>
            <a:endParaRPr lang="en-US" sz="1800" dirty="0"/>
          </a:p>
          <a:p>
            <a:r>
              <a:rPr lang="en-US" sz="1800" dirty="0">
                <a:solidFill>
                  <a:srgbClr val="FFFFFF"/>
                </a:solidFill>
              </a:rPr>
              <a:t>What criteria should we optimize?</a:t>
            </a:r>
            <a:endParaRPr lang="en-US" sz="1800" dirty="0"/>
          </a:p>
          <a:p>
            <a:r>
              <a:rPr lang="en-US" sz="1800" dirty="0">
                <a:solidFill>
                  <a:srgbClr val="FFFFFF"/>
                </a:solidFill>
              </a:rPr>
              <a:t>What evidence will show the design worked?</a:t>
            </a:r>
            <a:endParaRPr lang="en-US" sz="1800" dirty="0"/>
          </a:p>
          <a:p>
            <a:r>
              <a:rPr lang="en-US" sz="1800" dirty="0">
                <a:solidFill>
                  <a:srgbClr val="FFFFFF"/>
                </a:solidFill>
              </a:rPr>
              <a:t>What are your three concept directions?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640080" y="5852160"/>
            <a:ext cx="5303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FFDD66"/>
                </a:solidFill>
              </a:rPr>
              <a:t>Next lesson: evaluate your concepts and select a design direction.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640080" y="347472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FFDD66"/>
                </a:solidFill>
              </a:rPr>
              <a:t>LOCKWOODSTEM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640080" y="6547104"/>
            <a:ext cx="52120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B6C7DD"/>
                </a:solidFill>
              </a:rPr>
              <a:t>LockwoodSTEM  |  Introduction to Engineering Design  |  Unit 0</a:t>
            </a:r>
            <a:endParaRPr lang="en-US" sz="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93776"/>
            <a:ext cx="52120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B376D"/>
                </a:solidFill>
              </a:rPr>
              <a:t>Get both sheets ready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932688"/>
            <a:ext cx="539496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02A43"/>
                </a:solidFill>
              </a:rPr>
              <a:t>We will fill sections during the presentation.</a:t>
            </a:r>
            <a:endParaRPr lang="en-US" sz="1300" dirty="0"/>
          </a:p>
        </p:txBody>
      </p:sp>
      <p:pic>
        <p:nvPicPr>
          <p:cNvPr id="4" name="Image 0" descr="/mnt/data/ied04_assets/edp_organizer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2906" y="1463040"/>
            <a:ext cx="3214947" cy="4160520"/>
          </a:xfrm>
          <a:prstGeom prst="rect">
            <a:avLst/>
          </a:prstGeom>
        </p:spPr>
      </p:pic>
      <p:pic>
        <p:nvPicPr>
          <p:cNvPr id="5" name="Image 1" descr="/mnt/data/ied04_assets/criteria_constraints-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3626" y="1463040"/>
            <a:ext cx="3214947" cy="416052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868680" y="5897880"/>
            <a:ext cx="4480560" cy="402336"/>
          </a:xfrm>
          <a:prstGeom prst="roundRect">
            <a:avLst>
              <a:gd name="adj" fmla="val 6818"/>
            </a:avLst>
          </a:prstGeom>
          <a:solidFill>
            <a:srgbClr val="0B376D"/>
          </a:solidFill>
          <a:ln w="12700">
            <a:solidFill>
              <a:srgbClr val="0B376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3"/>
          <p:cNvSpPr/>
          <p:nvPr/>
        </p:nvSpPr>
        <p:spPr>
          <a:xfrm>
            <a:off x="1005840" y="6016752"/>
            <a:ext cx="41605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Engineering Design Process organizer</a:t>
            </a:r>
            <a:endParaRPr lang="en-US" sz="1050" dirty="0"/>
          </a:p>
        </p:txBody>
      </p:sp>
      <p:sp>
        <p:nvSpPr>
          <p:cNvPr id="8" name="Shape 4"/>
          <p:cNvSpPr/>
          <p:nvPr/>
        </p:nvSpPr>
        <p:spPr>
          <a:xfrm>
            <a:off x="6656832" y="5897880"/>
            <a:ext cx="4434840" cy="402336"/>
          </a:xfrm>
          <a:prstGeom prst="roundRect">
            <a:avLst>
              <a:gd name="adj" fmla="val 6818"/>
            </a:avLst>
          </a:prstGeom>
          <a:solidFill>
            <a:srgbClr val="D9A300"/>
          </a:solidFill>
          <a:ln w="12700">
            <a:solidFill>
              <a:srgbClr val="D9A3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5"/>
          <p:cNvSpPr/>
          <p:nvPr/>
        </p:nvSpPr>
        <p:spPr>
          <a:xfrm>
            <a:off x="6812280" y="6016752"/>
            <a:ext cx="41148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0B376D"/>
                </a:solidFill>
              </a:rPr>
              <a:t>Problem Definition, Criteria &amp; Constraints</a:t>
            </a:r>
            <a:endParaRPr lang="en-US" sz="1050" dirty="0"/>
          </a:p>
        </p:txBody>
      </p:sp>
      <p:sp>
        <p:nvSpPr>
          <p:cNvPr id="10" name="Text 6"/>
          <p:cNvSpPr/>
          <p:nvPr/>
        </p:nvSpPr>
        <p:spPr>
          <a:xfrm>
            <a:off x="320040" y="118872"/>
            <a:ext cx="1554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0B37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</a:t>
            </a:r>
            <a:endParaRPr lang="en-US" sz="750" dirty="0"/>
          </a:p>
        </p:txBody>
      </p:sp>
      <p:sp>
        <p:nvSpPr>
          <p:cNvPr id="11" name="Text 7"/>
          <p:cNvSpPr/>
          <p:nvPr/>
        </p:nvSpPr>
        <p:spPr>
          <a:xfrm>
            <a:off x="320040" y="6565392"/>
            <a:ext cx="5394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61708A"/>
                </a:solidFill>
              </a:rPr>
              <a:t>LockwoodSTEM  |  Introduction to Engineering Design  |  Unit 0</a:t>
            </a:r>
            <a:endParaRPr lang="en-US" sz="700" dirty="0"/>
          </a:p>
        </p:txBody>
      </p:sp>
      <p:sp>
        <p:nvSpPr>
          <p:cNvPr id="12" name="Text 8"/>
          <p:cNvSpPr/>
          <p:nvPr/>
        </p:nvSpPr>
        <p:spPr>
          <a:xfrm>
            <a:off x="1138428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1708A"/>
                </a:solidFill>
              </a:rPr>
              <a:t>02</a:t>
            </a:r>
            <a:endParaRPr lang="en-US" sz="800" dirty="0"/>
          </a:p>
        </p:txBody>
      </p:sp>
      <p:pic>
        <p:nvPicPr>
          <p:cNvPr id="13" name="Image 2" descr="/mnt/data/ied04_assets/lockwoodstem-concept-a1-black-transparen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89540" y="109728"/>
            <a:ext cx="1286561" cy="38404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ed04_assets/challenge_rocke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5040" y="713232"/>
            <a:ext cx="5577840" cy="37947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493776"/>
            <a:ext cx="52120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B376D"/>
                </a:solidFill>
              </a:rPr>
              <a:t>Challenge reveal</a:t>
            </a:r>
            <a:endParaRPr lang="en-US" sz="2800" dirty="0"/>
          </a:p>
        </p:txBody>
      </p:sp>
      <p:sp>
        <p:nvSpPr>
          <p:cNvPr id="4" name="Text 1"/>
          <p:cNvSpPr/>
          <p:nvPr/>
        </p:nvSpPr>
        <p:spPr>
          <a:xfrm>
            <a:off x="530352" y="932688"/>
            <a:ext cx="539496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02A43"/>
                </a:solidFill>
              </a:rPr>
              <a:t>You are designing the ground-support structure.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94360" y="1600200"/>
            <a:ext cx="5074920" cy="1143000"/>
          </a:xfrm>
          <a:prstGeom prst="rect">
            <a:avLst/>
          </a:prstGeom>
          <a:solidFill>
            <a:srgbClr val="EAF2FB"/>
          </a:solidFill>
          <a:ln w="12700">
            <a:solidFill>
              <a:srgbClr val="7EA6D8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102A43"/>
                </a:solidFill>
              </a:rPr>
              <a:t>Design and build a tabletop launch pad that securely supports the instructor-provided rocket in an upright launch position and remains stable during qualification testing.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594360" y="3154680"/>
            <a:ext cx="2423160" cy="1051560"/>
          </a:xfrm>
          <a:prstGeom prst="rect">
            <a:avLst/>
          </a:prstGeom>
          <a:solidFill>
            <a:srgbClr val="FFFFFF"/>
          </a:solidFill>
          <a:ln w="8890">
            <a:solidFill>
              <a:srgbClr val="B6C7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102A43"/>
                </a:solidFill>
              </a:rPr>
              <a:t>What it is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102A43"/>
                </a:solidFill>
              </a:rPr>
              <a:t>A launch-support pad for setup and testing. It does not launch anything.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3246120" y="3154680"/>
            <a:ext cx="2423160" cy="1051560"/>
          </a:xfrm>
          <a:prstGeom prst="rect">
            <a:avLst/>
          </a:prstGeom>
          <a:solidFill>
            <a:srgbClr val="FFFFFF"/>
          </a:solidFill>
          <a:ln w="8890">
            <a:solidFill>
              <a:srgbClr val="B6C7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102A43"/>
                </a:solidFill>
              </a:rPr>
              <a:t>What it must do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102A43"/>
                </a:solidFill>
              </a:rPr>
              <a:t>Hold the provided rocket upright, stable, and removable.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594360" y="4434840"/>
            <a:ext cx="2423160" cy="1051560"/>
          </a:xfrm>
          <a:prstGeom prst="rect">
            <a:avLst/>
          </a:prstGeom>
          <a:solidFill>
            <a:srgbClr val="FFFFFF"/>
          </a:solidFill>
          <a:ln w="8890">
            <a:solidFill>
              <a:srgbClr val="B6C7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102A43"/>
                </a:solidFill>
              </a:rPr>
              <a:t>What matters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102A43"/>
                </a:solidFill>
              </a:rPr>
              <a:t>Stability, compactness, material use, and usability.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3246120" y="4434840"/>
            <a:ext cx="2423160" cy="1051560"/>
          </a:xfrm>
          <a:prstGeom prst="rect">
            <a:avLst/>
          </a:prstGeom>
          <a:solidFill>
            <a:srgbClr val="FFFFFF"/>
          </a:solidFill>
          <a:ln w="8890">
            <a:solidFill>
              <a:srgbClr val="B6C7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102A43"/>
                </a:solidFill>
              </a:rPr>
              <a:t>What matters later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102A43"/>
                </a:solidFill>
              </a:rPr>
              <a:t>Testing evidence and design communication.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320040" y="118872"/>
            <a:ext cx="1554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0B37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320040" y="6565392"/>
            <a:ext cx="5394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61708A"/>
                </a:solidFill>
              </a:rPr>
              <a:t>LockwoodSTEM  |  Introduction to Engineering Design  |  Unit 0</a:t>
            </a:r>
            <a:endParaRPr lang="en-US" sz="700" dirty="0"/>
          </a:p>
        </p:txBody>
      </p:sp>
      <p:sp>
        <p:nvSpPr>
          <p:cNvPr id="12" name="Text 9"/>
          <p:cNvSpPr/>
          <p:nvPr/>
        </p:nvSpPr>
        <p:spPr>
          <a:xfrm>
            <a:off x="1138428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1708A"/>
                </a:solidFill>
              </a:rPr>
              <a:t>03</a:t>
            </a:r>
            <a:endParaRPr lang="en-US" sz="800" dirty="0"/>
          </a:p>
        </p:txBody>
      </p:sp>
      <p:pic>
        <p:nvPicPr>
          <p:cNvPr id="13" name="Image 1" descr="/mnt/data/ied04_assets/lockwoodstem-concept-a1-black-transparen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89540" y="109728"/>
            <a:ext cx="1286561" cy="38404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93776"/>
            <a:ext cx="52120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B376D"/>
                </a:solidFill>
              </a:rPr>
              <a:t>Fill the center + Step 1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932688"/>
            <a:ext cx="539496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02A43"/>
                </a:solidFill>
              </a:rPr>
              <a:t>Worksheet: Engineering Design Process organizer</a:t>
            </a:r>
            <a:endParaRPr lang="en-US" sz="1300" dirty="0"/>
          </a:p>
        </p:txBody>
      </p:sp>
      <p:pic>
        <p:nvPicPr>
          <p:cNvPr id="4" name="Image 0" descr="/mnt/data/ied04_assets/edp_organizer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974" y="1417320"/>
            <a:ext cx="3780213" cy="489204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897880" y="1234440"/>
            <a:ext cx="5577840" cy="1051560"/>
          </a:xfrm>
          <a:prstGeom prst="roundRect">
            <a:avLst>
              <a:gd name="adj" fmla="val 3478"/>
            </a:avLst>
          </a:prstGeom>
          <a:solidFill>
            <a:srgbClr val="FFF7D6"/>
          </a:solidFill>
          <a:ln w="15240">
            <a:solidFill>
              <a:srgbClr val="D9A3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6126480" y="1444752"/>
            <a:ext cx="5074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B376D"/>
                </a:solidFill>
              </a:rPr>
              <a:t>Design Challenge / Problem Statement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6126480" y="1783080"/>
            <a:ext cx="5074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02A43"/>
                </a:solidFill>
              </a:rPr>
              <a:t>The team needs a way to support the provided rocket so it stays upright and stable during setup and testing while using only the approved materials.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5897880" y="2697480"/>
            <a:ext cx="2651760" cy="914400"/>
          </a:xfrm>
          <a:prstGeom prst="rect">
            <a:avLst/>
          </a:prstGeom>
          <a:solidFill>
            <a:srgbClr val="EAF2FB"/>
          </a:solidFill>
          <a:ln w="8890">
            <a:solidFill>
              <a:srgbClr val="B6C7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102A43"/>
                </a:solidFill>
              </a:rPr>
              <a:t>1. Identify the problem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102A43"/>
                </a:solidFill>
              </a:rPr>
              <a:t>Who needs this? What must be solved? Why does it matter?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8823960" y="2697480"/>
            <a:ext cx="2651760" cy="914400"/>
          </a:xfrm>
          <a:prstGeom prst="rect">
            <a:avLst/>
          </a:prstGeom>
          <a:solidFill>
            <a:srgbClr val="EAF2FB"/>
          </a:solidFill>
          <a:ln w="8890">
            <a:solidFill>
              <a:srgbClr val="B6C7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102A43"/>
                </a:solidFill>
              </a:rPr>
              <a:t>Write this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102A43"/>
                </a:solidFill>
              </a:rPr>
              <a:t>User: student engineering team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102A43"/>
                </a:solidFill>
              </a:rPr>
              <a:t>Need: stable rocket support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102A43"/>
                </a:solidFill>
              </a:rPr>
              <a:t>Reason: safe setup + testing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5897880" y="4160520"/>
            <a:ext cx="5577840" cy="841248"/>
          </a:xfrm>
          <a:prstGeom prst="rect">
            <a:avLst/>
          </a:prstGeom>
          <a:solidFill>
            <a:srgbClr val="FFFFFF"/>
          </a:solidFill>
          <a:ln w="12700">
            <a:solidFill>
              <a:srgbClr val="B6C7DD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102A43"/>
                </a:solidFill>
              </a:rPr>
              <a:t>Do not name a final solution yet. “Build a tower” is a solution; “support the rocket safely” is the problem.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320040" y="118872"/>
            <a:ext cx="1554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0B37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</a:t>
            </a:r>
            <a:endParaRPr lang="en-US" sz="750" dirty="0"/>
          </a:p>
        </p:txBody>
      </p:sp>
      <p:sp>
        <p:nvSpPr>
          <p:cNvPr id="12" name="Text 9"/>
          <p:cNvSpPr/>
          <p:nvPr/>
        </p:nvSpPr>
        <p:spPr>
          <a:xfrm>
            <a:off x="320040" y="6565392"/>
            <a:ext cx="5394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61708A"/>
                </a:solidFill>
              </a:rPr>
              <a:t>LockwoodSTEM  |  Introduction to Engineering Design  |  Unit 0</a:t>
            </a:r>
            <a:endParaRPr lang="en-US" sz="700" dirty="0"/>
          </a:p>
        </p:txBody>
      </p:sp>
      <p:sp>
        <p:nvSpPr>
          <p:cNvPr id="13" name="Text 10"/>
          <p:cNvSpPr/>
          <p:nvPr/>
        </p:nvSpPr>
        <p:spPr>
          <a:xfrm>
            <a:off x="1138428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1708A"/>
                </a:solidFill>
              </a:rPr>
              <a:t>04</a:t>
            </a:r>
            <a:endParaRPr lang="en-US" sz="800" dirty="0"/>
          </a:p>
        </p:txBody>
      </p:sp>
      <p:pic>
        <p:nvPicPr>
          <p:cNvPr id="14" name="Image 1" descr="/mnt/data/ied04_assets/lockwoodstem-concept-a1-black-transparen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89540" y="109728"/>
            <a:ext cx="1286561" cy="38404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93776"/>
            <a:ext cx="52120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B376D"/>
                </a:solidFill>
              </a:rPr>
              <a:t>The process is the project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932688"/>
            <a:ext cx="539496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02A43"/>
                </a:solidFill>
              </a:rPr>
              <a:t>Each step becomes a project milestone.</a:t>
            </a:r>
            <a:endParaRPr lang="en-US" sz="1300" dirty="0"/>
          </a:p>
        </p:txBody>
      </p:sp>
      <p:pic>
        <p:nvPicPr>
          <p:cNvPr id="4" name="Image 0" descr="/mnt/data/ied04_assets/aed-engineering-design-process-cyc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1371600"/>
            <a:ext cx="4572000" cy="45720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989320" y="1252728"/>
            <a:ext cx="5394960" cy="502920"/>
          </a:xfrm>
          <a:prstGeom prst="rect">
            <a:avLst/>
          </a:prstGeom>
          <a:solidFill>
            <a:srgbClr val="EAF2FB"/>
          </a:solidFill>
          <a:ln w="8890">
            <a:solidFill>
              <a:srgbClr val="B6C7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102A43"/>
                </a:solidFill>
              </a:rPr>
              <a:t>Define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102A43"/>
                </a:solidFill>
              </a:rPr>
              <a:t>What must the pad accomplish?</a:t>
            </a:r>
            <a:endParaRPr lang="en-US" sz="1150" dirty="0"/>
          </a:p>
        </p:txBody>
      </p:sp>
      <p:sp>
        <p:nvSpPr>
          <p:cNvPr id="6" name="Text 3"/>
          <p:cNvSpPr/>
          <p:nvPr/>
        </p:nvSpPr>
        <p:spPr>
          <a:xfrm>
            <a:off x="5989320" y="1856232"/>
            <a:ext cx="5394960" cy="502920"/>
          </a:xfrm>
          <a:prstGeom prst="rect">
            <a:avLst/>
          </a:prstGeom>
          <a:solidFill>
            <a:srgbClr val="EAF2FB"/>
          </a:solidFill>
          <a:ln w="8890">
            <a:solidFill>
              <a:srgbClr val="B6C7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102A43"/>
                </a:solidFill>
              </a:rPr>
              <a:t>Research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102A43"/>
                </a:solidFill>
              </a:rPr>
              <a:t>What patterns do real supports use?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5989320" y="2459736"/>
            <a:ext cx="5394960" cy="502920"/>
          </a:xfrm>
          <a:prstGeom prst="rect">
            <a:avLst/>
          </a:prstGeom>
          <a:solidFill>
            <a:srgbClr val="EAF2FB"/>
          </a:solidFill>
          <a:ln w="8890">
            <a:solidFill>
              <a:srgbClr val="B6C7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102A43"/>
                </a:solidFill>
              </a:rPr>
              <a:t>Imagine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102A43"/>
                </a:solidFill>
              </a:rPr>
              <a:t>What are three possible concepts?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5989320" y="3063240"/>
            <a:ext cx="5394960" cy="502920"/>
          </a:xfrm>
          <a:prstGeom prst="rect">
            <a:avLst/>
          </a:prstGeom>
          <a:solidFill>
            <a:srgbClr val="FFF7D6"/>
          </a:solidFill>
          <a:ln w="8890">
            <a:solidFill>
              <a:srgbClr val="B6C7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102A43"/>
                </a:solidFill>
              </a:rPr>
              <a:t>Select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102A43"/>
                </a:solidFill>
              </a:rPr>
              <a:t>Which concept best meets the need?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5989320" y="3666744"/>
            <a:ext cx="5394960" cy="502920"/>
          </a:xfrm>
          <a:prstGeom prst="rect">
            <a:avLst/>
          </a:prstGeom>
          <a:solidFill>
            <a:srgbClr val="FFF7D6"/>
          </a:solidFill>
          <a:ln w="8890">
            <a:solidFill>
              <a:srgbClr val="B6C7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102A43"/>
                </a:solidFill>
              </a:rPr>
              <a:t>Develop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102A43"/>
                </a:solidFill>
              </a:rPr>
              <a:t>What exactly will we build?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5989320" y="4270248"/>
            <a:ext cx="5394960" cy="502920"/>
          </a:xfrm>
          <a:prstGeom prst="rect">
            <a:avLst/>
          </a:prstGeom>
          <a:solidFill>
            <a:srgbClr val="FFFFFF"/>
          </a:solidFill>
          <a:ln w="8890">
            <a:solidFill>
              <a:srgbClr val="B6C7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102A43"/>
                </a:solidFill>
              </a:rPr>
              <a:t>Build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102A43"/>
                </a:solidFill>
              </a:rPr>
              <a:t>How accurately can we fabricate it?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5989320" y="4873752"/>
            <a:ext cx="5394960" cy="502920"/>
          </a:xfrm>
          <a:prstGeom prst="rect">
            <a:avLst/>
          </a:prstGeom>
          <a:solidFill>
            <a:srgbClr val="FFFFFF"/>
          </a:solidFill>
          <a:ln w="8890">
            <a:solidFill>
              <a:srgbClr val="B6C7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102A43"/>
                </a:solidFill>
              </a:rPr>
              <a:t>Test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102A43"/>
                </a:solidFill>
              </a:rPr>
              <a:t>Did it meet the criteria?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5989320" y="5477256"/>
            <a:ext cx="5394960" cy="502920"/>
          </a:xfrm>
          <a:prstGeom prst="rect">
            <a:avLst/>
          </a:prstGeom>
          <a:solidFill>
            <a:srgbClr val="FFFFFF"/>
          </a:solidFill>
          <a:ln w="8890">
            <a:solidFill>
              <a:srgbClr val="B6C7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102A43"/>
                </a:solidFill>
              </a:rPr>
              <a:t>Improve + Communicate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102A43"/>
                </a:solidFill>
              </a:rPr>
              <a:t>What changed, and what evidence supports it?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320040" y="118872"/>
            <a:ext cx="1554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0B37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</a:t>
            </a:r>
            <a:endParaRPr lang="en-US" sz="750" dirty="0"/>
          </a:p>
        </p:txBody>
      </p:sp>
      <p:sp>
        <p:nvSpPr>
          <p:cNvPr id="14" name="Text 11"/>
          <p:cNvSpPr/>
          <p:nvPr/>
        </p:nvSpPr>
        <p:spPr>
          <a:xfrm>
            <a:off x="320040" y="6565392"/>
            <a:ext cx="5394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61708A"/>
                </a:solidFill>
              </a:rPr>
              <a:t>LockwoodSTEM  |  Introduction to Engineering Design  |  Unit 0</a:t>
            </a:r>
            <a:endParaRPr lang="en-US" sz="700" dirty="0"/>
          </a:p>
        </p:txBody>
      </p:sp>
      <p:sp>
        <p:nvSpPr>
          <p:cNvPr id="15" name="Text 12"/>
          <p:cNvSpPr/>
          <p:nvPr/>
        </p:nvSpPr>
        <p:spPr>
          <a:xfrm>
            <a:off x="1138428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1708A"/>
                </a:solidFill>
              </a:rPr>
              <a:t>05</a:t>
            </a:r>
            <a:endParaRPr lang="en-US" sz="800" dirty="0"/>
          </a:p>
        </p:txBody>
      </p:sp>
      <p:pic>
        <p:nvPicPr>
          <p:cNvPr id="16" name="Image 1" descr="/mnt/data/ied04_assets/lockwoodstem-concept-a1-black-transparen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89540" y="109728"/>
            <a:ext cx="1286561" cy="38404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93776"/>
            <a:ext cx="52120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B376D"/>
                </a:solidFill>
              </a:rPr>
              <a:t>Inspiration: real launch-support structures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1060704"/>
            <a:ext cx="539496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02A43"/>
                </a:solidFill>
              </a:rPr>
              <a:t>Look for design patterns, not things to copy.</a:t>
            </a:r>
            <a:endParaRPr lang="en-US" sz="1300" dirty="0"/>
          </a:p>
        </p:txBody>
      </p:sp>
      <p:pic>
        <p:nvPicPr>
          <p:cNvPr id="4" name="Image 0" descr="/mnt/data/ied04_assets/mobile_vertica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1417320"/>
            <a:ext cx="3749040" cy="4389120"/>
          </a:xfrm>
          <a:prstGeom prst="rect">
            <a:avLst/>
          </a:prstGeom>
        </p:spPr>
      </p:pic>
      <p:pic>
        <p:nvPicPr>
          <p:cNvPr id="5" name="Image 1" descr="/mnt/data/ied04_assets/class_wid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4840" y="1417320"/>
            <a:ext cx="3520440" cy="2057400"/>
          </a:xfrm>
          <a:prstGeom prst="rect">
            <a:avLst/>
          </a:prstGeom>
        </p:spPr>
      </p:pic>
      <p:pic>
        <p:nvPicPr>
          <p:cNvPr id="6" name="Image 2" descr="/mnt/data/ied04_assets/stem_wid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4840" y="3730752"/>
            <a:ext cx="3520440" cy="2057400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8275320" y="132588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B376D"/>
                </a:solidFill>
              </a:rPr>
              <a:t>Notice:</a:t>
            </a:r>
            <a:endParaRPr lang="en-US" sz="1900" dirty="0"/>
          </a:p>
        </p:txBody>
      </p:sp>
      <p:sp>
        <p:nvSpPr>
          <p:cNvPr id="8" name="Text 3"/>
          <p:cNvSpPr/>
          <p:nvPr/>
        </p:nvSpPr>
        <p:spPr>
          <a:xfrm>
            <a:off x="8321040" y="1783080"/>
            <a:ext cx="3246120" cy="20574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1450" dirty="0">
                <a:solidFill>
                  <a:srgbClr val="102A43"/>
                </a:solidFill>
              </a:rPr>
              <a:t>Wide bases improve stability</a:t>
            </a:r>
            <a:endParaRPr lang="en-US" sz="1450" dirty="0"/>
          </a:p>
          <a:p>
            <a:r>
              <a:rPr lang="en-US" sz="1450" dirty="0">
                <a:solidFill>
                  <a:srgbClr val="102A43"/>
                </a:solidFill>
              </a:rPr>
              <a:t>Braces redirect forces</a:t>
            </a:r>
            <a:endParaRPr lang="en-US" sz="1450" dirty="0"/>
          </a:p>
          <a:p>
            <a:r>
              <a:rPr lang="en-US" sz="1450" dirty="0">
                <a:solidFill>
                  <a:srgbClr val="102A43"/>
                </a:solidFill>
              </a:rPr>
              <a:t>Support points are deliberate</a:t>
            </a:r>
            <a:endParaRPr lang="en-US" sz="1450" dirty="0"/>
          </a:p>
          <a:p>
            <a:r>
              <a:rPr lang="en-US" sz="1450" dirty="0">
                <a:solidFill>
                  <a:srgbClr val="102A43"/>
                </a:solidFill>
              </a:rPr>
              <a:t>Access matters: the rocket must be removable</a:t>
            </a:r>
            <a:endParaRPr lang="en-US" sz="1450" dirty="0"/>
          </a:p>
          <a:p>
            <a:r>
              <a:rPr lang="en-US" sz="1450" dirty="0">
                <a:solidFill>
                  <a:srgbClr val="102A43"/>
                </a:solidFill>
              </a:rPr>
              <a:t>Simple geometry can perform well</a:t>
            </a:r>
            <a:endParaRPr lang="en-US" sz="1450" dirty="0"/>
          </a:p>
        </p:txBody>
      </p:sp>
      <p:sp>
        <p:nvSpPr>
          <p:cNvPr id="9" name="Text 4"/>
          <p:cNvSpPr/>
          <p:nvPr/>
        </p:nvSpPr>
        <p:spPr>
          <a:xfrm>
            <a:off x="8229600" y="4617720"/>
            <a:ext cx="3246120" cy="685800"/>
          </a:xfrm>
          <a:prstGeom prst="rect">
            <a:avLst/>
          </a:prstGeom>
          <a:solidFill>
            <a:srgbClr val="FFF7D6"/>
          </a:solidFill>
          <a:ln w="12700">
            <a:solidFill>
              <a:srgbClr val="D9A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102A43"/>
                </a:solidFill>
              </a:rPr>
              <a:t>Worksheet connection: Step 2 — Research the Problem</a:t>
            </a:r>
            <a:endParaRPr lang="en-US" sz="1500" dirty="0"/>
          </a:p>
        </p:txBody>
      </p:sp>
      <p:sp>
        <p:nvSpPr>
          <p:cNvPr id="10" name="Text 5"/>
          <p:cNvSpPr/>
          <p:nvPr/>
        </p:nvSpPr>
        <p:spPr>
          <a:xfrm>
            <a:off x="320040" y="118872"/>
            <a:ext cx="1554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0B37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</a:t>
            </a:r>
            <a:endParaRPr lang="en-US" sz="750" dirty="0"/>
          </a:p>
        </p:txBody>
      </p:sp>
      <p:sp>
        <p:nvSpPr>
          <p:cNvPr id="11" name="Text 6"/>
          <p:cNvSpPr/>
          <p:nvPr/>
        </p:nvSpPr>
        <p:spPr>
          <a:xfrm>
            <a:off x="320040" y="6565392"/>
            <a:ext cx="5394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61708A"/>
                </a:solidFill>
              </a:rPr>
              <a:t>LockwoodSTEM  |  Introduction to Engineering Design  |  Unit 0</a:t>
            </a:r>
            <a:endParaRPr lang="en-US" sz="700" dirty="0"/>
          </a:p>
        </p:txBody>
      </p:sp>
      <p:sp>
        <p:nvSpPr>
          <p:cNvPr id="12" name="Text 7"/>
          <p:cNvSpPr/>
          <p:nvPr/>
        </p:nvSpPr>
        <p:spPr>
          <a:xfrm>
            <a:off x="1138428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1708A"/>
                </a:solidFill>
              </a:rPr>
              <a:t>06</a:t>
            </a:r>
            <a:endParaRPr lang="en-US" sz="800" dirty="0"/>
          </a:p>
        </p:txBody>
      </p:sp>
      <p:pic>
        <p:nvPicPr>
          <p:cNvPr id="13" name="Image 3" descr="/mnt/data/ied04_assets/lockwoodstem-concept-a1-black-transparent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89540" y="109728"/>
            <a:ext cx="1286561" cy="38404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93776"/>
            <a:ext cx="52120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B376D"/>
                </a:solidFill>
              </a:rPr>
              <a:t>Your material kit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932688"/>
            <a:ext cx="539496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02A43"/>
                </a:solidFill>
              </a:rPr>
              <a:t>Every team gets the same supplies.</a:t>
            </a:r>
            <a:endParaRPr lang="en-US" sz="1300" dirty="0"/>
          </a:p>
        </p:txBody>
      </p:sp>
      <p:pic>
        <p:nvPicPr>
          <p:cNvPr id="4" name="Image 0" descr="/mnt/data/ied04_assets/craft_mi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1417320"/>
            <a:ext cx="4892040" cy="42519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989320" y="1234440"/>
            <a:ext cx="2514600" cy="786384"/>
          </a:xfrm>
          <a:prstGeom prst="rect">
            <a:avLst/>
          </a:prstGeom>
          <a:solidFill>
            <a:srgbClr val="EAF2FB"/>
          </a:solidFill>
          <a:ln w="8890">
            <a:solidFill>
              <a:srgbClr val="B6C7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1 sheet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12" × 18" foam board</a:t>
            </a:r>
            <a:endParaRPr lang="en-US" sz="1150" dirty="0"/>
          </a:p>
        </p:txBody>
      </p:sp>
      <p:sp>
        <p:nvSpPr>
          <p:cNvPr id="6" name="Text 3"/>
          <p:cNvSpPr/>
          <p:nvPr/>
        </p:nvSpPr>
        <p:spPr>
          <a:xfrm>
            <a:off x="8823960" y="1234440"/>
            <a:ext cx="2514600" cy="786384"/>
          </a:xfrm>
          <a:prstGeom prst="rect">
            <a:avLst/>
          </a:prstGeom>
          <a:solidFill>
            <a:srgbClr val="FFFFFF"/>
          </a:solidFill>
          <a:ln w="8890">
            <a:solidFill>
              <a:srgbClr val="B6C7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20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craft sticks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5989320" y="2194560"/>
            <a:ext cx="2514600" cy="786384"/>
          </a:xfrm>
          <a:prstGeom prst="rect">
            <a:avLst/>
          </a:prstGeom>
          <a:solidFill>
            <a:srgbClr val="EAF2FB"/>
          </a:solidFill>
          <a:ln w="8890">
            <a:solidFill>
              <a:srgbClr val="B6C7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10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straws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8823960" y="2194560"/>
            <a:ext cx="2514600" cy="786384"/>
          </a:xfrm>
          <a:prstGeom prst="rect">
            <a:avLst/>
          </a:prstGeom>
          <a:solidFill>
            <a:srgbClr val="FFFFFF"/>
          </a:solidFill>
          <a:ln w="8890">
            <a:solidFill>
              <a:srgbClr val="B6C7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48"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string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5989320" y="3154680"/>
            <a:ext cx="2514600" cy="786384"/>
          </a:xfrm>
          <a:prstGeom prst="rect">
            <a:avLst/>
          </a:prstGeom>
          <a:solidFill>
            <a:srgbClr val="EAF2FB"/>
          </a:solidFill>
          <a:ln w="8890">
            <a:solidFill>
              <a:srgbClr val="B6C7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Hot glue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as needed for joining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5989320" y="4251960"/>
            <a:ext cx="5349240" cy="822960"/>
          </a:xfrm>
          <a:prstGeom prst="rect">
            <a:avLst/>
          </a:prstGeom>
          <a:solidFill>
            <a:srgbClr val="FFF7D6"/>
          </a:solidFill>
          <a:ln w="12700">
            <a:solidFill>
              <a:srgbClr val="D9A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102A43"/>
                </a:solidFill>
              </a:rPr>
              <a:t>You are not required to use every material. Use materials only when they make the design better.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5989320" y="5257800"/>
            <a:ext cx="534924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B6C7DD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102A43"/>
                </a:solidFill>
              </a:rPr>
              <a:t>Worksheet connection: these belong in the Constraints section.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320040" y="118872"/>
            <a:ext cx="1554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0B37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</a:t>
            </a:r>
            <a:endParaRPr lang="en-US" sz="750" dirty="0"/>
          </a:p>
        </p:txBody>
      </p:sp>
      <p:sp>
        <p:nvSpPr>
          <p:cNvPr id="13" name="Text 10"/>
          <p:cNvSpPr/>
          <p:nvPr/>
        </p:nvSpPr>
        <p:spPr>
          <a:xfrm>
            <a:off x="320040" y="6565392"/>
            <a:ext cx="5394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61708A"/>
                </a:solidFill>
              </a:rPr>
              <a:t>LockwoodSTEM  |  Introduction to Engineering Design  |  Unit 0</a:t>
            </a:r>
            <a:endParaRPr lang="en-US" sz="700" dirty="0"/>
          </a:p>
        </p:txBody>
      </p:sp>
      <p:sp>
        <p:nvSpPr>
          <p:cNvPr id="14" name="Text 11"/>
          <p:cNvSpPr/>
          <p:nvPr/>
        </p:nvSpPr>
        <p:spPr>
          <a:xfrm>
            <a:off x="1138428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1708A"/>
                </a:solidFill>
              </a:rPr>
              <a:t>07</a:t>
            </a:r>
            <a:endParaRPr lang="en-US" sz="800" dirty="0"/>
          </a:p>
        </p:txBody>
      </p:sp>
      <p:pic>
        <p:nvPicPr>
          <p:cNvPr id="15" name="Image 1" descr="/mnt/data/ied04_assets/lockwoodstem-concept-a1-black-transparen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89540" y="109728"/>
            <a:ext cx="1286561" cy="38404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93776"/>
            <a:ext cx="52120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B376D"/>
                </a:solidFill>
              </a:rPr>
              <a:t>Non-negotiable requirements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932688"/>
            <a:ext cx="539496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02A43"/>
                </a:solidFill>
              </a:rPr>
              <a:t>These are constraints, not suggestions.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685800" y="1417320"/>
            <a:ext cx="3063240" cy="1069848"/>
          </a:xfrm>
          <a:prstGeom prst="rect">
            <a:avLst/>
          </a:prstGeom>
          <a:solidFill>
            <a:srgbClr val="EAF2FB"/>
          </a:solidFill>
          <a:ln w="8890">
            <a:solidFill>
              <a:srgbClr val="B6C7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Provided rocket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Use the instructor-provided rocket; do not modify it.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4297680" y="1417320"/>
            <a:ext cx="3063240" cy="1069848"/>
          </a:xfrm>
          <a:prstGeom prst="rect">
            <a:avLst/>
          </a:prstGeom>
          <a:solidFill>
            <a:srgbClr val="FFFFFF"/>
          </a:solidFill>
          <a:ln w="8890">
            <a:solidFill>
              <a:srgbClr val="B6C7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Freestanding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The launch pad must hold the rocket without being held.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7909560" y="1417320"/>
            <a:ext cx="3063240" cy="1069848"/>
          </a:xfrm>
          <a:prstGeom prst="rect">
            <a:avLst/>
          </a:prstGeom>
          <a:solidFill>
            <a:srgbClr val="EAF2FB"/>
          </a:solidFill>
          <a:ln w="8890">
            <a:solidFill>
              <a:srgbClr val="B6C7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Removable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Rocket must install and remove without damage.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685800" y="2926080"/>
            <a:ext cx="3063240" cy="1069848"/>
          </a:xfrm>
          <a:prstGeom prst="rect">
            <a:avLst/>
          </a:prstGeom>
          <a:solidFill>
            <a:srgbClr val="FFFFFF"/>
          </a:solidFill>
          <a:ln w="8890">
            <a:solidFill>
              <a:srgbClr val="B6C7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Materials only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Use only the provided kit and hot glue.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4297680" y="2926080"/>
            <a:ext cx="3063240" cy="1069848"/>
          </a:xfrm>
          <a:prstGeom prst="rect">
            <a:avLst/>
          </a:prstGeom>
          <a:solidFill>
            <a:srgbClr val="EAF2FB"/>
          </a:solidFill>
          <a:ln w="8890">
            <a:solidFill>
              <a:srgbClr val="B6C7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Size limit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Pad must fit the teacher-defined footprint and height limits.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7909560" y="2926080"/>
            <a:ext cx="3063240" cy="1069848"/>
          </a:xfrm>
          <a:prstGeom prst="rect">
            <a:avLst/>
          </a:prstGeom>
          <a:solidFill>
            <a:srgbClr val="FFFFFF"/>
          </a:solidFill>
          <a:ln w="8890">
            <a:solidFill>
              <a:srgbClr val="B6C7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Safety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Follow FabLab/PPE and tool rules.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320040" y="118872"/>
            <a:ext cx="1554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0B37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</a:t>
            </a:r>
            <a:endParaRPr lang="en-US" sz="750" dirty="0"/>
          </a:p>
        </p:txBody>
      </p:sp>
      <p:sp>
        <p:nvSpPr>
          <p:cNvPr id="12" name="Text 10"/>
          <p:cNvSpPr/>
          <p:nvPr/>
        </p:nvSpPr>
        <p:spPr>
          <a:xfrm>
            <a:off x="320040" y="6565392"/>
            <a:ext cx="5394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61708A"/>
                </a:solidFill>
              </a:rPr>
              <a:t>LockwoodSTEM  |  Introduction to Engineering Design  |  Unit 0</a:t>
            </a:r>
            <a:endParaRPr lang="en-US" sz="700" dirty="0"/>
          </a:p>
        </p:txBody>
      </p:sp>
      <p:sp>
        <p:nvSpPr>
          <p:cNvPr id="13" name="Text 11"/>
          <p:cNvSpPr/>
          <p:nvPr/>
        </p:nvSpPr>
        <p:spPr>
          <a:xfrm>
            <a:off x="1138428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1708A"/>
                </a:solidFill>
              </a:rPr>
              <a:t>08</a:t>
            </a:r>
            <a:endParaRPr lang="en-US" sz="800" dirty="0"/>
          </a:p>
        </p:txBody>
      </p:sp>
      <p:pic>
        <p:nvPicPr>
          <p:cNvPr id="14" name="Image 0" descr="/mnt/data/ied04_assets/lockwoodstem-concept-a1-black-transpar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89540" y="109728"/>
            <a:ext cx="1286561" cy="38404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93776"/>
            <a:ext cx="52120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B376D"/>
                </a:solidFill>
              </a:rPr>
              <a:t>Criteria vs. constraints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932688"/>
            <a:ext cx="539496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02A43"/>
                </a:solidFill>
              </a:rPr>
              <a:t>Worksheet: Problem Definition, Criteria &amp; Constraints</a:t>
            </a:r>
            <a:endParaRPr lang="en-US" sz="1300" dirty="0"/>
          </a:p>
        </p:txBody>
      </p:sp>
      <p:pic>
        <p:nvPicPr>
          <p:cNvPr id="4" name="Image 0" descr="/mnt/data/ied04_assets/criteria_constraints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5078" y="1417320"/>
            <a:ext cx="3744884" cy="48463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126480" y="1325880"/>
            <a:ext cx="2560320" cy="1005840"/>
          </a:xfrm>
          <a:prstGeom prst="rect">
            <a:avLst/>
          </a:prstGeom>
          <a:solidFill>
            <a:srgbClr val="EAF2FB"/>
          </a:solidFill>
          <a:ln w="8890">
            <a:solidFill>
              <a:srgbClr val="B6C7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Criteria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Goals the design should meet. They can be optimized or improved.</a:t>
            </a:r>
            <a:endParaRPr lang="en-US" sz="1150" dirty="0"/>
          </a:p>
        </p:txBody>
      </p:sp>
      <p:sp>
        <p:nvSpPr>
          <p:cNvPr id="6" name="Text 3"/>
          <p:cNvSpPr/>
          <p:nvPr/>
        </p:nvSpPr>
        <p:spPr>
          <a:xfrm>
            <a:off x="9006840" y="1325880"/>
            <a:ext cx="2560320" cy="1005840"/>
          </a:xfrm>
          <a:prstGeom prst="rect">
            <a:avLst/>
          </a:prstGeom>
          <a:solidFill>
            <a:srgbClr val="FFF7D6"/>
          </a:solidFill>
          <a:ln w="8890">
            <a:solidFill>
              <a:srgbClr val="B6C7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Constraints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Rules or limits the design must follow. They cannot be ignored.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6126480" y="2743200"/>
            <a:ext cx="52120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376D"/>
                </a:solidFill>
              </a:rPr>
              <a:t>For this challenge, examples include: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6126480" y="3063240"/>
            <a:ext cx="2560320" cy="1417320"/>
          </a:xfrm>
          <a:prstGeom prst="rect">
            <a:avLst/>
          </a:prstGeom>
          <a:solidFill>
            <a:srgbClr val="EAF2FB"/>
          </a:solidFill>
          <a:ln w="8890">
            <a:solidFill>
              <a:srgbClr val="B6C7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Criteria examples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stable; compact; easy to build; easy to install/remove rocket; efficient material use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9006840" y="3063240"/>
            <a:ext cx="2560320" cy="1417320"/>
          </a:xfrm>
          <a:prstGeom prst="rect">
            <a:avLst/>
          </a:prstGeom>
          <a:solidFill>
            <a:srgbClr val="FFF7D6"/>
          </a:solidFill>
          <a:ln w="8890">
            <a:solidFill>
              <a:srgbClr val="B6C7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Constraint examples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102A43"/>
                </a:solidFill>
              </a:rPr>
              <a:t>provided rocket; no rocket modification; provided kit only; tool safety; time limit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6126480" y="4983480"/>
            <a:ext cx="54406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B6C7DD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102A43"/>
                </a:solidFill>
              </a:rPr>
              <a:t>Fill the Quick Reference and begin sorting rules into criteria or constraints.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320040" y="118872"/>
            <a:ext cx="1554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0B37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</a:t>
            </a:r>
            <a:endParaRPr lang="en-US" sz="750" dirty="0"/>
          </a:p>
        </p:txBody>
      </p:sp>
      <p:sp>
        <p:nvSpPr>
          <p:cNvPr id="12" name="Text 9"/>
          <p:cNvSpPr/>
          <p:nvPr/>
        </p:nvSpPr>
        <p:spPr>
          <a:xfrm>
            <a:off x="320040" y="6565392"/>
            <a:ext cx="5394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61708A"/>
                </a:solidFill>
              </a:rPr>
              <a:t>LockwoodSTEM  |  Introduction to Engineering Design  |  Unit 0</a:t>
            </a:r>
            <a:endParaRPr lang="en-US" sz="700" dirty="0"/>
          </a:p>
        </p:txBody>
      </p:sp>
      <p:sp>
        <p:nvSpPr>
          <p:cNvPr id="13" name="Text 10"/>
          <p:cNvSpPr/>
          <p:nvPr/>
        </p:nvSpPr>
        <p:spPr>
          <a:xfrm>
            <a:off x="1138428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1708A"/>
                </a:solidFill>
              </a:rPr>
              <a:t>09</a:t>
            </a:r>
            <a:endParaRPr lang="en-US" sz="800" dirty="0"/>
          </a:p>
        </p:txBody>
      </p:sp>
      <p:pic>
        <p:nvPicPr>
          <p:cNvPr id="14" name="Image 1" descr="/mnt/data/ied04_assets/lockwoodstem-concept-a1-black-transparen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89540" y="109728"/>
            <a:ext cx="1286561" cy="38404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1779</Words>
  <Application>Microsoft Office PowerPoint</Application>
  <PresentationFormat>Widescreen</PresentationFormat>
  <Paragraphs>258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Aptos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 0.4 Launch Pad Challenge: Define &amp; Imagine</dc:title>
  <dc:subject>IED Lesson 0.4 Launch Pad Challenge</dc:subject>
  <dc:creator>LockwoodSTEM</dc:creator>
  <cp:lastModifiedBy>Jonathan Lockwood</cp:lastModifiedBy>
  <cp:revision>2</cp:revision>
  <dcterms:created xsi:type="dcterms:W3CDTF">2026-08-17T00:20:57Z</dcterms:created>
  <dcterms:modified xsi:type="dcterms:W3CDTF">2026-08-17T00:30:56Z</dcterms:modified>
</cp:coreProperties>
</file>