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97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pic>
        <p:nvPicPr>
          <p:cNvPr id="3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502920"/>
            <a:ext cx="2194560" cy="6583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13232" y="1417320"/>
            <a:ext cx="2148840" cy="347472"/>
          </a:xfrm>
          <a:prstGeom prst="roundRect">
            <a:avLst>
              <a:gd name="adj" fmla="val 10526"/>
            </a:avLst>
          </a:prstGeom>
          <a:solidFill>
            <a:srgbClr val="FFC857">
              <a:alpha val="90000"/>
            </a:srgbClr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5" name="Text 2"/>
          <p:cNvSpPr/>
          <p:nvPr/>
        </p:nvSpPr>
        <p:spPr>
          <a:xfrm>
            <a:off x="786384" y="1499616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81B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0 • LESSON 0.4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713232" y="1874520"/>
            <a:ext cx="64008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Design
Process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/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749808" y="3456432"/>
            <a:ext cx="6263640" cy="914400"/>
          </a:xfrm>
          <a:prstGeom prst="roundRect">
            <a:avLst>
              <a:gd name="adj" fmla="val 5000"/>
            </a:avLst>
          </a:prstGeom>
          <a:solidFill>
            <a:srgbClr val="113C65"/>
          </a:solidFill>
          <a:ln w="13970">
            <a:solidFill>
              <a:srgbClr val="4DDCFF">
                <a:alpha val="9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87552" y="365760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FFC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987552" y="3904488"/>
            <a:ext cx="5623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use testing and revision to improve a design?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7726680" y="1417320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4DDCFF"/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7973568" y="1563624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DDCFF"/>
                </a:solidFill>
              </a:rPr>
              <a:t>DEFINE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710928" y="1572768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problem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26680" y="2715768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2EE6A6"/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7973568" y="2862072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E6A6"/>
                </a:solidFill>
              </a:rPr>
              <a:t>TEST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9710928" y="2871216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the idea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7726680" y="4014216"/>
            <a:ext cx="3063240" cy="749808"/>
          </a:xfrm>
          <a:prstGeom prst="roundRect">
            <a:avLst>
              <a:gd name="adj" fmla="val 6098"/>
            </a:avLst>
          </a:prstGeom>
          <a:solidFill>
            <a:srgbClr val="123A63"/>
          </a:solidFill>
          <a:ln w="13970">
            <a:solidFill>
              <a:srgbClr val="FFC857"/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73568" y="4160520"/>
            <a:ext cx="960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C857"/>
                </a:solidFill>
              </a:rPr>
              <a:t>DECIDE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9710928" y="4169664"/>
            <a:ext cx="841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dirty="0">
                <a:solidFill>
                  <a:srgbClr val="EAF6FF"/>
                </a:solidFill>
              </a:rPr>
              <a:t>with evidence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49808" y="5879592"/>
            <a:ext cx="4480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 → Evaluate → Revise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only matters if the team uses the results to make a decision.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Test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09728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Measure the actual performance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02336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Shape 8"/>
          <p:cNvSpPr/>
          <p:nvPr/>
        </p:nvSpPr>
        <p:spPr>
          <a:xfrm>
            <a:off x="461772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F4FAFF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484632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6283B"/>
                </a:solidFill>
              </a:rPr>
              <a:t>Evaluate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484632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405B70"/>
                </a:solidFill>
              </a:rPr>
              <a:t>Compare results to the goal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7772400" y="2331720"/>
            <a:ext cx="438912" cy="411480"/>
          </a:xfrm>
          <a:prstGeom prst="chevron">
            <a:avLst/>
          </a:prstGeom>
          <a:solidFill>
            <a:srgbClr val="89DDF8"/>
          </a:solidFill>
          <a:ln w="12700">
            <a:solidFill>
              <a:srgbClr val="89DDF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Shape 12"/>
          <p:cNvSpPr/>
          <p:nvPr/>
        </p:nvSpPr>
        <p:spPr>
          <a:xfrm>
            <a:off x="8366760" y="1874520"/>
            <a:ext cx="3063240" cy="1325880"/>
          </a:xfrm>
          <a:prstGeom prst="roundRect">
            <a:avLst>
              <a:gd name="adj" fmla="val 5517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8595360" y="212140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Revise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8595360" y="257860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dirty="0">
                <a:solidFill>
                  <a:srgbClr val="EAF6FF"/>
                </a:solidFill>
              </a:rPr>
              <a:t>Change the design with a reason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60120" y="3767328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Evidence can include…</a:t>
            </a:r>
            <a:endParaRPr lang="en-US" sz="2100" dirty="0"/>
          </a:p>
        </p:txBody>
      </p:sp>
      <p:sp>
        <p:nvSpPr>
          <p:cNvPr id="19" name="Shape 16"/>
          <p:cNvSpPr/>
          <p:nvPr/>
        </p:nvSpPr>
        <p:spPr>
          <a:xfrm>
            <a:off x="96012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09728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Distance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25196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38912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Direction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543800" y="4315968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7680960" y="4416552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Stability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96012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6" name="Text 23"/>
          <p:cNvSpPr/>
          <p:nvPr/>
        </p:nvSpPr>
        <p:spPr>
          <a:xfrm>
            <a:off x="109728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Fold changes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425196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8" name="Text 25"/>
          <p:cNvSpPr/>
          <p:nvPr/>
        </p:nvSpPr>
        <p:spPr>
          <a:xfrm>
            <a:off x="438912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Observations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543800" y="4882896"/>
            <a:ext cx="2468880" cy="384048"/>
          </a:xfrm>
          <a:prstGeom prst="roundRect">
            <a:avLst>
              <a:gd name="adj" fmla="val 11905"/>
            </a:avLst>
          </a:prstGeom>
          <a:solidFill>
            <a:srgbClr val="163D68"/>
          </a:solidFill>
          <a:ln w="12700">
            <a:solidFill>
              <a:srgbClr val="2F6B95">
                <a:alpha val="5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7680960" y="4983480"/>
            <a:ext cx="21945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AF6FF"/>
                </a:solidFill>
              </a:rPr>
              <a:t>Comparison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Text 2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Support a Revision?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supports.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536192"/>
            <a:ext cx="1065276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97280" y="181051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Claim: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920240" y="1792224"/>
            <a:ext cx="8778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“Version 2 improved because we changed the wing fold after testing Version 1.”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97280" y="217627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A6278"/>
                </a:solidFill>
              </a:rPr>
              <a:t>Vote for the two strongest supports.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1005840" y="2880360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143000" y="2980944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A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508760" y="2953512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Version 1 and Version 2 flight distances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1005840" y="3355848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143000" y="3456432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1508760" y="3429000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statement that Version 2 looks cooler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1005840" y="3831336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143000" y="3931920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508760" y="3904488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Notes describing the wing-fold change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1005840" y="4306824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4407408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D</a:t>
            </a:r>
            <a:endParaRPr lang="en-US" sz="800" dirty="0"/>
          </a:p>
        </p:txBody>
      </p:sp>
      <p:sp>
        <p:nvSpPr>
          <p:cNvPr id="22" name="Text 19"/>
          <p:cNvSpPr/>
          <p:nvPr/>
        </p:nvSpPr>
        <p:spPr>
          <a:xfrm>
            <a:off x="1508760" y="4379976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teammate saying it felt better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1005840" y="4782312"/>
            <a:ext cx="9966960" cy="347472"/>
          </a:xfrm>
          <a:prstGeom prst="roundRect">
            <a:avLst>
              <a:gd name="adj" fmla="val 7895"/>
            </a:avLst>
          </a:prstGeom>
          <a:solidFill>
            <a:srgbClr val="0F3156"/>
          </a:solidFill>
          <a:ln w="12700">
            <a:solidFill>
              <a:srgbClr val="2F6B95">
                <a:alpha val="8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1143000" y="4882896"/>
            <a:ext cx="219456" cy="82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4DDCFF"/>
                </a:solidFill>
              </a:rPr>
              <a:t>E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1508760" y="485546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EAF6FF"/>
                </a:solidFill>
              </a:rPr>
              <a:t>A photo with no labels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1005840" y="5532120"/>
            <a:ext cx="9966960" cy="384048"/>
          </a:xfrm>
          <a:prstGeom prst="roundRect">
            <a:avLst>
              <a:gd name="adj" fmla="val 714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1170432" y="5660136"/>
            <a:ext cx="9646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C857"/>
                </a:solidFill>
              </a:rPr>
              <a:t>Vote first. Then we will reveal the best evidence pair.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Support a Revision?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support connects performance data to the design change.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support: A +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57400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188720" y="2331720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645920" y="2258568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Version 1 and Version 2 flight distances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8366760" y="2276856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whether performance changed.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914400" y="3227832"/>
            <a:ext cx="10241280" cy="868680"/>
          </a:xfrm>
          <a:prstGeom prst="roundRect">
            <a:avLst>
              <a:gd name="adj" fmla="val 8421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188720" y="3502152"/>
            <a:ext cx="256032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E6A6"/>
                </a:solidFill>
              </a:rPr>
              <a:t>C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645920" y="3429000"/>
            <a:ext cx="6492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</a:rPr>
              <a:t>Notes describing the wing-fold change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66760" y="3447288"/>
            <a:ext cx="2377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EAF6FF"/>
                </a:solidFill>
              </a:rPr>
              <a:t>Shows what was revised and why it matters.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914400" y="48006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FFC857"/>
                </a:solidFill>
              </a:rPr>
              <a:t>Useful, but not enough alone: photos and opinions help only when connected to measurements or observations.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536192"/>
            <a:ext cx="10241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Version 1 flies far but curves sharply left every time. The team wants to improve Version 2.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960120" y="2395728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07008" y="2551176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A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600200" y="2514600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Make random changes until it looks different.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960120" y="3108960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207008" y="3264408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B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600200" y="3227832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Keep the design because it traveled far once.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960120" y="3822192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1207008" y="3977640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C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1600200" y="3941064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Record the curve, identify a likely cause, change the folds, and retest.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535424"/>
            <a:ext cx="10058400" cy="493776"/>
          </a:xfrm>
          <a:prstGeom prst="roundRect">
            <a:avLst>
              <a:gd name="adj" fmla="val 14815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1207008" y="4690872"/>
            <a:ext cx="228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00A3FF"/>
                </a:solidFill>
              </a:rPr>
              <a:t>D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1600200" y="4654296"/>
            <a:ext cx="9006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16283B"/>
                </a:solidFill>
              </a:rPr>
              <a:t>Ignore the direction because only distance matters.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960120" y="5422392"/>
            <a:ext cx="10058400" cy="438912"/>
          </a:xfrm>
          <a:prstGeom prst="roundRect">
            <a:avLst>
              <a:gd name="adj" fmla="val 833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1143000" y="5568696"/>
            <a:ext cx="96926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FFC857"/>
                </a:solidFill>
              </a:rPr>
              <a:t>Vote first. Then we will reveal the strongest next step.</a:t>
            </a:r>
            <a:endParaRPr lang="en-US" sz="1180" dirty="0"/>
          </a:p>
        </p:txBody>
      </p:sp>
      <p:sp>
        <p:nvSpPr>
          <p:cNvPr id="22" name="Shape 1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repeated behavior into useful evidence.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C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201168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304288"/>
            <a:ext cx="9555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</a:rPr>
              <a:t>Record the curve, identify a likely cause, change the folds, and retest.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914400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Record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Write down repeated flight behavior.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Identify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Choose a likely cause to revise.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703320"/>
            <a:ext cx="2971800" cy="1005840"/>
          </a:xfrm>
          <a:prstGeom prst="roundRect">
            <a:avLst>
              <a:gd name="adj" fmla="val 7273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913632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Retest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79392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Compare Version 2 to Version 1.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914400" y="5349240"/>
            <a:ext cx="10241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C857"/>
                </a:solidFill>
              </a:rPr>
              <a:t>Engineering move: use repeated observations to guide a specific design change.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Process or Guessing?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38528"/>
            <a:ext cx="420624" cy="420624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4825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3852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6283B"/>
                </a:solidFill>
              </a:rPr>
              <a:t>“We changed it because we wanted it to look different.”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503920" y="199339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6D7F8E"/>
                </a:solidFill>
              </a:rPr>
              <a:t>Vote: process or guessing?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960120" y="297180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7296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8269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17296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“Version 2 went 5 ft farther after we adjusted the nose fold.”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503920" y="322783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process or guessing?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960120" y="4206240"/>
            <a:ext cx="10012680" cy="822960"/>
          </a:xfrm>
          <a:prstGeom prst="roundRect">
            <a:avLst>
              <a:gd name="adj" fmla="val 8889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407408"/>
            <a:ext cx="420624" cy="420624"/>
          </a:xfrm>
          <a:prstGeom prst="ellipse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517136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40740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“The first test curved right, so we adjusted the wing fold and retested.”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8503920" y="4462272"/>
            <a:ext cx="2057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EE6A6"/>
                </a:solidFill>
              </a:rPr>
              <a:t>Vote: process or guessing?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960120" y="5596128"/>
            <a:ext cx="10012680" cy="457200"/>
          </a:xfrm>
          <a:prstGeom prst="roundRect">
            <a:avLst>
              <a:gd name="adj" fmla="val 8000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3" name="Text 20"/>
          <p:cNvSpPr/>
          <p:nvPr/>
        </p:nvSpPr>
        <p:spPr>
          <a:xfrm>
            <a:off x="1115568" y="5733288"/>
            <a:ext cx="9646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C857"/>
                </a:solidFill>
              </a:rPr>
              <a:t>Vote first. Then we will reveal which statements are strongest.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Process or Guessing?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design-process statements connect change to evidence.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73736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1234440" y="1920240"/>
            <a:ext cx="402336" cy="402336"/>
          </a:xfrm>
          <a:prstGeom prst="ellipse">
            <a:avLst/>
          </a:prstGeom>
          <a:solidFill>
            <a:srgbClr val="6D7F8E"/>
          </a:solidFill>
          <a:ln w="12700">
            <a:solidFill>
              <a:srgbClr val="6D7F8E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71600" y="202996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A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874520" y="19019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Guessing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937760" y="193852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405B70"/>
                </a:solidFill>
              </a:rPr>
              <a:t>The reason is appearance, not evidence.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960120" y="292608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Shape 10"/>
          <p:cNvSpPr/>
          <p:nvPr/>
        </p:nvSpPr>
        <p:spPr>
          <a:xfrm>
            <a:off x="1234440" y="310896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1371600" y="321868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1874520" y="309067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Process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4937760" y="312724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It connects a change to measured performance.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960120" y="4114800"/>
            <a:ext cx="10012680" cy="777240"/>
          </a:xfrm>
          <a:prstGeom prst="roundRect">
            <a:avLst>
              <a:gd name="adj" fmla="val 9412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1234440" y="4297680"/>
            <a:ext cx="402336" cy="402336"/>
          </a:xfrm>
          <a:prstGeom prst="ellipse">
            <a:avLst/>
          </a:prstGeom>
          <a:solidFill>
            <a:srgbClr val="2EE6A6"/>
          </a:solidFill>
          <a:ln w="12700">
            <a:solidFill>
              <a:srgbClr val="2EE6A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71600" y="4407408"/>
            <a:ext cx="146304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81B33"/>
                </a:solidFill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874520" y="427939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Process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4937760" y="4315968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It uses an observation to guide revision.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60120" y="5394960"/>
            <a:ext cx="10012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Takeaway: a design cycle is strongest when every change has a reason.</a:t>
            </a:r>
            <a:endParaRPr lang="en-US" sz="1700" dirty="0"/>
          </a:p>
        </p:txBody>
      </p:sp>
      <p:sp>
        <p:nvSpPr>
          <p:cNvPr id="23" name="Shape 20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design process before documentation basics.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68680" y="1691640"/>
            <a:ext cx="10469880" cy="4069080"/>
          </a:xfrm>
          <a:prstGeom prst="roundRect">
            <a:avLst>
              <a:gd name="adj" fmla="val 1798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188720" y="2029968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83B"/>
                </a:solidFill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298448" y="2724912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463040" y="2852928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1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2029968" y="2825496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stage of the design process used today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1298448" y="3474720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1463040" y="3602736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029968" y="3575304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piece of evidence from the airplane challenge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1298448" y="4224528"/>
            <a:ext cx="457200" cy="457200"/>
          </a:xfrm>
          <a:prstGeom prst="ellipse">
            <a:avLst/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1463040" y="4352544"/>
            <a:ext cx="128016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3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2029968" y="4325112"/>
            <a:ext cx="8183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16283B"/>
                </a:solidFill>
              </a:rPr>
              <a:t>One revision you would make if given another test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1188720" y="5166360"/>
            <a:ext cx="9052560" cy="347472"/>
          </a:xfrm>
          <a:prstGeom prst="roundRect">
            <a:avLst>
              <a:gd name="adj" fmla="val 10526"/>
            </a:avLst>
          </a:prstGeom>
          <a:solidFill>
            <a:srgbClr val="E4F5FF"/>
          </a:solidFill>
          <a:ln w="12700">
            <a:solidFill>
              <a:srgbClr val="E4F5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1325880" y="5276088"/>
            <a:ext cx="8732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6283B"/>
                </a:solidFill>
              </a:rPr>
              <a:t>Next mission: Lesson 0.5 — Engineering Notebook &amp; Documentation Basics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practice the design process through a fast test-and-revise challenge.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572768"/>
            <a:ext cx="4892040" cy="4343400"/>
          </a:xfrm>
          <a:prstGeom prst="roundRect">
            <a:avLst>
              <a:gd name="adj" fmla="val 1684"/>
            </a:avLst>
          </a:prstGeom>
          <a:solidFill>
            <a:srgbClr val="0F3156"/>
          </a:solidFill>
          <a:ln w="15240">
            <a:solidFill>
              <a:srgbClr val="244D7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84708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Learning targets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3591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1280160" y="23682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design process as a flexible cycle.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987552" y="2816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280160" y="28254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cycle to a paper airplane distance challenge.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987552" y="32735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4DDCFF"/>
                </a:solidFill>
              </a:rPr>
              <a:t>•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280160" y="3282696"/>
            <a:ext cx="39593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test evidence to revise a design.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960120" y="3977640"/>
            <a:ext cx="4160520" cy="0"/>
          </a:xfrm>
          <a:prstGeom prst="line">
            <a:avLst/>
          </a:prstGeom>
          <a:noFill/>
          <a:ln w="12700">
            <a:solidFill>
              <a:srgbClr val="3A6F9D">
                <a:alpha val="6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6" name="Text 13"/>
          <p:cNvSpPr/>
          <p:nvPr/>
        </p:nvSpPr>
        <p:spPr>
          <a:xfrm>
            <a:off x="960120" y="425196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DDCFF"/>
                </a:solidFill>
              </a:rPr>
              <a:t>Success looks like…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60120" y="459028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EAF6FF"/>
                </a:solidFill>
              </a:rPr>
              <a:t>You can explain how test results affected a revision decision.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5989320" y="1572768"/>
            <a:ext cx="5440680" cy="4343400"/>
          </a:xfrm>
          <a:prstGeom prst="roundRect">
            <a:avLst>
              <a:gd name="adj" fmla="val 1684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309360" y="184708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Agenda + pacing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6291072" y="230428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6345936" y="238658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5 min</a:t>
            </a:r>
            <a:endParaRPr lang="en-US" sz="690" dirty="0"/>
          </a:p>
        </p:txBody>
      </p:sp>
      <p:sp>
        <p:nvSpPr>
          <p:cNvPr id="22" name="Text 19"/>
          <p:cNvSpPr/>
          <p:nvPr/>
        </p:nvSpPr>
        <p:spPr>
          <a:xfrm>
            <a:off x="7242048" y="235000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Opening prompt: How do designs improve?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291072" y="274320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6345936" y="282549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6 min</a:t>
            </a:r>
            <a:endParaRPr lang="en-US" sz="690" dirty="0"/>
          </a:p>
        </p:txBody>
      </p:sp>
      <p:sp>
        <p:nvSpPr>
          <p:cNvPr id="25" name="Text 22"/>
          <p:cNvSpPr/>
          <p:nvPr/>
        </p:nvSpPr>
        <p:spPr>
          <a:xfrm>
            <a:off x="7242048" y="278892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Design process quick vote</a:t>
            </a:r>
            <a:endParaRPr lang="en-US" sz="1220" dirty="0"/>
          </a:p>
        </p:txBody>
      </p:sp>
      <p:sp>
        <p:nvSpPr>
          <p:cNvPr id="26" name="Shape 23"/>
          <p:cNvSpPr/>
          <p:nvPr/>
        </p:nvSpPr>
        <p:spPr>
          <a:xfrm>
            <a:off x="6291072" y="3182112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6345936" y="3264408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7 min</a:t>
            </a:r>
            <a:endParaRPr lang="en-US" sz="690" dirty="0"/>
          </a:p>
        </p:txBody>
      </p:sp>
      <p:sp>
        <p:nvSpPr>
          <p:cNvPr id="28" name="Text 25"/>
          <p:cNvSpPr/>
          <p:nvPr/>
        </p:nvSpPr>
        <p:spPr>
          <a:xfrm>
            <a:off x="7242048" y="3227832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Design process stages</a:t>
            </a:r>
            <a:endParaRPr lang="en-US" sz="1220" dirty="0"/>
          </a:p>
        </p:txBody>
      </p:sp>
      <p:sp>
        <p:nvSpPr>
          <p:cNvPr id="29" name="Shape 26"/>
          <p:cNvSpPr/>
          <p:nvPr/>
        </p:nvSpPr>
        <p:spPr>
          <a:xfrm>
            <a:off x="6291072" y="3621024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6345936" y="3703320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12 min</a:t>
            </a:r>
            <a:endParaRPr lang="en-US" sz="690" dirty="0"/>
          </a:p>
        </p:txBody>
      </p:sp>
      <p:sp>
        <p:nvSpPr>
          <p:cNvPr id="31" name="Text 28"/>
          <p:cNvSpPr/>
          <p:nvPr/>
        </p:nvSpPr>
        <p:spPr>
          <a:xfrm>
            <a:off x="7242048" y="3666744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Paper airplane Version 1 test</a:t>
            </a:r>
            <a:endParaRPr lang="en-US" sz="1220" dirty="0"/>
          </a:p>
        </p:txBody>
      </p:sp>
      <p:sp>
        <p:nvSpPr>
          <p:cNvPr id="32" name="Shape 29"/>
          <p:cNvSpPr/>
          <p:nvPr/>
        </p:nvSpPr>
        <p:spPr>
          <a:xfrm>
            <a:off x="6291072" y="4059936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6345936" y="4142232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8 min</a:t>
            </a:r>
            <a:endParaRPr lang="en-US" sz="690" dirty="0"/>
          </a:p>
        </p:txBody>
      </p:sp>
      <p:sp>
        <p:nvSpPr>
          <p:cNvPr id="34" name="Text 31"/>
          <p:cNvSpPr/>
          <p:nvPr/>
        </p:nvSpPr>
        <p:spPr>
          <a:xfrm>
            <a:off x="7242048" y="4105656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Revision and Version 2 plan</a:t>
            </a:r>
            <a:endParaRPr lang="en-US" sz="1220" dirty="0"/>
          </a:p>
        </p:txBody>
      </p:sp>
      <p:sp>
        <p:nvSpPr>
          <p:cNvPr id="35" name="Shape 32"/>
          <p:cNvSpPr/>
          <p:nvPr/>
        </p:nvSpPr>
        <p:spPr>
          <a:xfrm>
            <a:off x="6291072" y="4498848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6345936" y="4581144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4 min</a:t>
            </a:r>
            <a:endParaRPr lang="en-US" sz="690" dirty="0"/>
          </a:p>
        </p:txBody>
      </p:sp>
      <p:sp>
        <p:nvSpPr>
          <p:cNvPr id="37" name="Text 34"/>
          <p:cNvSpPr/>
          <p:nvPr/>
        </p:nvSpPr>
        <p:spPr>
          <a:xfrm>
            <a:off x="7242048" y="4544568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Evidence quick check</a:t>
            </a:r>
            <a:endParaRPr lang="en-US" sz="1220" dirty="0"/>
          </a:p>
        </p:txBody>
      </p:sp>
      <p:sp>
        <p:nvSpPr>
          <p:cNvPr id="38" name="Shape 35"/>
          <p:cNvSpPr/>
          <p:nvPr/>
        </p:nvSpPr>
        <p:spPr>
          <a:xfrm>
            <a:off x="6291072" y="4937760"/>
            <a:ext cx="749808" cy="274320"/>
          </a:xfrm>
          <a:prstGeom prst="roundRect">
            <a:avLst>
              <a:gd name="adj" fmla="val 10000"/>
            </a:avLst>
          </a:prstGeom>
          <a:solidFill>
            <a:srgbClr val="00A3FF"/>
          </a:solidFill>
          <a:ln w="12700">
            <a:solidFill>
              <a:srgbClr val="00A3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9" name="Text 36"/>
          <p:cNvSpPr/>
          <p:nvPr/>
        </p:nvSpPr>
        <p:spPr>
          <a:xfrm>
            <a:off x="6345936" y="5020056"/>
            <a:ext cx="64008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90" b="1" dirty="0">
                <a:solidFill>
                  <a:srgbClr val="FFFFFF"/>
                </a:solidFill>
              </a:rPr>
              <a:t>3 min</a:t>
            </a:r>
            <a:endParaRPr lang="en-US" sz="690" dirty="0"/>
          </a:p>
        </p:txBody>
      </p:sp>
      <p:sp>
        <p:nvSpPr>
          <p:cNvPr id="40" name="Text 37"/>
          <p:cNvSpPr/>
          <p:nvPr/>
        </p:nvSpPr>
        <p:spPr>
          <a:xfrm>
            <a:off x="7242048" y="4983480"/>
            <a:ext cx="3822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6283B"/>
                </a:solidFill>
              </a:rPr>
              <a:t>Exit debrief</a:t>
            </a:r>
            <a:endParaRPr lang="en-US" sz="1220" dirty="0"/>
          </a:p>
        </p:txBody>
      </p:sp>
      <p:sp>
        <p:nvSpPr>
          <p:cNvPr id="41" name="Shape 3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2" name="Text 3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 designs improve?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48132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Think first. What should an engineer do after a first prototype does not work perfectly?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60120" y="2240280"/>
            <a:ext cx="10241280" cy="2057400"/>
          </a:xfrm>
          <a:prstGeom prst="roundRect">
            <a:avLst>
              <a:gd name="adj" fmla="val 3556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325880" y="257860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4DDCFF"/>
                </a:solidFill>
              </a:rPr>
              <a:t>Quick class share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325880" y="3063240"/>
            <a:ext cx="9326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6FF"/>
                </a:solidFill>
              </a:rPr>
              <a:t>Raise your hand and share one action that can improve a design.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1417320" y="3675888"/>
            <a:ext cx="8869680" cy="320040"/>
          </a:xfrm>
          <a:prstGeom prst="roundRect">
            <a:avLst>
              <a:gd name="adj" fmla="val 11429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1600200" y="3776472"/>
            <a:ext cx="85039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C857"/>
                </a:solidFill>
              </a:rPr>
              <a:t>Student answers might include: test, measure, compare, revise, ask users, or try again.</a:t>
            </a:r>
            <a:endParaRPr lang="en-US" sz="1080" dirty="0"/>
          </a:p>
        </p:txBody>
      </p:sp>
      <p:sp>
        <p:nvSpPr>
          <p:cNvPr id="13" name="Text 10"/>
          <p:cNvSpPr/>
          <p:nvPr/>
        </p:nvSpPr>
        <p:spPr>
          <a:xfrm>
            <a:off x="960120" y="528523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We will reveal how those actions fit into the design process on the next slide.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Process Cycle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definition for the year.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10241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The engineering design process is a flexible cycle for defining, building, testing, revising, and communicating solutions.</a:t>
            </a:r>
            <a:endParaRPr lang="en-US" sz="2500" dirty="0"/>
          </a:p>
        </p:txBody>
      </p:sp>
      <p:sp>
        <p:nvSpPr>
          <p:cNvPr id="8" name="Shape 5"/>
          <p:cNvSpPr/>
          <p:nvPr/>
        </p:nvSpPr>
        <p:spPr>
          <a:xfrm>
            <a:off x="777240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005840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4DDCFF"/>
                </a:solidFill>
              </a:rPr>
              <a:t>Define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33272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Clarify the goal, criteria, and constraints.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3593592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3822192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E6A6"/>
                </a:solidFill>
              </a:rPr>
              <a:t>Generate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3849624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Create more than one possible solution.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409944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C857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38544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857"/>
                </a:solidFill>
              </a:rPr>
              <a:t>Test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6665976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Collect evidence from prototypes or models.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226296" y="2743200"/>
            <a:ext cx="2468880" cy="1920240"/>
          </a:xfrm>
          <a:prstGeom prst="roundRect">
            <a:avLst>
              <a:gd name="adj" fmla="val 3810"/>
            </a:avLst>
          </a:prstGeom>
          <a:solidFill>
            <a:srgbClr val="0F3156"/>
          </a:solidFill>
          <a:ln w="15240">
            <a:solidFill>
              <a:srgbClr val="FF9E64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9454896" y="303580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9E64"/>
                </a:solidFill>
              </a:rPr>
              <a:t>Revise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9482328" y="3584448"/>
            <a:ext cx="19659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EAF6FF"/>
                </a:solidFill>
              </a:rPr>
              <a:t>Improve the design based on evidence.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14400" y="5349240"/>
            <a:ext cx="10241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C857"/>
                </a:solidFill>
              </a:rPr>
              <a:t>Today's mission: use a paper airplane challenge to make the design cycle visible.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Process: Which One Fits?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Prompt: Which action best shows the design process in action?</a:t>
            </a:r>
            <a:endParaRPr lang="en-US" sz="22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Shape 6"/>
          <p:cNvSpPr/>
          <p:nvPr/>
        </p:nvSpPr>
        <p:spPr>
          <a:xfrm>
            <a:off x="100584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0" name="Text 7"/>
          <p:cNvSpPr/>
          <p:nvPr/>
        </p:nvSpPr>
        <p:spPr>
          <a:xfrm>
            <a:off x="116128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64592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Building once and calling it finished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164592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One try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6309360" y="205740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Shape 11"/>
          <p:cNvSpPr/>
          <p:nvPr/>
        </p:nvSpPr>
        <p:spPr>
          <a:xfrm>
            <a:off x="6537960" y="231343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693408" y="244144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7178040" y="224028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Testing, recording distance, revising, and retesting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7178040" y="267004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Cycle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7724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Shape 16"/>
          <p:cNvSpPr/>
          <p:nvPr/>
        </p:nvSpPr>
        <p:spPr>
          <a:xfrm>
            <a:off x="100584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116128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21" name="Text 18"/>
          <p:cNvSpPr/>
          <p:nvPr/>
        </p:nvSpPr>
        <p:spPr>
          <a:xfrm>
            <a:off x="164592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Choosing the neatest-looking design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164592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Appearance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6309360" y="3383280"/>
            <a:ext cx="4892040" cy="960120"/>
          </a:xfrm>
          <a:prstGeom prst="roundRect">
            <a:avLst>
              <a:gd name="adj" fmla="val 7619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Shape 21"/>
          <p:cNvSpPr/>
          <p:nvPr/>
        </p:nvSpPr>
        <p:spPr>
          <a:xfrm>
            <a:off x="6537960" y="3639312"/>
            <a:ext cx="457200" cy="457200"/>
          </a:xfrm>
          <a:prstGeom prst="ellipse">
            <a:avLst/>
          </a:prstGeom>
          <a:solidFill>
            <a:srgbClr val="6C8296"/>
          </a:solidFill>
          <a:ln w="12700">
            <a:solidFill>
              <a:srgbClr val="6C8296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5" name="Text 22"/>
          <p:cNvSpPr/>
          <p:nvPr/>
        </p:nvSpPr>
        <p:spPr>
          <a:xfrm>
            <a:off x="6693408" y="3767328"/>
            <a:ext cx="128016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7178040" y="3566160"/>
            <a:ext cx="3611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16283B"/>
                </a:solidFill>
              </a:rPr>
              <a:t>Changing the design without recording why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78040" y="39959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C8296"/>
                </a:solidFill>
              </a:rPr>
              <a:t>Unclear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914400" y="5257800"/>
            <a:ext cx="10241280" cy="502920"/>
          </a:xfrm>
          <a:prstGeom prst="roundRect">
            <a:avLst>
              <a:gd name="adj" fmla="val 7273"/>
            </a:avLst>
          </a:prstGeom>
          <a:solidFill>
            <a:srgbClr val="163D68"/>
          </a:solidFill>
          <a:ln w="12700">
            <a:solidFill>
              <a:srgbClr val="163D68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9" name="Text 26"/>
          <p:cNvSpPr/>
          <p:nvPr/>
        </p:nvSpPr>
        <p:spPr>
          <a:xfrm>
            <a:off x="1097280" y="5422392"/>
            <a:ext cx="9875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C857"/>
                </a:solidFill>
              </a:rPr>
              <a:t>Vote first. Then we will reveal the strongest choice.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Process: Best Answer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design process becomes useful when testing leads to a documented revision.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14173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E6A6"/>
                </a:solidFill>
              </a:rPr>
              <a:t>Best answer: 2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914400" y="1965960"/>
            <a:ext cx="10241280" cy="960120"/>
          </a:xfrm>
          <a:prstGeom prst="roundRect">
            <a:avLst>
              <a:gd name="adj" fmla="val 7619"/>
            </a:avLst>
          </a:prstGeom>
          <a:solidFill>
            <a:srgbClr val="123A63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1234440" y="2267712"/>
            <a:ext cx="9555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Testing, recording distance, revising, and retesting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914400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1097280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it fits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70432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It connects prototype evidence to the next design decision.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325112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07992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Why the others miss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581144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The other choices skip evidence, documentation, or improvement.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735824" y="3657600"/>
            <a:ext cx="2971800" cy="1051560"/>
          </a:xfrm>
          <a:prstGeom prst="roundRect">
            <a:avLst>
              <a:gd name="adj" fmla="val 6957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7" name="Text 14"/>
          <p:cNvSpPr/>
          <p:nvPr/>
        </p:nvSpPr>
        <p:spPr>
          <a:xfrm>
            <a:off x="7918704" y="3858768"/>
            <a:ext cx="2606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283B"/>
                </a:solidFill>
              </a:rPr>
              <a:t>Carry-forward idea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991856" y="42245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405B70"/>
                </a:solidFill>
              </a:rPr>
              <a:t>In IED, the first version is evidence for the next version.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CYCLE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Design Process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process is flexible, not a strict checklist.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96012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6283B"/>
                </a:solidFill>
              </a:rPr>
              <a:t>Core stages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8755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280160" y="2432304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problem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98755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280160" y="28346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Generate concepts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98755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280160" y="3236976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Develop a solution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8755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280160" y="3639312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Construct and test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98755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A3FF"/>
                </a:solidFill>
              </a:rPr>
              <a:t>•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280160" y="4041648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Evaluate results</a:t>
            </a:r>
            <a:endParaRPr lang="en-US" sz="1450" dirty="0"/>
          </a:p>
        </p:txBody>
      </p:sp>
      <p:sp>
        <p:nvSpPr>
          <p:cNvPr id="19" name="Shape 16"/>
          <p:cNvSpPr/>
          <p:nvPr/>
        </p:nvSpPr>
        <p:spPr>
          <a:xfrm>
            <a:off x="6355080" y="1627632"/>
            <a:ext cx="5166360" cy="4251960"/>
          </a:xfrm>
          <a:prstGeom prst="roundRect">
            <a:avLst>
              <a:gd name="adj" fmla="val 1720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0" name="Text 17"/>
          <p:cNvSpPr/>
          <p:nvPr/>
        </p:nvSpPr>
        <p:spPr>
          <a:xfrm>
            <a:off x="6629400" y="190195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Today's challenge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665683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949440" y="2432304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one idea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6656832" y="282549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6949440" y="283464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Version 1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656832" y="322783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6" name="Text 23"/>
          <p:cNvSpPr/>
          <p:nvPr/>
        </p:nvSpPr>
        <p:spPr>
          <a:xfrm>
            <a:off x="6949440" y="3236976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test distance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6656832" y="363016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6949440" y="3639312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the design</a:t>
            </a:r>
            <a:endParaRPr lang="en-US" sz="1450" dirty="0"/>
          </a:p>
        </p:txBody>
      </p:sp>
      <p:sp>
        <p:nvSpPr>
          <p:cNvPr id="29" name="Text 26"/>
          <p:cNvSpPr/>
          <p:nvPr/>
        </p:nvSpPr>
        <p:spPr>
          <a:xfrm>
            <a:off x="6656832" y="40325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4DDCFF"/>
                </a:solidFill>
              </a:rPr>
              <a:t>•</a:t>
            </a:r>
            <a:endParaRPr lang="en-US" sz="1450" dirty="0"/>
          </a:p>
        </p:txBody>
      </p:sp>
      <p:sp>
        <p:nvSpPr>
          <p:cNvPr id="30" name="Text 27"/>
          <p:cNvSpPr/>
          <p:nvPr/>
        </p:nvSpPr>
        <p:spPr>
          <a:xfrm>
            <a:off x="6949440" y="4041648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Version 2</a:t>
            </a:r>
            <a:endParaRPr lang="en-US" sz="1450" dirty="0"/>
          </a:p>
        </p:txBody>
      </p:sp>
      <p:sp>
        <p:nvSpPr>
          <p:cNvPr id="31" name="Shape 28"/>
          <p:cNvSpPr/>
          <p:nvPr/>
        </p:nvSpPr>
        <p:spPr>
          <a:xfrm>
            <a:off x="6108192" y="2011680"/>
            <a:ext cx="0" cy="3566160"/>
          </a:xfrm>
          <a:prstGeom prst="line">
            <a:avLst/>
          </a:prstGeom>
          <a:noFill/>
          <a:ln w="25400">
            <a:solidFill>
              <a:srgbClr val="4DDCFF">
                <a:alpha val="90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2" name="Shape 29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CHALLENGE SETUP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Paper Airplane Distance Challenge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fast cycle with measurable evidence.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600200"/>
            <a:ext cx="3337560" cy="4160520"/>
          </a:xfrm>
          <a:prstGeom prst="roundRect">
            <a:avLst>
              <a:gd name="adj" fmla="val 2192"/>
            </a:avLst>
          </a:prstGeom>
          <a:solidFill>
            <a:srgbClr val="F4FAFF"/>
          </a:solidFill>
          <a:ln w="15240">
            <a:solidFill>
              <a:srgbClr val="A7D8F5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51560" y="187452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83B"/>
                </a:solidFill>
              </a:rPr>
              <a:t>Challenge rules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78992" y="242316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371600" y="2432304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sheet for Version 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078992" y="280720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371600" y="2816352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official test flight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78992" y="31912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371600" y="3200400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distance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78992" y="357530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371600" y="3584448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sheet for Version 2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78992" y="3959352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A3FF"/>
                </a:solidFill>
              </a:rPr>
              <a:t>•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3968496"/>
            <a:ext cx="20848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evidence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051560" y="462686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6283B"/>
                </a:solidFill>
              </a:rPr>
              <a:t>Then answer: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1051560" y="4910328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16283B"/>
                </a:solidFill>
              </a:rPr>
              <a:t>What would make the second airplane a true revision instead of a random rebuild?</a:t>
            </a:r>
            <a:endParaRPr lang="en-US" sz="1260" dirty="0"/>
          </a:p>
        </p:txBody>
      </p:sp>
      <p:sp>
        <p:nvSpPr>
          <p:cNvPr id="21" name="Shape 18"/>
          <p:cNvSpPr/>
          <p:nvPr/>
        </p:nvSpPr>
        <p:spPr>
          <a:xfrm>
            <a:off x="4480560" y="1600200"/>
            <a:ext cx="690372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4DDCFF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2" name="Text 19"/>
          <p:cNvSpPr/>
          <p:nvPr/>
        </p:nvSpPr>
        <p:spPr>
          <a:xfrm>
            <a:off x="4800600" y="1874520"/>
            <a:ext cx="4389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Process habits</a:t>
            </a:r>
            <a:endParaRPr lang="en-US" sz="1800" dirty="0"/>
          </a:p>
        </p:txBody>
      </p:sp>
      <p:sp>
        <p:nvSpPr>
          <p:cNvPr id="23" name="Shape 20"/>
          <p:cNvSpPr/>
          <p:nvPr/>
        </p:nvSpPr>
        <p:spPr>
          <a:xfrm>
            <a:off x="4828032" y="2395728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919472" y="2487168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Sketch</a:t>
            </a:r>
            <a:endParaRPr lang="en-US" sz="760" dirty="0"/>
          </a:p>
        </p:txBody>
      </p:sp>
      <p:sp>
        <p:nvSpPr>
          <p:cNvPr id="25" name="Text 22"/>
          <p:cNvSpPr/>
          <p:nvPr/>
        </p:nvSpPr>
        <p:spPr>
          <a:xfrm>
            <a:off x="6291072" y="2450592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Show the initial concept.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4828032" y="2926080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27" name="Text 24"/>
          <p:cNvSpPr/>
          <p:nvPr/>
        </p:nvSpPr>
        <p:spPr>
          <a:xfrm>
            <a:off x="4919472" y="3017520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Build</a:t>
            </a:r>
            <a:endParaRPr lang="en-US" sz="760" dirty="0"/>
          </a:p>
        </p:txBody>
      </p:sp>
      <p:sp>
        <p:nvSpPr>
          <p:cNvPr id="28" name="Text 25"/>
          <p:cNvSpPr/>
          <p:nvPr/>
        </p:nvSpPr>
        <p:spPr>
          <a:xfrm>
            <a:off x="6291072" y="2980944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Create Version 1.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4828032" y="3456432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Text 27"/>
          <p:cNvSpPr/>
          <p:nvPr/>
        </p:nvSpPr>
        <p:spPr>
          <a:xfrm>
            <a:off x="4919472" y="3547872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Measure</a:t>
            </a:r>
            <a:endParaRPr lang="en-US" sz="760" dirty="0"/>
          </a:p>
        </p:txBody>
      </p:sp>
      <p:sp>
        <p:nvSpPr>
          <p:cNvPr id="31" name="Text 28"/>
          <p:cNvSpPr/>
          <p:nvPr/>
        </p:nvSpPr>
        <p:spPr>
          <a:xfrm>
            <a:off x="6291072" y="3511296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Record flight distance.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4828032" y="3986784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2EE6A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3" name="Text 30"/>
          <p:cNvSpPr/>
          <p:nvPr/>
        </p:nvSpPr>
        <p:spPr>
          <a:xfrm>
            <a:off x="4919472" y="4078224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Revise</a:t>
            </a:r>
            <a:endParaRPr lang="en-US" sz="760" dirty="0"/>
          </a:p>
        </p:txBody>
      </p:sp>
      <p:sp>
        <p:nvSpPr>
          <p:cNvPr id="34" name="Text 31"/>
          <p:cNvSpPr/>
          <p:nvPr/>
        </p:nvSpPr>
        <p:spPr>
          <a:xfrm>
            <a:off x="6291072" y="4041648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Change one or more features.</a:t>
            </a:r>
            <a:endParaRPr lang="en-US" sz="1250" dirty="0"/>
          </a:p>
        </p:txBody>
      </p:sp>
      <p:sp>
        <p:nvSpPr>
          <p:cNvPr id="35" name="Shape 32"/>
          <p:cNvSpPr/>
          <p:nvPr/>
        </p:nvSpPr>
        <p:spPr>
          <a:xfrm>
            <a:off x="4828032" y="4517136"/>
            <a:ext cx="1234440" cy="310896"/>
          </a:xfrm>
          <a:prstGeom prst="roundRect">
            <a:avLst>
              <a:gd name="adj" fmla="val 8824"/>
            </a:avLst>
          </a:prstGeom>
          <a:solidFill>
            <a:srgbClr val="4DD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6" name="Text 33"/>
          <p:cNvSpPr/>
          <p:nvPr/>
        </p:nvSpPr>
        <p:spPr>
          <a:xfrm>
            <a:off x="4919472" y="4608576"/>
            <a:ext cx="105156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081B33"/>
                </a:solidFill>
              </a:rPr>
              <a:t>Explain</a:t>
            </a:r>
            <a:endParaRPr lang="en-US" sz="760" dirty="0"/>
          </a:p>
        </p:txBody>
      </p:sp>
      <p:sp>
        <p:nvSpPr>
          <p:cNvPr id="37" name="Text 34"/>
          <p:cNvSpPr/>
          <p:nvPr/>
        </p:nvSpPr>
        <p:spPr>
          <a:xfrm>
            <a:off x="6291072" y="4572000"/>
            <a:ext cx="4480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EAF6FF"/>
                </a:solidFill>
              </a:rPr>
              <a:t>Connect the change to evidence.</a:t>
            </a:r>
            <a:endParaRPr lang="en-US" sz="1250" dirty="0"/>
          </a:p>
        </p:txBody>
      </p:sp>
      <p:sp>
        <p:nvSpPr>
          <p:cNvPr id="38" name="Text 35"/>
          <p:cNvSpPr/>
          <p:nvPr/>
        </p:nvSpPr>
        <p:spPr>
          <a:xfrm>
            <a:off x="4800600" y="5257800"/>
            <a:ext cx="5943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b="1" dirty="0">
                <a:solidFill>
                  <a:srgbClr val="FFC857"/>
                </a:solidFill>
              </a:rPr>
              <a:t>Share-out target: one design change + the evidence that would justify it.</a:t>
            </a:r>
            <a:endParaRPr lang="en-US" sz="1450" dirty="0"/>
          </a:p>
        </p:txBody>
      </p:sp>
      <p:sp>
        <p:nvSpPr>
          <p:cNvPr id="39" name="Shape 36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40" name="Text 37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4DDCFF"/>
          </a:solidFill>
          <a:ln w="12700">
            <a:solidFill>
              <a:srgbClr val="4DDCFF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347472"/>
            <a:ext cx="2926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4DDC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621792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Trial-and-Error vs. Engineering Revision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658368" y="107899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C7E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random changes; the goal is evidence-based improvement.</a:t>
            </a:r>
            <a:endParaRPr lang="en-US" sz="1150" dirty="0"/>
          </a:p>
        </p:txBody>
      </p:sp>
      <p:pic>
        <p:nvPicPr>
          <p:cNvPr id="6" name="Image 0" descr="/mnt/data/lockwoodstem-logo-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7232" y="411480"/>
            <a:ext cx="1691640" cy="502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F4FAFF"/>
          </a:solidFill>
          <a:ln w="15240">
            <a:solidFill>
              <a:srgbClr val="D1EAF8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8" name="Text 5"/>
          <p:cNvSpPr/>
          <p:nvPr/>
        </p:nvSpPr>
        <p:spPr>
          <a:xfrm>
            <a:off x="1005840" y="192024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83B"/>
                </a:solidFill>
              </a:rPr>
              <a:t>Trial-and-error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00584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A6278"/>
                </a:solidFill>
              </a:rPr>
              <a:t>Unclear learning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102412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16736" y="2798064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Changes are random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2412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316736" y="3227832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Results may not be recorded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2412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16736" y="3657600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Cause is hard to explain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2412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6C8296"/>
                </a:solidFill>
              </a:rPr>
              <a:t>•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316736" y="4087368"/>
            <a:ext cx="38679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28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Progress is difficult to prove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6446520" y="160020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F3156"/>
          </a:solidFill>
          <a:ln w="15240">
            <a:solidFill>
              <a:srgbClr val="2EE6A6">
                <a:alpha val="85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6766560" y="1920240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</a:rPr>
              <a:t>Engineering revision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6766560" y="230428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EE6A6"/>
                </a:solidFill>
              </a:rPr>
              <a:t>Evidence-based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784848" y="2788920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7077456" y="2798064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Changes have a reason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784848" y="3218688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077456" y="3227832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results are recorded</a:t>
            </a:r>
            <a:endParaRPr lang="en-US" sz="1500" dirty="0"/>
          </a:p>
        </p:txBody>
      </p:sp>
      <p:sp>
        <p:nvSpPr>
          <p:cNvPr id="25" name="Text 22"/>
          <p:cNvSpPr/>
          <p:nvPr/>
        </p:nvSpPr>
        <p:spPr>
          <a:xfrm>
            <a:off x="6784848" y="3648456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7077456" y="3657600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Cause can be discussed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784848" y="4078224"/>
            <a:ext cx="228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E6A6"/>
                </a:solidFill>
              </a:rPr>
              <a:t>•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7077456" y="4087368"/>
            <a:ext cx="3913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Improvement can be defended</a:t>
            </a:r>
            <a:endParaRPr lang="en-US" sz="1500" dirty="0"/>
          </a:p>
        </p:txBody>
      </p:sp>
      <p:sp>
        <p:nvSpPr>
          <p:cNvPr id="29" name="Shape 26"/>
          <p:cNvSpPr/>
          <p:nvPr/>
        </p:nvSpPr>
        <p:spPr>
          <a:xfrm>
            <a:off x="5742432" y="3154680"/>
            <a:ext cx="640080" cy="640080"/>
          </a:xfrm>
          <a:prstGeom prst="chevron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0" name="Shape 27"/>
          <p:cNvSpPr/>
          <p:nvPr/>
        </p:nvSpPr>
        <p:spPr>
          <a:xfrm>
            <a:off x="502920" y="6419088"/>
            <a:ext cx="11173968" cy="0"/>
          </a:xfrm>
          <a:prstGeom prst="line">
            <a:avLst/>
          </a:prstGeom>
          <a:noFill/>
          <a:ln w="12700">
            <a:solidFill>
              <a:srgbClr val="7AA6C8">
                <a:alpha val="38000"/>
              </a:srgbClr>
            </a:solidFill>
            <a:prstDash val="solid"/>
          </a:ln>
        </p:spPr>
        <p:txBody>
          <a:bodyPr/>
          <a:p/>
        </p:txBody>
      </p:sp>
      <p:sp>
        <p:nvSpPr>
          <p:cNvPr id="31" name="Text 28"/>
          <p:cNvSpPr/>
          <p:nvPr/>
        </p:nvSpPr>
        <p:spPr>
          <a:xfrm>
            <a:off x="548640" y="647395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0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9692640" y="6473952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9FB7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0.4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1669</Words>
  <Application>Microsoft Office PowerPoint</Application>
  <PresentationFormat>Widescreen</PresentationFormat>
  <Paragraphs>319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0.1 Course Launch &amp; Engineering Mindset</dc:title>
  <dc:subject>IED Unit 0 Lesson 0.1</dc:subject>
  <dc:creator>LockwoodSTEM</dc:creator>
  <cp:lastModifiedBy>Jonathan Lockwood</cp:lastModifiedBy>
  <cp:revision>1</cp:revision>
  <dcterms:created xsi:type="dcterms:W3CDTF">2026-07-16T18:24:39Z</dcterms:created>
  <dcterms:modified xsi:type="dcterms:W3CDTF">2026-07-16T20:37:06Z</dcterms:modified>
</cp:coreProperties>
</file>