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2" d="100"/>
          <a:sy n="112" d="100"/>
        </p:scale>
        <p:origin x="5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3197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pic>
        <p:nvPicPr>
          <p:cNvPr id="3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44" y="502920"/>
            <a:ext cx="2194560" cy="65836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713232" y="1417320"/>
            <a:ext cx="2148840" cy="347472"/>
          </a:xfrm>
          <a:prstGeom prst="roundRect">
            <a:avLst>
              <a:gd name="adj" fmla="val 10526"/>
            </a:avLst>
          </a:prstGeom>
          <a:solidFill>
            <a:srgbClr val="FFC857">
              <a:alpha val="90000"/>
            </a:srgbClr>
          </a:solidFill>
          <a:ln w="12700">
            <a:solidFill>
              <a:srgbClr val="FFC85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5" name="Text 2"/>
          <p:cNvSpPr/>
          <p:nvPr/>
        </p:nvSpPr>
        <p:spPr>
          <a:xfrm>
            <a:off x="786384" y="1499616"/>
            <a:ext cx="20025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081B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0 • LESSON 0.3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713232" y="1874520"/>
            <a:ext cx="6400800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Safety, PPE &amp;
FabLab Orientation</a:t>
            </a:r>
            <a:endParaRPr lang="en-US" sz="3600" dirty="0"/>
          </a:p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/>
            </a:r>
            <a:endParaRPr lang="en-US" sz="3600" dirty="0"/>
          </a:p>
        </p:txBody>
      </p:sp>
      <p:sp>
        <p:nvSpPr>
          <p:cNvPr id="7" name="Shape 4"/>
          <p:cNvSpPr/>
          <p:nvPr/>
        </p:nvSpPr>
        <p:spPr>
          <a:xfrm>
            <a:off x="749808" y="3456432"/>
            <a:ext cx="6263640" cy="914400"/>
          </a:xfrm>
          <a:prstGeom prst="roundRect">
            <a:avLst>
              <a:gd name="adj" fmla="val 5000"/>
            </a:avLst>
          </a:prstGeom>
          <a:solidFill>
            <a:srgbClr val="113C65"/>
          </a:solidFill>
          <a:ln w="13970">
            <a:solidFill>
              <a:srgbClr val="4DDCFF">
                <a:alpha val="9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987552" y="3657600"/>
            <a:ext cx="1463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C8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987552" y="3904488"/>
            <a:ext cx="5623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safe habits make engineering work possible?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7726680" y="1417320"/>
            <a:ext cx="3063240" cy="749808"/>
          </a:xfrm>
          <a:prstGeom prst="roundRect">
            <a:avLst>
              <a:gd name="adj" fmla="val 6098"/>
            </a:avLst>
          </a:prstGeom>
          <a:solidFill>
            <a:srgbClr val="123A63"/>
          </a:solidFill>
          <a:ln w="13970">
            <a:solidFill>
              <a:srgbClr val="4DDCFF"/>
            </a:solidFill>
            <a:prstDash val="solid"/>
          </a:ln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7973568" y="1563624"/>
            <a:ext cx="960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4DDCFF"/>
                </a:solidFill>
              </a:rPr>
              <a:t>DEFINE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9710928" y="1572768"/>
            <a:ext cx="8412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50" dirty="0">
                <a:solidFill>
                  <a:srgbClr val="EAF6FF"/>
                </a:solidFill>
              </a:rPr>
              <a:t>the problem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7726680" y="2715768"/>
            <a:ext cx="3063240" cy="749808"/>
          </a:xfrm>
          <a:prstGeom prst="roundRect">
            <a:avLst>
              <a:gd name="adj" fmla="val 6098"/>
            </a:avLst>
          </a:prstGeom>
          <a:solidFill>
            <a:srgbClr val="123A63"/>
          </a:solidFill>
          <a:ln w="13970">
            <a:solidFill>
              <a:srgbClr val="2EE6A6"/>
            </a:solidFill>
            <a:prstDash val="solid"/>
          </a:ln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7973568" y="2862072"/>
            <a:ext cx="960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EE6A6"/>
                </a:solidFill>
              </a:rPr>
              <a:t>TEST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9710928" y="2871216"/>
            <a:ext cx="8412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50" dirty="0">
                <a:solidFill>
                  <a:srgbClr val="EAF6FF"/>
                </a:solidFill>
              </a:rPr>
              <a:t>the idea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7726680" y="4014216"/>
            <a:ext cx="3063240" cy="749808"/>
          </a:xfrm>
          <a:prstGeom prst="roundRect">
            <a:avLst>
              <a:gd name="adj" fmla="val 6098"/>
            </a:avLst>
          </a:prstGeom>
          <a:solidFill>
            <a:srgbClr val="123A63"/>
          </a:solidFill>
          <a:ln w="13970">
            <a:solidFill>
              <a:srgbClr val="FFC857"/>
            </a:solidFill>
            <a:prstDash val="solid"/>
          </a:ln>
        </p:spPr>
        <p:txBody>
          <a:bodyPr/>
          <a:p/>
        </p:txBody>
      </p:sp>
      <p:sp>
        <p:nvSpPr>
          <p:cNvPr id="17" name="Text 14"/>
          <p:cNvSpPr/>
          <p:nvPr/>
        </p:nvSpPr>
        <p:spPr>
          <a:xfrm>
            <a:off x="7973568" y="4160520"/>
            <a:ext cx="960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C857"/>
                </a:solidFill>
              </a:rPr>
              <a:t>DECIDE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9710928" y="4169664"/>
            <a:ext cx="8412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50" dirty="0">
                <a:solidFill>
                  <a:srgbClr val="EAF6FF"/>
                </a:solidFill>
              </a:rPr>
              <a:t>with evidence</a:t>
            </a:r>
            <a:endParaRPr lang="en-US" sz="1250" dirty="0"/>
          </a:p>
        </p:txBody>
      </p:sp>
      <p:sp>
        <p:nvSpPr>
          <p:cNvPr id="19" name="Text 16"/>
          <p:cNvSpPr/>
          <p:nvPr/>
        </p:nvSpPr>
        <p:spPr>
          <a:xfrm>
            <a:off x="749808" y="5879592"/>
            <a:ext cx="4480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 to Engineering Design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Safety Protects Quality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safe process creates better evidence, better prototypes, and fewer avoidable problems.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68680" y="1874520"/>
            <a:ext cx="3063240" cy="1325880"/>
          </a:xfrm>
          <a:prstGeom prst="roundRect">
            <a:avLst>
              <a:gd name="adj" fmla="val 5517"/>
            </a:avLst>
          </a:prstGeom>
          <a:solidFill>
            <a:srgbClr val="0F3156"/>
          </a:solidFill>
          <a:ln w="15240">
            <a:solidFill>
              <a:srgbClr val="FFC857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1097280" y="2121408"/>
            <a:ext cx="2468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People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1097280" y="2578608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dirty="0">
                <a:solidFill>
                  <a:srgbClr val="EAF6FF"/>
                </a:solidFill>
              </a:rPr>
              <a:t>No project is worth an injury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4023360" y="2331720"/>
            <a:ext cx="438912" cy="411480"/>
          </a:xfrm>
          <a:prstGeom prst="chevron">
            <a:avLst/>
          </a:prstGeom>
          <a:solidFill>
            <a:srgbClr val="89DDF8"/>
          </a:solidFill>
          <a:ln w="12700">
            <a:solidFill>
              <a:srgbClr val="89DDF8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1" name="Shape 8"/>
          <p:cNvSpPr/>
          <p:nvPr/>
        </p:nvSpPr>
        <p:spPr>
          <a:xfrm>
            <a:off x="4617720" y="1874520"/>
            <a:ext cx="3063240" cy="1325880"/>
          </a:xfrm>
          <a:prstGeom prst="roundRect">
            <a:avLst>
              <a:gd name="adj" fmla="val 5517"/>
            </a:avLst>
          </a:prstGeom>
          <a:solidFill>
            <a:srgbClr val="F4FAFF"/>
          </a:solidFill>
          <a:ln w="15240">
            <a:solidFill>
              <a:srgbClr val="4DDCFF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4846320" y="2121408"/>
            <a:ext cx="2468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6283B"/>
                </a:solidFill>
              </a:rPr>
              <a:t>Tools</a:t>
            </a:r>
            <a:endParaRPr lang="en-US" sz="2400" dirty="0"/>
          </a:p>
        </p:txBody>
      </p:sp>
      <p:sp>
        <p:nvSpPr>
          <p:cNvPr id="13" name="Text 10"/>
          <p:cNvSpPr/>
          <p:nvPr/>
        </p:nvSpPr>
        <p:spPr>
          <a:xfrm>
            <a:off x="4846320" y="2578608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dirty="0">
                <a:solidFill>
                  <a:srgbClr val="405B70"/>
                </a:solidFill>
              </a:rPr>
              <a:t>Equipment must stay usable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7772400" y="2331720"/>
            <a:ext cx="438912" cy="411480"/>
          </a:xfrm>
          <a:prstGeom prst="chevron">
            <a:avLst/>
          </a:prstGeom>
          <a:solidFill>
            <a:srgbClr val="89DDF8"/>
          </a:solidFill>
          <a:ln w="12700">
            <a:solidFill>
              <a:srgbClr val="89DDF8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5" name="Shape 12"/>
          <p:cNvSpPr/>
          <p:nvPr/>
        </p:nvSpPr>
        <p:spPr>
          <a:xfrm>
            <a:off x="8366760" y="1874520"/>
            <a:ext cx="3063240" cy="1325880"/>
          </a:xfrm>
          <a:prstGeom prst="roundRect">
            <a:avLst>
              <a:gd name="adj" fmla="val 5517"/>
            </a:avLst>
          </a:prstGeom>
          <a:solidFill>
            <a:srgbClr val="0F3156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6" name="Text 13"/>
          <p:cNvSpPr/>
          <p:nvPr/>
        </p:nvSpPr>
        <p:spPr>
          <a:xfrm>
            <a:off x="8595360" y="2121408"/>
            <a:ext cx="2468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Evidence</a:t>
            </a:r>
            <a:endParaRPr lang="en-US" sz="2400" dirty="0"/>
          </a:p>
        </p:txBody>
      </p:sp>
      <p:sp>
        <p:nvSpPr>
          <p:cNvPr id="17" name="Text 14"/>
          <p:cNvSpPr/>
          <p:nvPr/>
        </p:nvSpPr>
        <p:spPr>
          <a:xfrm>
            <a:off x="8595360" y="2578608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dirty="0">
                <a:solidFill>
                  <a:srgbClr val="EAF6FF"/>
                </a:solidFill>
              </a:rPr>
              <a:t>Clean, controlled work improves results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960120" y="3767328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</a:rPr>
              <a:t>Evidence can include…</a:t>
            </a:r>
            <a:endParaRPr lang="en-US" sz="2100" dirty="0"/>
          </a:p>
        </p:txBody>
      </p:sp>
      <p:sp>
        <p:nvSpPr>
          <p:cNvPr id="19" name="Shape 16"/>
          <p:cNvSpPr/>
          <p:nvPr/>
        </p:nvSpPr>
        <p:spPr>
          <a:xfrm>
            <a:off x="960120" y="4315968"/>
            <a:ext cx="2468880" cy="384048"/>
          </a:xfrm>
          <a:prstGeom prst="roundRect">
            <a:avLst>
              <a:gd name="adj" fmla="val 11905"/>
            </a:avLst>
          </a:prstGeom>
          <a:solidFill>
            <a:srgbClr val="163D68"/>
          </a:solidFill>
          <a:ln w="12700">
            <a:solidFill>
              <a:srgbClr val="2F6B95">
                <a:alpha val="5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0" name="Text 17"/>
          <p:cNvSpPr/>
          <p:nvPr/>
        </p:nvSpPr>
        <p:spPr>
          <a:xfrm>
            <a:off x="1097280" y="4416552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EAF6FF"/>
                </a:solidFill>
              </a:rPr>
              <a:t>PPE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4251960" y="4315968"/>
            <a:ext cx="2468880" cy="384048"/>
          </a:xfrm>
          <a:prstGeom prst="roundRect">
            <a:avLst>
              <a:gd name="adj" fmla="val 11905"/>
            </a:avLst>
          </a:prstGeom>
          <a:solidFill>
            <a:srgbClr val="163D68"/>
          </a:solidFill>
          <a:ln w="12700">
            <a:solidFill>
              <a:srgbClr val="2F6B95">
                <a:alpha val="5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2" name="Text 19"/>
          <p:cNvSpPr/>
          <p:nvPr/>
        </p:nvSpPr>
        <p:spPr>
          <a:xfrm>
            <a:off x="4389120" y="4416552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EAF6FF"/>
                </a:solidFill>
              </a:rPr>
              <a:t>Permission</a:t>
            </a:r>
            <a:endParaRPr lang="en-US" sz="1150" dirty="0"/>
          </a:p>
        </p:txBody>
      </p:sp>
      <p:sp>
        <p:nvSpPr>
          <p:cNvPr id="23" name="Shape 20"/>
          <p:cNvSpPr/>
          <p:nvPr/>
        </p:nvSpPr>
        <p:spPr>
          <a:xfrm>
            <a:off x="7543800" y="4315968"/>
            <a:ext cx="2468880" cy="384048"/>
          </a:xfrm>
          <a:prstGeom prst="roundRect">
            <a:avLst>
              <a:gd name="adj" fmla="val 11905"/>
            </a:avLst>
          </a:prstGeom>
          <a:solidFill>
            <a:srgbClr val="163D68"/>
          </a:solidFill>
          <a:ln w="12700">
            <a:solidFill>
              <a:srgbClr val="2F6B95">
                <a:alpha val="5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7680960" y="4416552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EAF6FF"/>
                </a:solidFill>
              </a:rPr>
              <a:t>Clear space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960120" y="4882896"/>
            <a:ext cx="2468880" cy="384048"/>
          </a:xfrm>
          <a:prstGeom prst="roundRect">
            <a:avLst>
              <a:gd name="adj" fmla="val 11905"/>
            </a:avLst>
          </a:prstGeom>
          <a:solidFill>
            <a:srgbClr val="163D68"/>
          </a:solidFill>
          <a:ln w="12700">
            <a:solidFill>
              <a:srgbClr val="2F6B95">
                <a:alpha val="5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6" name="Text 23"/>
          <p:cNvSpPr/>
          <p:nvPr/>
        </p:nvSpPr>
        <p:spPr>
          <a:xfrm>
            <a:off x="1097280" y="4983480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EAF6FF"/>
                </a:solidFill>
              </a:rPr>
              <a:t>Tool checks</a:t>
            </a:r>
            <a:endParaRPr lang="en-US" sz="1150" dirty="0"/>
          </a:p>
        </p:txBody>
      </p:sp>
      <p:sp>
        <p:nvSpPr>
          <p:cNvPr id="27" name="Shape 24"/>
          <p:cNvSpPr/>
          <p:nvPr/>
        </p:nvSpPr>
        <p:spPr>
          <a:xfrm>
            <a:off x="4251960" y="4882896"/>
            <a:ext cx="2468880" cy="384048"/>
          </a:xfrm>
          <a:prstGeom prst="roundRect">
            <a:avLst>
              <a:gd name="adj" fmla="val 11905"/>
            </a:avLst>
          </a:prstGeom>
          <a:solidFill>
            <a:srgbClr val="163D68"/>
          </a:solidFill>
          <a:ln w="12700">
            <a:solidFill>
              <a:srgbClr val="2F6B95">
                <a:alpha val="5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8" name="Text 25"/>
          <p:cNvSpPr/>
          <p:nvPr/>
        </p:nvSpPr>
        <p:spPr>
          <a:xfrm>
            <a:off x="4389120" y="4983480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EAF6FF"/>
                </a:solidFill>
              </a:rPr>
              <a:t>Supervision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7543800" y="4882896"/>
            <a:ext cx="2468880" cy="384048"/>
          </a:xfrm>
          <a:prstGeom prst="roundRect">
            <a:avLst>
              <a:gd name="adj" fmla="val 11905"/>
            </a:avLst>
          </a:prstGeom>
          <a:solidFill>
            <a:srgbClr val="163D68"/>
          </a:solidFill>
          <a:ln w="12700">
            <a:solidFill>
              <a:srgbClr val="2F6B95">
                <a:alpha val="5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0" name="Text 27"/>
          <p:cNvSpPr/>
          <p:nvPr/>
        </p:nvSpPr>
        <p:spPr>
          <a:xfrm>
            <a:off x="7680960" y="4983480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EAF6FF"/>
                </a:solidFill>
              </a:rPr>
              <a:t>Reporting</a:t>
            </a:r>
            <a:endParaRPr lang="en-US" sz="1150" dirty="0"/>
          </a:p>
        </p:txBody>
      </p:sp>
      <p:sp>
        <p:nvSpPr>
          <p:cNvPr id="31" name="Shape 28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2" name="Text 29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33" name="Text 30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0.3</a:t>
            </a:r>
            <a:endParaRPr lang="en-US" sz="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Safety Evidence Matters?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two strongest supports.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77240" y="1536192"/>
            <a:ext cx="10652760" cy="1005840"/>
          </a:xfrm>
          <a:prstGeom prst="roundRect">
            <a:avLst>
              <a:gd name="adj" fmla="val 7273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1097280" y="1810512"/>
            <a:ext cx="822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A3FF"/>
                </a:solidFill>
              </a:rPr>
              <a:t>Claim: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920240" y="1792224"/>
            <a:ext cx="8778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16283B"/>
                </a:solidFill>
              </a:rPr>
              <a:t>“Our team is ready to begin a supervised FabLab activity.”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097280" y="2176272"/>
            <a:ext cx="3931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A6278"/>
                </a:solidFill>
              </a:rPr>
              <a:t>Vote for the two strongest supports.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1005840" y="2880360"/>
            <a:ext cx="9966960" cy="347472"/>
          </a:xfrm>
          <a:prstGeom prst="roundRect">
            <a:avLst>
              <a:gd name="adj" fmla="val 7895"/>
            </a:avLst>
          </a:prstGeom>
          <a:solidFill>
            <a:srgbClr val="0F3156"/>
          </a:solidFill>
          <a:ln w="12700">
            <a:solidFill>
              <a:srgbClr val="2F6B95">
                <a:alpha val="8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1143000" y="2980944"/>
            <a:ext cx="21945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4DDCFF"/>
                </a:solidFill>
              </a:rPr>
              <a:t>A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1508760" y="2953512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EAF6FF"/>
                </a:solidFill>
              </a:rPr>
              <a:t>Everyone has the required PPE ready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1005840" y="3355848"/>
            <a:ext cx="9966960" cy="347472"/>
          </a:xfrm>
          <a:prstGeom prst="roundRect">
            <a:avLst>
              <a:gd name="adj" fmla="val 7895"/>
            </a:avLst>
          </a:prstGeom>
          <a:solidFill>
            <a:srgbClr val="0F3156"/>
          </a:solidFill>
          <a:ln w="12700">
            <a:solidFill>
              <a:srgbClr val="2F6B95">
                <a:alpha val="8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1143000" y="3456432"/>
            <a:ext cx="21945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4DDCFF"/>
                </a:solidFill>
              </a:rPr>
              <a:t>B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1508760" y="3429000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EAF6FF"/>
                </a:solidFill>
              </a:rPr>
              <a:t>The team wants to finish quickly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1005840" y="3831336"/>
            <a:ext cx="9966960" cy="347472"/>
          </a:xfrm>
          <a:prstGeom prst="roundRect">
            <a:avLst>
              <a:gd name="adj" fmla="val 7895"/>
            </a:avLst>
          </a:prstGeom>
          <a:solidFill>
            <a:srgbClr val="0F3156"/>
          </a:solidFill>
          <a:ln w="12700">
            <a:solidFill>
              <a:srgbClr val="2F6B95">
                <a:alpha val="8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1143000" y="3931920"/>
            <a:ext cx="21945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4DDCFF"/>
                </a:solidFill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508760" y="3904488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EAF6FF"/>
                </a:solidFill>
              </a:rPr>
              <a:t>The teacher has given permission to begin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1005840" y="4306824"/>
            <a:ext cx="9966960" cy="347472"/>
          </a:xfrm>
          <a:prstGeom prst="roundRect">
            <a:avLst>
              <a:gd name="adj" fmla="val 7895"/>
            </a:avLst>
          </a:prstGeom>
          <a:solidFill>
            <a:srgbClr val="0F3156"/>
          </a:solidFill>
          <a:ln w="12700">
            <a:solidFill>
              <a:srgbClr val="2F6B95">
                <a:alpha val="8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1143000" y="4407408"/>
            <a:ext cx="21945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4DDCFF"/>
                </a:solidFill>
              </a:rPr>
              <a:t>D</a:t>
            </a:r>
            <a:endParaRPr lang="en-US" sz="800" dirty="0"/>
          </a:p>
        </p:txBody>
      </p:sp>
      <p:sp>
        <p:nvSpPr>
          <p:cNvPr id="22" name="Text 19"/>
          <p:cNvSpPr/>
          <p:nvPr/>
        </p:nvSpPr>
        <p:spPr>
          <a:xfrm>
            <a:off x="1508760" y="4379976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EAF6FF"/>
                </a:solidFill>
              </a:rPr>
              <a:t>The materials look fun to use</a:t>
            </a:r>
            <a:endParaRPr lang="en-US" sz="1150" dirty="0"/>
          </a:p>
        </p:txBody>
      </p:sp>
      <p:sp>
        <p:nvSpPr>
          <p:cNvPr id="23" name="Shape 20"/>
          <p:cNvSpPr/>
          <p:nvPr/>
        </p:nvSpPr>
        <p:spPr>
          <a:xfrm>
            <a:off x="1005840" y="4782312"/>
            <a:ext cx="9966960" cy="347472"/>
          </a:xfrm>
          <a:prstGeom prst="roundRect">
            <a:avLst>
              <a:gd name="adj" fmla="val 7895"/>
            </a:avLst>
          </a:prstGeom>
          <a:solidFill>
            <a:srgbClr val="0F3156"/>
          </a:solidFill>
          <a:ln w="12700">
            <a:solidFill>
              <a:srgbClr val="2F6B95">
                <a:alpha val="8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1143000" y="4882896"/>
            <a:ext cx="21945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4DDCFF"/>
                </a:solidFill>
              </a:rPr>
              <a:t>E</a:t>
            </a:r>
            <a:endParaRPr lang="en-US" sz="800" dirty="0"/>
          </a:p>
        </p:txBody>
      </p:sp>
      <p:sp>
        <p:nvSpPr>
          <p:cNvPr id="25" name="Text 22"/>
          <p:cNvSpPr/>
          <p:nvPr/>
        </p:nvSpPr>
        <p:spPr>
          <a:xfrm>
            <a:off x="1508760" y="485546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EAF6FF"/>
                </a:solidFill>
              </a:rPr>
              <a:t>A teammate says they used the tool before</a:t>
            </a:r>
            <a:endParaRPr lang="en-US" sz="1150" dirty="0"/>
          </a:p>
        </p:txBody>
      </p:sp>
      <p:sp>
        <p:nvSpPr>
          <p:cNvPr id="26" name="Shape 23"/>
          <p:cNvSpPr/>
          <p:nvPr/>
        </p:nvSpPr>
        <p:spPr>
          <a:xfrm>
            <a:off x="1005840" y="5532120"/>
            <a:ext cx="9966960" cy="384048"/>
          </a:xfrm>
          <a:prstGeom prst="roundRect">
            <a:avLst>
              <a:gd name="adj" fmla="val 7143"/>
            </a:avLst>
          </a:prstGeom>
          <a:solidFill>
            <a:srgbClr val="163D68"/>
          </a:solidFill>
          <a:ln w="12700">
            <a:solidFill>
              <a:srgbClr val="163D68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7" name="Text 24"/>
          <p:cNvSpPr/>
          <p:nvPr/>
        </p:nvSpPr>
        <p:spPr>
          <a:xfrm>
            <a:off x="1170432" y="5660136"/>
            <a:ext cx="96469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C857"/>
                </a:solidFill>
              </a:rPr>
              <a:t>Vote first. Then we will reveal the best evidence pair.</a:t>
            </a:r>
            <a:endParaRPr lang="en-US" sz="1150" dirty="0"/>
          </a:p>
        </p:txBody>
      </p:sp>
      <p:sp>
        <p:nvSpPr>
          <p:cNvPr id="28" name="Shape 25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9" name="Text 26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30" name="Text 27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0.3</a:t>
            </a:r>
            <a:endParaRPr lang="en-US" sz="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Safety Evidence Matters?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support confirms readiness and permission.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141732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EE6A6"/>
                </a:solidFill>
              </a:rPr>
              <a:t>Best support: A + C</a:t>
            </a:r>
            <a:endParaRPr lang="en-US" sz="2400" dirty="0"/>
          </a:p>
        </p:txBody>
      </p:sp>
      <p:sp>
        <p:nvSpPr>
          <p:cNvPr id="8" name="Shape 5"/>
          <p:cNvSpPr/>
          <p:nvPr/>
        </p:nvSpPr>
        <p:spPr>
          <a:xfrm>
            <a:off x="914400" y="2057400"/>
            <a:ext cx="10241280" cy="868680"/>
          </a:xfrm>
          <a:prstGeom prst="roundRect">
            <a:avLst>
              <a:gd name="adj" fmla="val 8421"/>
            </a:avLst>
          </a:prstGeom>
          <a:solidFill>
            <a:srgbClr val="123A63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1188720" y="2331720"/>
            <a:ext cx="256032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EE6A6"/>
                </a:solidFill>
              </a:rPr>
              <a:t>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1645920" y="2258568"/>
            <a:ext cx="6492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FFFFFF"/>
                </a:solidFill>
              </a:rPr>
              <a:t>Everyone has the required PPE ready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8366760" y="2276856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EAF6FF"/>
                </a:solidFill>
              </a:rPr>
              <a:t>Shows the team is prepared for the activity.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914400" y="3227832"/>
            <a:ext cx="10241280" cy="868680"/>
          </a:xfrm>
          <a:prstGeom prst="roundRect">
            <a:avLst>
              <a:gd name="adj" fmla="val 8421"/>
            </a:avLst>
          </a:prstGeom>
          <a:solidFill>
            <a:srgbClr val="123A63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1188720" y="3502152"/>
            <a:ext cx="256032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EE6A6"/>
                </a:solidFill>
              </a:rPr>
              <a:t>C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1645920" y="3429000"/>
            <a:ext cx="6492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FFFFFF"/>
                </a:solidFill>
              </a:rPr>
              <a:t>The teacher has given permission to begin</a:t>
            </a:r>
            <a:endParaRPr lang="en-US" sz="1550" dirty="0"/>
          </a:p>
        </p:txBody>
      </p:sp>
      <p:sp>
        <p:nvSpPr>
          <p:cNvPr id="15" name="Text 12"/>
          <p:cNvSpPr/>
          <p:nvPr/>
        </p:nvSpPr>
        <p:spPr>
          <a:xfrm>
            <a:off x="8366760" y="3447288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EAF6FF"/>
                </a:solidFill>
              </a:rPr>
              <a:t>Confirms supervision and readiness for tool use.</a:t>
            </a:r>
            <a:endParaRPr lang="en-US" sz="1050" dirty="0"/>
          </a:p>
        </p:txBody>
      </p:sp>
      <p:sp>
        <p:nvSpPr>
          <p:cNvPr id="16" name="Text 13"/>
          <p:cNvSpPr/>
          <p:nvPr/>
        </p:nvSpPr>
        <p:spPr>
          <a:xfrm>
            <a:off x="914400" y="4800600"/>
            <a:ext cx="10241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C857"/>
                </a:solidFill>
              </a:rPr>
              <a:t>Useful, but not enough alone: prior experience and motivation do not replace permission, PPE, and safe setup.</a:t>
            </a:r>
            <a:endParaRPr lang="en-US" sz="1550" dirty="0"/>
          </a:p>
        </p:txBody>
      </p:sp>
      <p:sp>
        <p:nvSpPr>
          <p:cNvPr id="17" name="Shape 14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0.3</a:t>
            </a:r>
            <a:endParaRPr lang="en-US" sz="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Student Do Next?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1536192"/>
            <a:ext cx="102412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A student notices a damaged tool on the table before the activity begins.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960120" y="2395728"/>
            <a:ext cx="10058400" cy="493776"/>
          </a:xfrm>
          <a:prstGeom prst="roundRect">
            <a:avLst>
              <a:gd name="adj" fmla="val 14815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1207008" y="2551176"/>
            <a:ext cx="22860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0A3FF"/>
                </a:solidFill>
              </a:rPr>
              <a:t>A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1600200" y="2514600"/>
            <a:ext cx="90068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16283B"/>
                </a:solidFill>
              </a:rPr>
              <a:t>Use it carefully and hope it works.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960120" y="3108960"/>
            <a:ext cx="10058400" cy="493776"/>
          </a:xfrm>
          <a:prstGeom prst="roundRect">
            <a:avLst>
              <a:gd name="adj" fmla="val 14815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1207008" y="3264408"/>
            <a:ext cx="22860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0A3FF"/>
                </a:solidFill>
              </a:rPr>
              <a:t>B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1600200" y="3227832"/>
            <a:ext cx="90068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16283B"/>
                </a:solidFill>
              </a:rPr>
              <a:t>Hide it so the team does not lose time.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960120" y="3822192"/>
            <a:ext cx="10058400" cy="493776"/>
          </a:xfrm>
          <a:prstGeom prst="roundRect">
            <a:avLst>
              <a:gd name="adj" fmla="val 14815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1207008" y="3977640"/>
            <a:ext cx="22860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0A3FF"/>
                </a:solidFill>
              </a:rPr>
              <a:t>C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1600200" y="3941064"/>
            <a:ext cx="90068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16283B"/>
                </a:solidFill>
              </a:rPr>
              <a:t>Stop, set it aside, and report it to the teacher immediately.</a:t>
            </a:r>
            <a:endParaRPr lang="en-US" sz="1250" dirty="0"/>
          </a:p>
        </p:txBody>
      </p:sp>
      <p:sp>
        <p:nvSpPr>
          <p:cNvPr id="17" name="Shape 14"/>
          <p:cNvSpPr/>
          <p:nvPr/>
        </p:nvSpPr>
        <p:spPr>
          <a:xfrm>
            <a:off x="960120" y="4535424"/>
            <a:ext cx="10058400" cy="493776"/>
          </a:xfrm>
          <a:prstGeom prst="roundRect">
            <a:avLst>
              <a:gd name="adj" fmla="val 14815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1207008" y="4690872"/>
            <a:ext cx="22860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0A3FF"/>
                </a:solidFill>
              </a:rPr>
              <a:t>D</a:t>
            </a:r>
            <a:endParaRPr lang="en-US" sz="850" dirty="0"/>
          </a:p>
        </p:txBody>
      </p:sp>
      <p:sp>
        <p:nvSpPr>
          <p:cNvPr id="19" name="Text 16"/>
          <p:cNvSpPr/>
          <p:nvPr/>
        </p:nvSpPr>
        <p:spPr>
          <a:xfrm>
            <a:off x="1600200" y="4654296"/>
            <a:ext cx="90068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16283B"/>
                </a:solidFill>
              </a:rPr>
              <a:t>Let someone else discover the problem later.</a:t>
            </a:r>
            <a:endParaRPr lang="en-US" sz="1250" dirty="0"/>
          </a:p>
        </p:txBody>
      </p:sp>
      <p:sp>
        <p:nvSpPr>
          <p:cNvPr id="20" name="Shape 17"/>
          <p:cNvSpPr/>
          <p:nvPr/>
        </p:nvSpPr>
        <p:spPr>
          <a:xfrm>
            <a:off x="960120" y="5422392"/>
            <a:ext cx="10058400" cy="438912"/>
          </a:xfrm>
          <a:prstGeom prst="roundRect">
            <a:avLst>
              <a:gd name="adj" fmla="val 8333"/>
            </a:avLst>
          </a:prstGeom>
          <a:solidFill>
            <a:srgbClr val="163D68"/>
          </a:solidFill>
          <a:ln w="12700">
            <a:solidFill>
              <a:srgbClr val="163D68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1143000" y="5568696"/>
            <a:ext cx="96926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80" b="1" dirty="0">
                <a:solidFill>
                  <a:srgbClr val="FFC857"/>
                </a:solidFill>
              </a:rPr>
              <a:t>Vote first. Then we will reveal the strongest next step.</a:t>
            </a:r>
            <a:endParaRPr lang="en-US" sz="1180" dirty="0"/>
          </a:p>
        </p:txBody>
      </p:sp>
      <p:sp>
        <p:nvSpPr>
          <p:cNvPr id="22" name="Shape 19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3" name="Text 20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24" name="Text 21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0.3</a:t>
            </a:r>
            <a:endParaRPr lang="en-US" sz="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Student Do Next?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removes the hazard from the workflow.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141732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EE6A6"/>
                </a:solidFill>
              </a:rPr>
              <a:t>Best answer: C</a:t>
            </a:r>
            <a:endParaRPr lang="en-US" sz="2400" dirty="0"/>
          </a:p>
        </p:txBody>
      </p:sp>
      <p:sp>
        <p:nvSpPr>
          <p:cNvPr id="8" name="Shape 5"/>
          <p:cNvSpPr/>
          <p:nvPr/>
        </p:nvSpPr>
        <p:spPr>
          <a:xfrm>
            <a:off x="914400" y="2011680"/>
            <a:ext cx="10241280" cy="960120"/>
          </a:xfrm>
          <a:prstGeom prst="roundRect">
            <a:avLst>
              <a:gd name="adj" fmla="val 7619"/>
            </a:avLst>
          </a:prstGeom>
          <a:solidFill>
            <a:srgbClr val="123A63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1234440" y="2304288"/>
            <a:ext cx="9555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Stop, set it aside, and report it to the teacher immediately.</a:t>
            </a:r>
            <a:endParaRPr lang="en-US" sz="1900" dirty="0"/>
          </a:p>
        </p:txBody>
      </p:sp>
      <p:sp>
        <p:nvSpPr>
          <p:cNvPr id="10" name="Shape 7"/>
          <p:cNvSpPr/>
          <p:nvPr/>
        </p:nvSpPr>
        <p:spPr>
          <a:xfrm>
            <a:off x="914400" y="3703320"/>
            <a:ext cx="2971800" cy="1005840"/>
          </a:xfrm>
          <a:prstGeom prst="roundRect">
            <a:avLst>
              <a:gd name="adj" fmla="val 7273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1097280" y="3913632"/>
            <a:ext cx="2606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83B"/>
                </a:solidFill>
              </a:rPr>
              <a:t>Stop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170432" y="4279392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405B70"/>
                </a:solidFill>
              </a:rPr>
              <a:t>Do not continue with a known hazard.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4325112" y="3703320"/>
            <a:ext cx="2971800" cy="1005840"/>
          </a:xfrm>
          <a:prstGeom prst="roundRect">
            <a:avLst>
              <a:gd name="adj" fmla="val 7273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07992" y="3913632"/>
            <a:ext cx="2606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83B"/>
                </a:solidFill>
              </a:rPr>
              <a:t>Separate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4581144" y="4279392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405B70"/>
                </a:solidFill>
              </a:rPr>
              <a:t>Keep the damaged tool from being used.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7735824" y="3703320"/>
            <a:ext cx="2971800" cy="1005840"/>
          </a:xfrm>
          <a:prstGeom prst="roundRect">
            <a:avLst>
              <a:gd name="adj" fmla="val 7273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7" name="Text 14"/>
          <p:cNvSpPr/>
          <p:nvPr/>
        </p:nvSpPr>
        <p:spPr>
          <a:xfrm>
            <a:off x="7918704" y="3913632"/>
            <a:ext cx="2606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83B"/>
                </a:solidFill>
              </a:rPr>
              <a:t>Report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7991856" y="4279392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405B70"/>
                </a:solidFill>
              </a:rPr>
              <a:t>Tell the teacher so the risk can be fixed.</a:t>
            </a:r>
            <a:endParaRPr lang="en-US" sz="1150" dirty="0"/>
          </a:p>
        </p:txBody>
      </p:sp>
      <p:sp>
        <p:nvSpPr>
          <p:cNvPr id="19" name="Text 16"/>
          <p:cNvSpPr/>
          <p:nvPr/>
        </p:nvSpPr>
        <p:spPr>
          <a:xfrm>
            <a:off x="914400" y="5349240"/>
            <a:ext cx="10241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C857"/>
                </a:solidFill>
              </a:rPr>
              <a:t>Engineering move: unsafe conditions are not ignored; they are identified and controlled.</a:t>
            </a:r>
            <a:endParaRPr lang="en-US" sz="1500" dirty="0"/>
          </a:p>
        </p:txBody>
      </p:sp>
      <p:sp>
        <p:nvSpPr>
          <p:cNvPr id="20" name="Shape 17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22" name="Text 19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0.3</a:t>
            </a:r>
            <a:endParaRPr lang="en-US" sz="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Safe or Unsafe?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1737360"/>
            <a:ext cx="10012680" cy="822960"/>
          </a:xfrm>
          <a:prstGeom prst="roundRect">
            <a:avLst>
              <a:gd name="adj" fmla="val 8889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1234440" y="1938528"/>
            <a:ext cx="420624" cy="420624"/>
          </a:xfrm>
          <a:prstGeom prst="ellipse">
            <a:avLst/>
          </a:prstGeom>
          <a:solidFill>
            <a:srgbClr val="6D7F8E"/>
          </a:solidFill>
          <a:ln w="12700">
            <a:solidFill>
              <a:srgbClr val="6D7F8E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1371600" y="2048256"/>
            <a:ext cx="146304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</a:rPr>
              <a:t>A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874520" y="1938528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6283B"/>
                </a:solidFill>
              </a:rPr>
              <a:t>“I can use a tool because I watched someone else use it.”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8503920" y="1993392"/>
            <a:ext cx="2057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6D7F8E"/>
                </a:solidFill>
              </a:rPr>
              <a:t>Vote: safe or unsafe?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960120" y="2971800"/>
            <a:ext cx="10012680" cy="822960"/>
          </a:xfrm>
          <a:prstGeom prst="roundRect">
            <a:avLst>
              <a:gd name="adj" fmla="val 8889"/>
            </a:avLst>
          </a:prstGeom>
          <a:solidFill>
            <a:srgbClr val="0F3156"/>
          </a:solidFill>
          <a:ln w="15240">
            <a:solidFill>
              <a:srgbClr val="4DDCFF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3" name="Shape 10"/>
          <p:cNvSpPr/>
          <p:nvPr/>
        </p:nvSpPr>
        <p:spPr>
          <a:xfrm>
            <a:off x="1234440" y="3172968"/>
            <a:ext cx="420624" cy="420624"/>
          </a:xfrm>
          <a:prstGeom prst="ellipse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1371600" y="3282696"/>
            <a:ext cx="146304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081B33"/>
                </a:solidFill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1874520" y="3172968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“I put on required PPE and waited for permission.”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8503920" y="3227832"/>
            <a:ext cx="2057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2EE6A6"/>
                </a:solidFill>
              </a:rPr>
              <a:t>Vote: safe or unsafe?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960120" y="4206240"/>
            <a:ext cx="10012680" cy="822960"/>
          </a:xfrm>
          <a:prstGeom prst="roundRect">
            <a:avLst>
              <a:gd name="adj" fmla="val 8889"/>
            </a:avLst>
          </a:prstGeom>
          <a:solidFill>
            <a:srgbClr val="0F3156"/>
          </a:solidFill>
          <a:ln w="15240">
            <a:solidFill>
              <a:srgbClr val="4DDCFF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1234440" y="4407408"/>
            <a:ext cx="420624" cy="420624"/>
          </a:xfrm>
          <a:prstGeom prst="ellipse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1371600" y="4517136"/>
            <a:ext cx="146304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081B33"/>
                </a:solidFill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874520" y="4407408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“I stopped when something seemed unsafe and reported it.”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8503920" y="4462272"/>
            <a:ext cx="2057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2EE6A6"/>
                </a:solidFill>
              </a:rPr>
              <a:t>Vote: safe or unsafe?</a:t>
            </a:r>
            <a:endParaRPr lang="en-US" sz="1150" dirty="0"/>
          </a:p>
        </p:txBody>
      </p:sp>
      <p:sp>
        <p:nvSpPr>
          <p:cNvPr id="22" name="Shape 19"/>
          <p:cNvSpPr/>
          <p:nvPr/>
        </p:nvSpPr>
        <p:spPr>
          <a:xfrm>
            <a:off x="960120" y="5596128"/>
            <a:ext cx="10012680" cy="457200"/>
          </a:xfrm>
          <a:prstGeom prst="roundRect">
            <a:avLst>
              <a:gd name="adj" fmla="val 8000"/>
            </a:avLst>
          </a:prstGeom>
          <a:solidFill>
            <a:srgbClr val="163D68"/>
          </a:solidFill>
          <a:ln w="12700">
            <a:solidFill>
              <a:srgbClr val="163D68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3" name="Text 20"/>
          <p:cNvSpPr/>
          <p:nvPr/>
        </p:nvSpPr>
        <p:spPr>
          <a:xfrm>
            <a:off x="1115568" y="5733288"/>
            <a:ext cx="9646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C857"/>
                </a:solidFill>
              </a:rPr>
              <a:t>Vote first. Then we will reveal which statements are strongest.</a:t>
            </a:r>
            <a:endParaRPr lang="en-US" sz="1300" dirty="0"/>
          </a:p>
        </p:txBody>
      </p:sp>
      <p:sp>
        <p:nvSpPr>
          <p:cNvPr id="24" name="Shape 21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5" name="Text 22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26" name="Text 23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0.3</a:t>
            </a:r>
            <a:endParaRPr lang="en-US" sz="7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Safe or Unsafe?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 choices reduce risk before it becomes a problem.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1737360"/>
            <a:ext cx="10012680" cy="777240"/>
          </a:xfrm>
          <a:prstGeom prst="roundRect">
            <a:avLst>
              <a:gd name="adj" fmla="val 9412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1234440" y="1920240"/>
            <a:ext cx="402336" cy="402336"/>
          </a:xfrm>
          <a:prstGeom prst="ellipse">
            <a:avLst/>
          </a:prstGeom>
          <a:solidFill>
            <a:srgbClr val="6D7F8E"/>
          </a:solidFill>
          <a:ln w="12700">
            <a:solidFill>
              <a:srgbClr val="6D7F8E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1371600" y="2029968"/>
            <a:ext cx="146304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</a:rPr>
              <a:t>A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874520" y="190195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16283B"/>
                </a:solidFill>
              </a:rPr>
              <a:t>Unsafe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937760" y="1938528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405B70"/>
                </a:solidFill>
              </a:rPr>
              <a:t>Watching does not replace permission or instruction.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960120" y="2926080"/>
            <a:ext cx="10012680" cy="777240"/>
          </a:xfrm>
          <a:prstGeom prst="roundRect">
            <a:avLst>
              <a:gd name="adj" fmla="val 9412"/>
            </a:avLst>
          </a:prstGeom>
          <a:solidFill>
            <a:srgbClr val="123A63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3" name="Shape 10"/>
          <p:cNvSpPr/>
          <p:nvPr/>
        </p:nvSpPr>
        <p:spPr>
          <a:xfrm>
            <a:off x="1234440" y="3108960"/>
            <a:ext cx="402336" cy="402336"/>
          </a:xfrm>
          <a:prstGeom prst="ellipse">
            <a:avLst/>
          </a:prstGeom>
          <a:solidFill>
            <a:srgbClr val="2EE6A6"/>
          </a:solidFill>
          <a:ln w="12700">
            <a:solidFill>
              <a:srgbClr val="2EE6A6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1371600" y="3218688"/>
            <a:ext cx="146304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081B33"/>
                </a:solidFill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1874520" y="309067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</a:rPr>
              <a:t>Safe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4937760" y="3127248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EAF6FF"/>
                </a:solidFill>
              </a:rPr>
              <a:t>PPE and permission are readiness steps.</a:t>
            </a:r>
            <a:endParaRPr lang="en-US" sz="1250" dirty="0"/>
          </a:p>
        </p:txBody>
      </p:sp>
      <p:sp>
        <p:nvSpPr>
          <p:cNvPr id="17" name="Shape 14"/>
          <p:cNvSpPr/>
          <p:nvPr/>
        </p:nvSpPr>
        <p:spPr>
          <a:xfrm>
            <a:off x="960120" y="4114800"/>
            <a:ext cx="10012680" cy="777240"/>
          </a:xfrm>
          <a:prstGeom prst="roundRect">
            <a:avLst>
              <a:gd name="adj" fmla="val 9412"/>
            </a:avLst>
          </a:prstGeom>
          <a:solidFill>
            <a:srgbClr val="123A63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1234440" y="4297680"/>
            <a:ext cx="402336" cy="402336"/>
          </a:xfrm>
          <a:prstGeom prst="ellipse">
            <a:avLst/>
          </a:prstGeom>
          <a:solidFill>
            <a:srgbClr val="2EE6A6"/>
          </a:solidFill>
          <a:ln w="12700">
            <a:solidFill>
              <a:srgbClr val="2EE6A6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1371600" y="4407408"/>
            <a:ext cx="146304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081B33"/>
                </a:solidFill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874520" y="427939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</a:rPr>
              <a:t>Safe</a:t>
            </a:r>
            <a:endParaRPr lang="en-US" sz="1700" dirty="0"/>
          </a:p>
        </p:txBody>
      </p:sp>
      <p:sp>
        <p:nvSpPr>
          <p:cNvPr id="21" name="Text 18"/>
          <p:cNvSpPr/>
          <p:nvPr/>
        </p:nvSpPr>
        <p:spPr>
          <a:xfrm>
            <a:off x="4937760" y="4315968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EAF6FF"/>
                </a:solidFill>
              </a:rPr>
              <a:t>Stopping and reporting protects the workspace.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960120" y="5394960"/>
            <a:ext cx="10012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C857"/>
                </a:solidFill>
              </a:rPr>
              <a:t>Takeaway: safe habits are part of professional engineering behavior.</a:t>
            </a:r>
            <a:endParaRPr lang="en-US" sz="1700" dirty="0"/>
          </a:p>
        </p:txBody>
      </p:sp>
      <p:sp>
        <p:nvSpPr>
          <p:cNvPr id="23" name="Shape 20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0.3</a:t>
            </a:r>
            <a:endParaRPr lang="en-US" sz="7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safety expectations before design-process work begins.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68680" y="1691640"/>
            <a:ext cx="10469880" cy="4069080"/>
          </a:xfrm>
          <a:prstGeom prst="roundRect">
            <a:avLst>
              <a:gd name="adj" fmla="val 1798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1188720" y="2029968"/>
            <a:ext cx="8229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83B"/>
                </a:solidFill>
              </a:rPr>
              <a:t>Respond in your notebook or on the assigned class format:</a:t>
            </a:r>
            <a:endParaRPr lang="en-US" sz="1700" dirty="0"/>
          </a:p>
        </p:txBody>
      </p:sp>
      <p:sp>
        <p:nvSpPr>
          <p:cNvPr id="9" name="Shape 6"/>
          <p:cNvSpPr/>
          <p:nvPr/>
        </p:nvSpPr>
        <p:spPr>
          <a:xfrm>
            <a:off x="1298448" y="2724912"/>
            <a:ext cx="457200" cy="457200"/>
          </a:xfrm>
          <a:prstGeom prst="ellipse">
            <a:avLst/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0" name="Text 7"/>
          <p:cNvSpPr/>
          <p:nvPr/>
        </p:nvSpPr>
        <p:spPr>
          <a:xfrm>
            <a:off x="1463040" y="2852928"/>
            <a:ext cx="128016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1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2029968" y="2825496"/>
            <a:ext cx="8183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16283B"/>
                </a:solidFill>
              </a:rPr>
              <a:t>One safety expectation that protects people</a:t>
            </a:r>
            <a:endParaRPr lang="en-US" sz="1550" dirty="0"/>
          </a:p>
        </p:txBody>
      </p:sp>
      <p:sp>
        <p:nvSpPr>
          <p:cNvPr id="12" name="Shape 9"/>
          <p:cNvSpPr/>
          <p:nvPr/>
        </p:nvSpPr>
        <p:spPr>
          <a:xfrm>
            <a:off x="1298448" y="3474720"/>
            <a:ext cx="457200" cy="457200"/>
          </a:xfrm>
          <a:prstGeom prst="ellipse">
            <a:avLst/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1463040" y="3602736"/>
            <a:ext cx="128016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2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2029968" y="3575304"/>
            <a:ext cx="8183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16283B"/>
                </a:solidFill>
              </a:rPr>
              <a:t>One behavior that keeps the FabLab usable</a:t>
            </a:r>
            <a:endParaRPr lang="en-US" sz="1550" dirty="0"/>
          </a:p>
        </p:txBody>
      </p:sp>
      <p:sp>
        <p:nvSpPr>
          <p:cNvPr id="15" name="Shape 12"/>
          <p:cNvSpPr/>
          <p:nvPr/>
        </p:nvSpPr>
        <p:spPr>
          <a:xfrm>
            <a:off x="1298448" y="4224528"/>
            <a:ext cx="457200" cy="457200"/>
          </a:xfrm>
          <a:prstGeom prst="ellipse">
            <a:avLst/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6" name="Text 13"/>
          <p:cNvSpPr/>
          <p:nvPr/>
        </p:nvSpPr>
        <p:spPr>
          <a:xfrm>
            <a:off x="1463040" y="4352544"/>
            <a:ext cx="128016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3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2029968" y="4325112"/>
            <a:ext cx="8183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16283B"/>
                </a:solidFill>
              </a:rPr>
              <a:t>One question you still have about PPE, tools, or FabLab access</a:t>
            </a:r>
            <a:endParaRPr lang="en-US" sz="1550" dirty="0"/>
          </a:p>
        </p:txBody>
      </p:sp>
      <p:sp>
        <p:nvSpPr>
          <p:cNvPr id="18" name="Shape 15"/>
          <p:cNvSpPr/>
          <p:nvPr/>
        </p:nvSpPr>
        <p:spPr>
          <a:xfrm>
            <a:off x="1188720" y="5166360"/>
            <a:ext cx="9052560" cy="347472"/>
          </a:xfrm>
          <a:prstGeom prst="roundRect">
            <a:avLst>
              <a:gd name="adj" fmla="val 10526"/>
            </a:avLst>
          </a:prstGeom>
          <a:solidFill>
            <a:srgbClr val="E4F5FF"/>
          </a:solidFill>
          <a:ln w="12700">
            <a:solidFill>
              <a:srgbClr val="E4F5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1325880" y="5276088"/>
            <a:ext cx="87325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6283B"/>
                </a:solidFill>
              </a:rPr>
              <a:t>Next mission: Lesson 0.4 — Engineering Design Process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22" name="Text 19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0.3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connect safe behavior to engineering quality and readiness.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85800" y="1572768"/>
            <a:ext cx="4892040" cy="4343400"/>
          </a:xfrm>
          <a:prstGeom prst="roundRect">
            <a:avLst>
              <a:gd name="adj" fmla="val 1684"/>
            </a:avLst>
          </a:prstGeom>
          <a:solidFill>
            <a:srgbClr val="0F3156"/>
          </a:solidFill>
          <a:ln w="15240">
            <a:solidFill>
              <a:srgbClr val="244D7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960120" y="1847088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Learning targets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987552" y="2359152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4DDCFF"/>
                </a:solidFill>
              </a:rPr>
              <a:t>•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1280160" y="2368296"/>
            <a:ext cx="39593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major safety expectations for the classroom and FabLab.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987552" y="2816352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4DDCFF"/>
                </a:solidFill>
              </a:rPr>
              <a:t>•</a:t>
            </a:r>
            <a:endParaRPr lang="en-US" sz="1550" dirty="0"/>
          </a:p>
        </p:txBody>
      </p:sp>
      <p:sp>
        <p:nvSpPr>
          <p:cNvPr id="12" name="Text 9"/>
          <p:cNvSpPr/>
          <p:nvPr/>
        </p:nvSpPr>
        <p:spPr>
          <a:xfrm>
            <a:off x="1280160" y="2825496"/>
            <a:ext cx="39593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PPE expectations around tools and materials.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987552" y="3273552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4DDCFF"/>
                </a:solidFill>
              </a:rPr>
              <a:t>•</a:t>
            </a:r>
            <a:endParaRPr lang="en-US" sz="1550" dirty="0"/>
          </a:p>
        </p:txBody>
      </p:sp>
      <p:sp>
        <p:nvSpPr>
          <p:cNvPr id="14" name="Text 11"/>
          <p:cNvSpPr/>
          <p:nvPr/>
        </p:nvSpPr>
        <p:spPr>
          <a:xfrm>
            <a:off x="1280160" y="3282696"/>
            <a:ext cx="39593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Understand the signed acknowledgment requirement before tool use.</a:t>
            </a:r>
            <a:endParaRPr lang="en-US" sz="1550" dirty="0"/>
          </a:p>
        </p:txBody>
      </p:sp>
      <p:sp>
        <p:nvSpPr>
          <p:cNvPr id="15" name="Shape 12"/>
          <p:cNvSpPr/>
          <p:nvPr/>
        </p:nvSpPr>
        <p:spPr>
          <a:xfrm>
            <a:off x="960120" y="3977640"/>
            <a:ext cx="4160520" cy="0"/>
          </a:xfrm>
          <a:prstGeom prst="line">
            <a:avLst/>
          </a:prstGeom>
          <a:noFill/>
          <a:ln w="12700">
            <a:solidFill>
              <a:srgbClr val="3A6F9D">
                <a:alpha val="6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6" name="Text 13"/>
          <p:cNvSpPr/>
          <p:nvPr/>
        </p:nvSpPr>
        <p:spPr>
          <a:xfrm>
            <a:off x="960120" y="4251960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4DDCFF"/>
                </a:solidFill>
              </a:rPr>
              <a:t>Success looks like…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960120" y="4590288"/>
            <a:ext cx="4160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EAF6FF"/>
                </a:solidFill>
              </a:rPr>
              <a:t>You can explain how safety protects people, tools, materials, and project quality.</a:t>
            </a:r>
            <a:endParaRPr lang="en-US" sz="1550" dirty="0"/>
          </a:p>
        </p:txBody>
      </p:sp>
      <p:sp>
        <p:nvSpPr>
          <p:cNvPr id="18" name="Shape 15"/>
          <p:cNvSpPr/>
          <p:nvPr/>
        </p:nvSpPr>
        <p:spPr>
          <a:xfrm>
            <a:off x="5989320" y="1572768"/>
            <a:ext cx="5440680" cy="4343400"/>
          </a:xfrm>
          <a:prstGeom prst="roundRect">
            <a:avLst>
              <a:gd name="adj" fmla="val 1684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6309360" y="1847088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6283B"/>
                </a:solidFill>
              </a:rPr>
              <a:t>Agenda + pacing</a:t>
            </a:r>
            <a:endParaRPr lang="en-US" sz="2000" dirty="0"/>
          </a:p>
        </p:txBody>
      </p:sp>
      <p:sp>
        <p:nvSpPr>
          <p:cNvPr id="20" name="Shape 17"/>
          <p:cNvSpPr/>
          <p:nvPr/>
        </p:nvSpPr>
        <p:spPr>
          <a:xfrm>
            <a:off x="6291072" y="2304288"/>
            <a:ext cx="749808" cy="274320"/>
          </a:xfrm>
          <a:prstGeom prst="roundRect">
            <a:avLst>
              <a:gd name="adj" fmla="val 10000"/>
            </a:avLst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6345936" y="2386584"/>
            <a:ext cx="64008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90" b="1" dirty="0">
                <a:solidFill>
                  <a:srgbClr val="FFFFFF"/>
                </a:solidFill>
              </a:rPr>
              <a:t>5 min</a:t>
            </a:r>
            <a:endParaRPr lang="en-US" sz="690" dirty="0"/>
          </a:p>
        </p:txBody>
      </p:sp>
      <p:sp>
        <p:nvSpPr>
          <p:cNvPr id="22" name="Text 19"/>
          <p:cNvSpPr/>
          <p:nvPr/>
        </p:nvSpPr>
        <p:spPr>
          <a:xfrm>
            <a:off x="7242048" y="2350008"/>
            <a:ext cx="3822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283B"/>
                </a:solidFill>
              </a:rPr>
              <a:t>Opening prompt: Why is safety part of engineering?</a:t>
            </a:r>
            <a:endParaRPr lang="en-US" sz="1220" dirty="0"/>
          </a:p>
        </p:txBody>
      </p:sp>
      <p:sp>
        <p:nvSpPr>
          <p:cNvPr id="23" name="Shape 20"/>
          <p:cNvSpPr/>
          <p:nvPr/>
        </p:nvSpPr>
        <p:spPr>
          <a:xfrm>
            <a:off x="6291072" y="2743200"/>
            <a:ext cx="749808" cy="274320"/>
          </a:xfrm>
          <a:prstGeom prst="roundRect">
            <a:avLst>
              <a:gd name="adj" fmla="val 10000"/>
            </a:avLst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6345936" y="2825496"/>
            <a:ext cx="64008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90" b="1" dirty="0">
                <a:solidFill>
                  <a:srgbClr val="FFFFFF"/>
                </a:solidFill>
              </a:rPr>
              <a:t>6 min</a:t>
            </a:r>
            <a:endParaRPr lang="en-US" sz="690" dirty="0"/>
          </a:p>
        </p:txBody>
      </p:sp>
      <p:sp>
        <p:nvSpPr>
          <p:cNvPr id="25" name="Text 22"/>
          <p:cNvSpPr/>
          <p:nvPr/>
        </p:nvSpPr>
        <p:spPr>
          <a:xfrm>
            <a:off x="7242048" y="2788920"/>
            <a:ext cx="3822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283B"/>
                </a:solidFill>
              </a:rPr>
              <a:t>Safety actions quick vote</a:t>
            </a:r>
            <a:endParaRPr lang="en-US" sz="1220" dirty="0"/>
          </a:p>
        </p:txBody>
      </p:sp>
      <p:sp>
        <p:nvSpPr>
          <p:cNvPr id="26" name="Shape 23"/>
          <p:cNvSpPr/>
          <p:nvPr/>
        </p:nvSpPr>
        <p:spPr>
          <a:xfrm>
            <a:off x="6291072" y="3182112"/>
            <a:ext cx="749808" cy="274320"/>
          </a:xfrm>
          <a:prstGeom prst="roundRect">
            <a:avLst>
              <a:gd name="adj" fmla="val 10000"/>
            </a:avLst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7" name="Text 24"/>
          <p:cNvSpPr/>
          <p:nvPr/>
        </p:nvSpPr>
        <p:spPr>
          <a:xfrm>
            <a:off x="6345936" y="3264408"/>
            <a:ext cx="64008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90" b="1" dirty="0">
                <a:solidFill>
                  <a:srgbClr val="FFFFFF"/>
                </a:solidFill>
              </a:rPr>
              <a:t>7 min</a:t>
            </a:r>
            <a:endParaRPr lang="en-US" sz="690" dirty="0"/>
          </a:p>
        </p:txBody>
      </p:sp>
      <p:sp>
        <p:nvSpPr>
          <p:cNvPr id="28" name="Text 25"/>
          <p:cNvSpPr/>
          <p:nvPr/>
        </p:nvSpPr>
        <p:spPr>
          <a:xfrm>
            <a:off x="7242048" y="3227832"/>
            <a:ext cx="3822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283B"/>
                </a:solidFill>
              </a:rPr>
              <a:t>PPE + behavior expectations</a:t>
            </a:r>
            <a:endParaRPr lang="en-US" sz="1220" dirty="0"/>
          </a:p>
        </p:txBody>
      </p:sp>
      <p:sp>
        <p:nvSpPr>
          <p:cNvPr id="29" name="Shape 26"/>
          <p:cNvSpPr/>
          <p:nvPr/>
        </p:nvSpPr>
        <p:spPr>
          <a:xfrm>
            <a:off x="6291072" y="3621024"/>
            <a:ext cx="749808" cy="274320"/>
          </a:xfrm>
          <a:prstGeom prst="roundRect">
            <a:avLst>
              <a:gd name="adj" fmla="val 10000"/>
            </a:avLst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0" name="Text 27"/>
          <p:cNvSpPr/>
          <p:nvPr/>
        </p:nvSpPr>
        <p:spPr>
          <a:xfrm>
            <a:off x="6345936" y="3703320"/>
            <a:ext cx="64008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90" b="1" dirty="0">
                <a:solidFill>
                  <a:srgbClr val="FFFFFF"/>
                </a:solidFill>
              </a:rPr>
              <a:t>8 min</a:t>
            </a:r>
            <a:endParaRPr lang="en-US" sz="690" dirty="0"/>
          </a:p>
        </p:txBody>
      </p:sp>
      <p:sp>
        <p:nvSpPr>
          <p:cNvPr id="31" name="Text 28"/>
          <p:cNvSpPr/>
          <p:nvPr/>
        </p:nvSpPr>
        <p:spPr>
          <a:xfrm>
            <a:off x="7242048" y="3666744"/>
            <a:ext cx="3822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283B"/>
                </a:solidFill>
              </a:rPr>
              <a:t>FabLab access and boundaries</a:t>
            </a:r>
            <a:endParaRPr lang="en-US" sz="1220" dirty="0"/>
          </a:p>
        </p:txBody>
      </p:sp>
      <p:sp>
        <p:nvSpPr>
          <p:cNvPr id="32" name="Shape 29"/>
          <p:cNvSpPr/>
          <p:nvPr/>
        </p:nvSpPr>
        <p:spPr>
          <a:xfrm>
            <a:off x="6291072" y="4059936"/>
            <a:ext cx="749808" cy="274320"/>
          </a:xfrm>
          <a:prstGeom prst="roundRect">
            <a:avLst>
              <a:gd name="adj" fmla="val 10000"/>
            </a:avLst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3" name="Text 30"/>
          <p:cNvSpPr/>
          <p:nvPr/>
        </p:nvSpPr>
        <p:spPr>
          <a:xfrm>
            <a:off x="6345936" y="4142232"/>
            <a:ext cx="64008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90" b="1" dirty="0">
                <a:solidFill>
                  <a:srgbClr val="FFFFFF"/>
                </a:solidFill>
              </a:rPr>
              <a:t>10 min</a:t>
            </a:r>
            <a:endParaRPr lang="en-US" sz="690" dirty="0"/>
          </a:p>
        </p:txBody>
      </p:sp>
      <p:sp>
        <p:nvSpPr>
          <p:cNvPr id="34" name="Text 31"/>
          <p:cNvSpPr/>
          <p:nvPr/>
        </p:nvSpPr>
        <p:spPr>
          <a:xfrm>
            <a:off x="7242048" y="4105656"/>
            <a:ext cx="3822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283B"/>
                </a:solidFill>
              </a:rPr>
              <a:t>Unsafe situation challenge</a:t>
            </a:r>
            <a:endParaRPr lang="en-US" sz="1220" dirty="0"/>
          </a:p>
        </p:txBody>
      </p:sp>
      <p:sp>
        <p:nvSpPr>
          <p:cNvPr id="35" name="Shape 32"/>
          <p:cNvSpPr/>
          <p:nvPr/>
        </p:nvSpPr>
        <p:spPr>
          <a:xfrm>
            <a:off x="6291072" y="4498848"/>
            <a:ext cx="749808" cy="274320"/>
          </a:xfrm>
          <a:prstGeom prst="roundRect">
            <a:avLst>
              <a:gd name="adj" fmla="val 10000"/>
            </a:avLst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6" name="Text 33"/>
          <p:cNvSpPr/>
          <p:nvPr/>
        </p:nvSpPr>
        <p:spPr>
          <a:xfrm>
            <a:off x="6345936" y="4581144"/>
            <a:ext cx="64008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90" b="1" dirty="0">
                <a:solidFill>
                  <a:srgbClr val="FFFFFF"/>
                </a:solidFill>
              </a:rPr>
              <a:t>6 min</a:t>
            </a:r>
            <a:endParaRPr lang="en-US" sz="690" dirty="0"/>
          </a:p>
        </p:txBody>
      </p:sp>
      <p:sp>
        <p:nvSpPr>
          <p:cNvPr id="37" name="Text 34"/>
          <p:cNvSpPr/>
          <p:nvPr/>
        </p:nvSpPr>
        <p:spPr>
          <a:xfrm>
            <a:off x="7242048" y="4544568"/>
            <a:ext cx="3822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283B"/>
                </a:solidFill>
              </a:rPr>
              <a:t>Safe or unsafe quick check</a:t>
            </a:r>
            <a:endParaRPr lang="en-US" sz="1220" dirty="0"/>
          </a:p>
        </p:txBody>
      </p:sp>
      <p:sp>
        <p:nvSpPr>
          <p:cNvPr id="38" name="Shape 35"/>
          <p:cNvSpPr/>
          <p:nvPr/>
        </p:nvSpPr>
        <p:spPr>
          <a:xfrm>
            <a:off x="6291072" y="4937760"/>
            <a:ext cx="749808" cy="274320"/>
          </a:xfrm>
          <a:prstGeom prst="roundRect">
            <a:avLst>
              <a:gd name="adj" fmla="val 10000"/>
            </a:avLst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9" name="Text 36"/>
          <p:cNvSpPr/>
          <p:nvPr/>
        </p:nvSpPr>
        <p:spPr>
          <a:xfrm>
            <a:off x="6345936" y="5020056"/>
            <a:ext cx="64008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90" b="1" dirty="0">
                <a:solidFill>
                  <a:srgbClr val="FFFFFF"/>
                </a:solidFill>
              </a:rPr>
              <a:t>3 min</a:t>
            </a:r>
            <a:endParaRPr lang="en-US" sz="690" dirty="0"/>
          </a:p>
        </p:txBody>
      </p:sp>
      <p:sp>
        <p:nvSpPr>
          <p:cNvPr id="40" name="Text 37"/>
          <p:cNvSpPr/>
          <p:nvPr/>
        </p:nvSpPr>
        <p:spPr>
          <a:xfrm>
            <a:off x="7242048" y="4983480"/>
            <a:ext cx="3822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283B"/>
                </a:solidFill>
              </a:rPr>
              <a:t>Exit debrief</a:t>
            </a:r>
            <a:endParaRPr lang="en-US" sz="1220" dirty="0"/>
          </a:p>
        </p:txBody>
      </p:sp>
      <p:sp>
        <p:nvSpPr>
          <p:cNvPr id="41" name="Shape 38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42" name="Text 39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43" name="Text 40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0.3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is safety part of engineering?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as a quick class discussion while attendance is taken.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60120" y="1481328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Think first. How can one unsafe choice affect people, tools, materials, or project quality?</a:t>
            </a:r>
            <a:endParaRPr lang="en-US" sz="2400" dirty="0"/>
          </a:p>
        </p:txBody>
      </p:sp>
      <p:sp>
        <p:nvSpPr>
          <p:cNvPr id="8" name="Shape 5"/>
          <p:cNvSpPr/>
          <p:nvPr/>
        </p:nvSpPr>
        <p:spPr>
          <a:xfrm>
            <a:off x="960120" y="2240280"/>
            <a:ext cx="10241280" cy="2057400"/>
          </a:xfrm>
          <a:prstGeom prst="roundRect">
            <a:avLst>
              <a:gd name="adj" fmla="val 3556"/>
            </a:avLst>
          </a:prstGeom>
          <a:solidFill>
            <a:srgbClr val="0F3156"/>
          </a:solidFill>
          <a:ln w="15240">
            <a:solidFill>
              <a:srgbClr val="4DDCFF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1325880" y="2578608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4DDCFF"/>
                </a:solidFill>
              </a:rPr>
              <a:t>Quick class share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1325880" y="3063240"/>
            <a:ext cx="9326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EAF6FF"/>
                </a:solidFill>
              </a:rPr>
              <a:t>Raise your hand and share one safety risk engineers must manage.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1417320" y="3675888"/>
            <a:ext cx="8869680" cy="320040"/>
          </a:xfrm>
          <a:prstGeom prst="roundRect">
            <a:avLst>
              <a:gd name="adj" fmla="val 11429"/>
            </a:avLst>
          </a:prstGeom>
          <a:solidFill>
            <a:srgbClr val="163D68"/>
          </a:solidFill>
          <a:ln w="12700">
            <a:solidFill>
              <a:srgbClr val="163D68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1600200" y="3776472"/>
            <a:ext cx="85039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80" b="1" dirty="0">
                <a:solidFill>
                  <a:srgbClr val="FFC857"/>
                </a:solidFill>
              </a:rPr>
              <a:t>Student answers might include: sharp tools, heat, moving parts, dust, cords, or distraction.</a:t>
            </a:r>
            <a:endParaRPr lang="en-US" sz="1080" dirty="0"/>
          </a:p>
        </p:txBody>
      </p:sp>
      <p:sp>
        <p:nvSpPr>
          <p:cNvPr id="13" name="Text 10"/>
          <p:cNvSpPr/>
          <p:nvPr/>
        </p:nvSpPr>
        <p:spPr>
          <a:xfrm>
            <a:off x="960120" y="5285232"/>
            <a:ext cx="10149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4DDCFF"/>
                </a:solidFill>
              </a:rPr>
              <a:t>We will reveal why safety is treated as an engineering requirement on the next slide.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16" name="Text 13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0.3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Safety Is Engineering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working definition for shared workspaces.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1417320"/>
            <a:ext cx="102412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</a:rPr>
              <a:t>Engineering safety means controlling risk so people can build, test, and learn without avoidable harm.</a:t>
            </a:r>
            <a:endParaRPr lang="en-US" sz="2500" dirty="0"/>
          </a:p>
        </p:txBody>
      </p:sp>
      <p:sp>
        <p:nvSpPr>
          <p:cNvPr id="8" name="Shape 5"/>
          <p:cNvSpPr/>
          <p:nvPr/>
        </p:nvSpPr>
        <p:spPr>
          <a:xfrm>
            <a:off x="777240" y="2743200"/>
            <a:ext cx="2468880" cy="1920240"/>
          </a:xfrm>
          <a:prstGeom prst="roundRect">
            <a:avLst>
              <a:gd name="adj" fmla="val 3810"/>
            </a:avLst>
          </a:prstGeom>
          <a:solidFill>
            <a:srgbClr val="0F3156"/>
          </a:solidFill>
          <a:ln w="15240">
            <a:solidFill>
              <a:srgbClr val="4DDCFF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1005840" y="3035808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4DDCFF"/>
                </a:solidFill>
              </a:rPr>
              <a:t>Protect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033272" y="3584448"/>
            <a:ext cx="196596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EAF6FF"/>
                </a:solidFill>
              </a:rPr>
              <a:t>Keep people, tools, and materials safe.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3593592" y="2743200"/>
            <a:ext cx="2468880" cy="1920240"/>
          </a:xfrm>
          <a:prstGeom prst="roundRect">
            <a:avLst>
              <a:gd name="adj" fmla="val 3810"/>
            </a:avLst>
          </a:prstGeom>
          <a:solidFill>
            <a:srgbClr val="0F3156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3822192" y="3035808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EE6A6"/>
                </a:solidFill>
              </a:rPr>
              <a:t>Prepare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3849624" y="3584448"/>
            <a:ext cx="196596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EAF6FF"/>
                </a:solidFill>
              </a:rPr>
              <a:t>Use PPE and instructions before starting work.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6409944" y="2743200"/>
            <a:ext cx="2468880" cy="1920240"/>
          </a:xfrm>
          <a:prstGeom prst="roundRect">
            <a:avLst>
              <a:gd name="adj" fmla="val 3810"/>
            </a:avLst>
          </a:prstGeom>
          <a:solidFill>
            <a:srgbClr val="0F3156"/>
          </a:solidFill>
          <a:ln w="15240">
            <a:solidFill>
              <a:srgbClr val="FFC857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6638544" y="3035808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C857"/>
                </a:solidFill>
              </a:rPr>
              <a:t>Observe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6665976" y="3584448"/>
            <a:ext cx="196596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EAF6FF"/>
                </a:solidFill>
              </a:rPr>
              <a:t>Watch for unsafe behavior or damaged equipment.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9226296" y="2743200"/>
            <a:ext cx="2468880" cy="1920240"/>
          </a:xfrm>
          <a:prstGeom prst="roundRect">
            <a:avLst>
              <a:gd name="adj" fmla="val 3810"/>
            </a:avLst>
          </a:prstGeom>
          <a:solidFill>
            <a:srgbClr val="0F3156"/>
          </a:solidFill>
          <a:ln w="15240">
            <a:solidFill>
              <a:srgbClr val="FF9E64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9454896" y="3035808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9E64"/>
                </a:solidFill>
              </a:rPr>
              <a:t>Stop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9482328" y="3584448"/>
            <a:ext cx="196596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EAF6FF"/>
                </a:solidFill>
              </a:rPr>
              <a:t>Pause immediately when something seems unsafe.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914400" y="5349240"/>
            <a:ext cx="10241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C857"/>
                </a:solidFill>
              </a:rPr>
              <a:t>Today's mission: understand the safety expectations that make hands-on engineering possible.</a:t>
            </a:r>
            <a:endParaRPr lang="en-US" sz="1700" dirty="0"/>
          </a:p>
        </p:txBody>
      </p:sp>
      <p:sp>
        <p:nvSpPr>
          <p:cNvPr id="21" name="Shape 18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2" name="Text 19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23" name="Text 20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0.3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Safety Actions: Which One Fits?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1417320"/>
            <a:ext cx="9875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Prompt: Which action sounds most like safe engineering work?</a:t>
            </a:r>
            <a:endParaRPr lang="en-US" sz="2200" dirty="0"/>
          </a:p>
        </p:txBody>
      </p:sp>
      <p:sp>
        <p:nvSpPr>
          <p:cNvPr id="8" name="Shape 5"/>
          <p:cNvSpPr/>
          <p:nvPr/>
        </p:nvSpPr>
        <p:spPr>
          <a:xfrm>
            <a:off x="777240" y="2057400"/>
            <a:ext cx="4892040" cy="960120"/>
          </a:xfrm>
          <a:prstGeom prst="roundRect">
            <a:avLst>
              <a:gd name="adj" fmla="val 7619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Shape 6"/>
          <p:cNvSpPr/>
          <p:nvPr/>
        </p:nvSpPr>
        <p:spPr>
          <a:xfrm>
            <a:off x="1005840" y="2313432"/>
            <a:ext cx="457200" cy="457200"/>
          </a:xfrm>
          <a:prstGeom prst="ellipse">
            <a:avLst/>
          </a:prstGeom>
          <a:solidFill>
            <a:srgbClr val="6C8296"/>
          </a:solidFill>
          <a:ln w="12700">
            <a:solidFill>
              <a:srgbClr val="6C8296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0" name="Text 7"/>
          <p:cNvSpPr/>
          <p:nvPr/>
        </p:nvSpPr>
        <p:spPr>
          <a:xfrm>
            <a:off x="1161288" y="2441448"/>
            <a:ext cx="128016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</a:rPr>
              <a:t>1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645920" y="2240280"/>
            <a:ext cx="3611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16283B"/>
                </a:solidFill>
              </a:rPr>
              <a:t>Using a tool before getting permission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1645920" y="2670048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C8296"/>
                </a:solidFill>
              </a:rPr>
              <a:t>Unsafe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6309360" y="2057400"/>
            <a:ext cx="4892040" cy="960120"/>
          </a:xfrm>
          <a:prstGeom prst="roundRect">
            <a:avLst>
              <a:gd name="adj" fmla="val 7619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4" name="Shape 11"/>
          <p:cNvSpPr/>
          <p:nvPr/>
        </p:nvSpPr>
        <p:spPr>
          <a:xfrm>
            <a:off x="6537960" y="2313432"/>
            <a:ext cx="457200" cy="457200"/>
          </a:xfrm>
          <a:prstGeom prst="ellipse">
            <a:avLst/>
          </a:prstGeom>
          <a:solidFill>
            <a:srgbClr val="6C8296"/>
          </a:solidFill>
          <a:ln w="12700">
            <a:solidFill>
              <a:srgbClr val="6C8296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6693408" y="2441448"/>
            <a:ext cx="128016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</a:rPr>
              <a:t>2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7178040" y="2240280"/>
            <a:ext cx="3611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16283B"/>
                </a:solidFill>
              </a:rPr>
              <a:t>Wearing PPE only after something goes wrong</a:t>
            </a:r>
            <a:endParaRPr lang="en-US" sz="1350" dirty="0"/>
          </a:p>
        </p:txBody>
      </p:sp>
      <p:sp>
        <p:nvSpPr>
          <p:cNvPr id="17" name="Text 14"/>
          <p:cNvSpPr/>
          <p:nvPr/>
        </p:nvSpPr>
        <p:spPr>
          <a:xfrm>
            <a:off x="7178040" y="2670048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C8296"/>
                </a:solidFill>
              </a:rPr>
              <a:t>Too late</a:t>
            </a:r>
            <a:endParaRPr lang="en-US" sz="950" dirty="0"/>
          </a:p>
        </p:txBody>
      </p:sp>
      <p:sp>
        <p:nvSpPr>
          <p:cNvPr id="18" name="Shape 15"/>
          <p:cNvSpPr/>
          <p:nvPr/>
        </p:nvSpPr>
        <p:spPr>
          <a:xfrm>
            <a:off x="777240" y="3383280"/>
            <a:ext cx="4892040" cy="960120"/>
          </a:xfrm>
          <a:prstGeom prst="roundRect">
            <a:avLst>
              <a:gd name="adj" fmla="val 7619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9" name="Shape 16"/>
          <p:cNvSpPr/>
          <p:nvPr/>
        </p:nvSpPr>
        <p:spPr>
          <a:xfrm>
            <a:off x="1005840" y="3639312"/>
            <a:ext cx="457200" cy="457200"/>
          </a:xfrm>
          <a:prstGeom prst="ellipse">
            <a:avLst/>
          </a:prstGeom>
          <a:solidFill>
            <a:srgbClr val="6C8296"/>
          </a:solidFill>
          <a:ln w="12700">
            <a:solidFill>
              <a:srgbClr val="6C8296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0" name="Text 17"/>
          <p:cNvSpPr/>
          <p:nvPr/>
        </p:nvSpPr>
        <p:spPr>
          <a:xfrm>
            <a:off x="1161288" y="3767328"/>
            <a:ext cx="128016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</a:rPr>
              <a:t>3</a:t>
            </a:r>
            <a:endParaRPr lang="en-US" sz="800" dirty="0"/>
          </a:p>
        </p:txBody>
      </p:sp>
      <p:sp>
        <p:nvSpPr>
          <p:cNvPr id="21" name="Text 18"/>
          <p:cNvSpPr/>
          <p:nvPr/>
        </p:nvSpPr>
        <p:spPr>
          <a:xfrm>
            <a:off x="1645920" y="3566160"/>
            <a:ext cx="3611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16283B"/>
                </a:solidFill>
              </a:rPr>
              <a:t>Checking directions, PPE, and workspace before starting</a:t>
            </a:r>
            <a:endParaRPr lang="en-US" sz="1350" dirty="0"/>
          </a:p>
        </p:txBody>
      </p:sp>
      <p:sp>
        <p:nvSpPr>
          <p:cNvPr id="22" name="Text 19"/>
          <p:cNvSpPr/>
          <p:nvPr/>
        </p:nvSpPr>
        <p:spPr>
          <a:xfrm>
            <a:off x="1645920" y="3995928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C8296"/>
                </a:solidFill>
              </a:rPr>
              <a:t>Ready</a:t>
            </a:r>
            <a:endParaRPr lang="en-US" sz="950" dirty="0"/>
          </a:p>
        </p:txBody>
      </p:sp>
      <p:sp>
        <p:nvSpPr>
          <p:cNvPr id="23" name="Shape 20"/>
          <p:cNvSpPr/>
          <p:nvPr/>
        </p:nvSpPr>
        <p:spPr>
          <a:xfrm>
            <a:off x="6309360" y="3383280"/>
            <a:ext cx="4892040" cy="960120"/>
          </a:xfrm>
          <a:prstGeom prst="roundRect">
            <a:avLst>
              <a:gd name="adj" fmla="val 7619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4" name="Shape 21"/>
          <p:cNvSpPr/>
          <p:nvPr/>
        </p:nvSpPr>
        <p:spPr>
          <a:xfrm>
            <a:off x="6537960" y="3639312"/>
            <a:ext cx="457200" cy="457200"/>
          </a:xfrm>
          <a:prstGeom prst="ellipse">
            <a:avLst/>
          </a:prstGeom>
          <a:solidFill>
            <a:srgbClr val="6C8296"/>
          </a:solidFill>
          <a:ln w="12700">
            <a:solidFill>
              <a:srgbClr val="6C8296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5" name="Text 22"/>
          <p:cNvSpPr/>
          <p:nvPr/>
        </p:nvSpPr>
        <p:spPr>
          <a:xfrm>
            <a:off x="6693408" y="3767328"/>
            <a:ext cx="128016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</a:rPr>
              <a:t>4</a:t>
            </a:r>
            <a:endParaRPr lang="en-US" sz="800" dirty="0"/>
          </a:p>
        </p:txBody>
      </p:sp>
      <p:sp>
        <p:nvSpPr>
          <p:cNvPr id="26" name="Text 23"/>
          <p:cNvSpPr/>
          <p:nvPr/>
        </p:nvSpPr>
        <p:spPr>
          <a:xfrm>
            <a:off x="7178040" y="3566160"/>
            <a:ext cx="3611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16283B"/>
                </a:solidFill>
              </a:rPr>
              <a:t>Rushing because the project needs to be finished</a:t>
            </a:r>
            <a:endParaRPr lang="en-US" sz="1350" dirty="0"/>
          </a:p>
        </p:txBody>
      </p:sp>
      <p:sp>
        <p:nvSpPr>
          <p:cNvPr id="27" name="Text 24"/>
          <p:cNvSpPr/>
          <p:nvPr/>
        </p:nvSpPr>
        <p:spPr>
          <a:xfrm>
            <a:off x="7178040" y="3995928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C8296"/>
                </a:solidFill>
              </a:rPr>
              <a:t>Risky</a:t>
            </a:r>
            <a:endParaRPr lang="en-US" sz="950" dirty="0"/>
          </a:p>
        </p:txBody>
      </p:sp>
      <p:sp>
        <p:nvSpPr>
          <p:cNvPr id="28" name="Shape 25"/>
          <p:cNvSpPr/>
          <p:nvPr/>
        </p:nvSpPr>
        <p:spPr>
          <a:xfrm>
            <a:off x="914400" y="5257800"/>
            <a:ext cx="10241280" cy="502920"/>
          </a:xfrm>
          <a:prstGeom prst="roundRect">
            <a:avLst>
              <a:gd name="adj" fmla="val 7273"/>
            </a:avLst>
          </a:prstGeom>
          <a:solidFill>
            <a:srgbClr val="163D68"/>
          </a:solidFill>
          <a:ln w="12700">
            <a:solidFill>
              <a:srgbClr val="163D68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9" name="Text 26"/>
          <p:cNvSpPr/>
          <p:nvPr/>
        </p:nvSpPr>
        <p:spPr>
          <a:xfrm>
            <a:off x="1097280" y="5422392"/>
            <a:ext cx="9875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C857"/>
                </a:solidFill>
              </a:rPr>
              <a:t>Vote first. Then we will reveal the strongest choice.</a:t>
            </a:r>
            <a:endParaRPr lang="en-US" sz="1250" dirty="0"/>
          </a:p>
        </p:txBody>
      </p:sp>
      <p:sp>
        <p:nvSpPr>
          <p:cNvPr id="30" name="Shape 27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1" name="Text 28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32" name="Text 29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0.3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Safety Actions: Best Answer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 engineers prepare before tools, materials, or machines are used.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141732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EE6A6"/>
                </a:solidFill>
              </a:rPr>
              <a:t>Best answer: 3</a:t>
            </a:r>
            <a:endParaRPr lang="en-US" sz="2400" dirty="0"/>
          </a:p>
        </p:txBody>
      </p:sp>
      <p:sp>
        <p:nvSpPr>
          <p:cNvPr id="8" name="Shape 5"/>
          <p:cNvSpPr/>
          <p:nvPr/>
        </p:nvSpPr>
        <p:spPr>
          <a:xfrm>
            <a:off x="914400" y="1965960"/>
            <a:ext cx="10241280" cy="960120"/>
          </a:xfrm>
          <a:prstGeom prst="roundRect">
            <a:avLst>
              <a:gd name="adj" fmla="val 7619"/>
            </a:avLst>
          </a:prstGeom>
          <a:solidFill>
            <a:srgbClr val="123A63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1234440" y="2267712"/>
            <a:ext cx="9555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Checking directions, PPE, and workspace before starting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914400" y="3657600"/>
            <a:ext cx="2971800" cy="1051560"/>
          </a:xfrm>
          <a:prstGeom prst="roundRect">
            <a:avLst>
              <a:gd name="adj" fmla="val 6957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1097280" y="3858768"/>
            <a:ext cx="2606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83B"/>
                </a:solidFill>
              </a:rPr>
              <a:t>Why it fits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170432" y="4224528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405B70"/>
                </a:solidFill>
              </a:rPr>
              <a:t>It prevents risk before work begins.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4325112" y="3657600"/>
            <a:ext cx="2971800" cy="1051560"/>
          </a:xfrm>
          <a:prstGeom prst="roundRect">
            <a:avLst>
              <a:gd name="adj" fmla="val 6957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07992" y="3858768"/>
            <a:ext cx="2606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83B"/>
                </a:solidFill>
              </a:rPr>
              <a:t>Why the others miss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4581144" y="4224528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405B70"/>
                </a:solidFill>
              </a:rPr>
              <a:t>The others wait too long, skip permission, or create new hazards.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7735824" y="3657600"/>
            <a:ext cx="2971800" cy="1051560"/>
          </a:xfrm>
          <a:prstGeom prst="roundRect">
            <a:avLst>
              <a:gd name="adj" fmla="val 6957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7" name="Text 14"/>
          <p:cNvSpPr/>
          <p:nvPr/>
        </p:nvSpPr>
        <p:spPr>
          <a:xfrm>
            <a:off x="7918704" y="3858768"/>
            <a:ext cx="2606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83B"/>
                </a:solidFill>
              </a:rPr>
              <a:t>Carry-forward idea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7991856" y="4224528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405B70"/>
                </a:solidFill>
              </a:rPr>
              <a:t>In IED, unsafe work stops the process until the risk is fixed.</a:t>
            </a:r>
            <a:endParaRPr lang="en-US" sz="1150" dirty="0"/>
          </a:p>
        </p:txBody>
      </p:sp>
      <p:sp>
        <p:nvSpPr>
          <p:cNvPr id="19" name="Shape 16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0" name="Text 17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0.3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SAFETY CULTURE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PPE + FabLab Expectations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FabLab is a shared engineering workspace with higher expectations.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85800" y="1627632"/>
            <a:ext cx="5166360" cy="4251960"/>
          </a:xfrm>
          <a:prstGeom prst="roundRect">
            <a:avLst>
              <a:gd name="adj" fmla="val 1720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960120" y="1901952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6283B"/>
                </a:solidFill>
              </a:rPr>
              <a:t>PPE expectations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987552" y="2423160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0A3FF"/>
                </a:solidFill>
              </a:rPr>
              <a:t>•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1280160" y="2432304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Safety glasses when required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987552" y="2825496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0A3FF"/>
                </a:solidFill>
              </a:rPr>
              <a:t>•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1280160" y="2834640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Closed-toe shoes for fabrication</a:t>
            </a:r>
            <a:endParaRPr lang="en-US" sz="1450" dirty="0"/>
          </a:p>
        </p:txBody>
      </p:sp>
      <p:sp>
        <p:nvSpPr>
          <p:cNvPr id="13" name="Text 10"/>
          <p:cNvSpPr/>
          <p:nvPr/>
        </p:nvSpPr>
        <p:spPr>
          <a:xfrm>
            <a:off x="987552" y="3227832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0A3FF"/>
                </a:solidFill>
              </a:rPr>
              <a:t>•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1280160" y="3236976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Hair tied back around tools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987552" y="3630168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0A3FF"/>
                </a:solidFill>
              </a:rPr>
              <a:t>•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1280160" y="3639312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Loose items secured</a:t>
            </a:r>
            <a:endParaRPr lang="en-US" sz="1450" dirty="0"/>
          </a:p>
        </p:txBody>
      </p:sp>
      <p:sp>
        <p:nvSpPr>
          <p:cNvPr id="17" name="Text 14"/>
          <p:cNvSpPr/>
          <p:nvPr/>
        </p:nvSpPr>
        <p:spPr>
          <a:xfrm>
            <a:off x="987552" y="4032504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0A3FF"/>
                </a:solidFill>
              </a:rPr>
              <a:t>•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1280160" y="4041648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Gloves only when directed</a:t>
            </a:r>
            <a:endParaRPr lang="en-US" sz="1450" dirty="0"/>
          </a:p>
        </p:txBody>
      </p:sp>
      <p:sp>
        <p:nvSpPr>
          <p:cNvPr id="19" name="Shape 16"/>
          <p:cNvSpPr/>
          <p:nvPr/>
        </p:nvSpPr>
        <p:spPr>
          <a:xfrm>
            <a:off x="6355080" y="1627632"/>
            <a:ext cx="5166360" cy="4251960"/>
          </a:xfrm>
          <a:prstGeom prst="roundRect">
            <a:avLst>
              <a:gd name="adj" fmla="val 1720"/>
            </a:avLst>
          </a:prstGeom>
          <a:solidFill>
            <a:srgbClr val="0F3156"/>
          </a:solidFill>
          <a:ln w="15240">
            <a:solidFill>
              <a:srgbClr val="4DDCFF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0" name="Text 17"/>
          <p:cNvSpPr/>
          <p:nvPr/>
        </p:nvSpPr>
        <p:spPr>
          <a:xfrm>
            <a:off x="6629400" y="1901952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Behavior expectations</a:t>
            </a:r>
            <a:endParaRPr lang="en-US" sz="2000" dirty="0"/>
          </a:p>
        </p:txBody>
      </p:sp>
      <p:sp>
        <p:nvSpPr>
          <p:cNvPr id="21" name="Text 18"/>
          <p:cNvSpPr/>
          <p:nvPr/>
        </p:nvSpPr>
        <p:spPr>
          <a:xfrm>
            <a:off x="6656832" y="2423160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4DDCFF"/>
                </a:solidFill>
              </a:rPr>
              <a:t>•</a:t>
            </a:r>
            <a:endParaRPr lang="en-US" sz="1450" dirty="0"/>
          </a:p>
        </p:txBody>
      </p:sp>
      <p:sp>
        <p:nvSpPr>
          <p:cNvPr id="22" name="Text 19"/>
          <p:cNvSpPr/>
          <p:nvPr/>
        </p:nvSpPr>
        <p:spPr>
          <a:xfrm>
            <a:off x="6949440" y="2432304"/>
            <a:ext cx="40507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horseplay or rushing</a:t>
            </a:r>
            <a:endParaRPr lang="en-US" sz="1450" dirty="0"/>
          </a:p>
        </p:txBody>
      </p:sp>
      <p:sp>
        <p:nvSpPr>
          <p:cNvPr id="23" name="Text 20"/>
          <p:cNvSpPr/>
          <p:nvPr/>
        </p:nvSpPr>
        <p:spPr>
          <a:xfrm>
            <a:off x="6656832" y="2825496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4DDCFF"/>
                </a:solidFill>
              </a:rPr>
              <a:t>•</a:t>
            </a:r>
            <a:endParaRPr lang="en-US" sz="1450" dirty="0"/>
          </a:p>
        </p:txBody>
      </p:sp>
      <p:sp>
        <p:nvSpPr>
          <p:cNvPr id="24" name="Text 21"/>
          <p:cNvSpPr/>
          <p:nvPr/>
        </p:nvSpPr>
        <p:spPr>
          <a:xfrm>
            <a:off x="6949440" y="2834640"/>
            <a:ext cx="40507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before using tools</a:t>
            </a:r>
            <a:endParaRPr lang="en-US" sz="1450" dirty="0"/>
          </a:p>
        </p:txBody>
      </p:sp>
      <p:sp>
        <p:nvSpPr>
          <p:cNvPr id="25" name="Text 22"/>
          <p:cNvSpPr/>
          <p:nvPr/>
        </p:nvSpPr>
        <p:spPr>
          <a:xfrm>
            <a:off x="6656832" y="3227832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4DDCFF"/>
                </a:solidFill>
              </a:rPr>
              <a:t>•</a:t>
            </a:r>
            <a:endParaRPr lang="en-US" sz="1450" dirty="0"/>
          </a:p>
        </p:txBody>
      </p:sp>
      <p:sp>
        <p:nvSpPr>
          <p:cNvPr id="26" name="Text 23"/>
          <p:cNvSpPr/>
          <p:nvPr/>
        </p:nvSpPr>
        <p:spPr>
          <a:xfrm>
            <a:off x="6949440" y="3236976"/>
            <a:ext cx="40507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work areas clear</a:t>
            </a:r>
            <a:endParaRPr lang="en-US" sz="1450" dirty="0"/>
          </a:p>
        </p:txBody>
      </p:sp>
      <p:sp>
        <p:nvSpPr>
          <p:cNvPr id="27" name="Text 24"/>
          <p:cNvSpPr/>
          <p:nvPr/>
        </p:nvSpPr>
        <p:spPr>
          <a:xfrm>
            <a:off x="6656832" y="3630168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4DDCFF"/>
                </a:solidFill>
              </a:rPr>
              <a:t>•</a:t>
            </a:r>
            <a:endParaRPr lang="en-US" sz="1450" dirty="0"/>
          </a:p>
        </p:txBody>
      </p:sp>
      <p:sp>
        <p:nvSpPr>
          <p:cNvPr id="28" name="Text 25"/>
          <p:cNvSpPr/>
          <p:nvPr/>
        </p:nvSpPr>
        <p:spPr>
          <a:xfrm>
            <a:off x="6949440" y="3639312"/>
            <a:ext cx="40507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Respect active build zones</a:t>
            </a:r>
            <a:endParaRPr lang="en-US" sz="1450" dirty="0"/>
          </a:p>
        </p:txBody>
      </p:sp>
      <p:sp>
        <p:nvSpPr>
          <p:cNvPr id="29" name="Text 26"/>
          <p:cNvSpPr/>
          <p:nvPr/>
        </p:nvSpPr>
        <p:spPr>
          <a:xfrm>
            <a:off x="6656832" y="4032504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4DDCFF"/>
                </a:solidFill>
              </a:rPr>
              <a:t>•</a:t>
            </a:r>
            <a:endParaRPr lang="en-US" sz="1450" dirty="0"/>
          </a:p>
        </p:txBody>
      </p:sp>
      <p:sp>
        <p:nvSpPr>
          <p:cNvPr id="30" name="Text 27"/>
          <p:cNvSpPr/>
          <p:nvPr/>
        </p:nvSpPr>
        <p:spPr>
          <a:xfrm>
            <a:off x="6949440" y="4041648"/>
            <a:ext cx="40507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Report unsafe conditions</a:t>
            </a:r>
            <a:endParaRPr lang="en-US" sz="1450" dirty="0"/>
          </a:p>
        </p:txBody>
      </p:sp>
      <p:sp>
        <p:nvSpPr>
          <p:cNvPr id="31" name="Shape 28"/>
          <p:cNvSpPr/>
          <p:nvPr/>
        </p:nvSpPr>
        <p:spPr>
          <a:xfrm>
            <a:off x="6108192" y="2011680"/>
            <a:ext cx="0" cy="3566160"/>
          </a:xfrm>
          <a:prstGeom prst="line">
            <a:avLst/>
          </a:prstGeom>
          <a:noFill/>
          <a:ln w="25400">
            <a:solidFill>
              <a:srgbClr val="4DDCFF">
                <a:alpha val="9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2" name="Shape 29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3" name="Text 30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34" name="Text 31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0.3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WORKSPACE CHECK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Before You Build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safe setup to the work you will do later in Unit 0.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77240" y="1600200"/>
            <a:ext cx="3337560" cy="4160520"/>
          </a:xfrm>
          <a:prstGeom prst="roundRect">
            <a:avLst>
              <a:gd name="adj" fmla="val 2192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1051560" y="1874520"/>
            <a:ext cx="2331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283B"/>
                </a:solidFill>
              </a:rPr>
              <a:t>Check before work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078992" y="2423160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A3FF"/>
                </a:solidFill>
              </a:rPr>
              <a:t>•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1371600" y="2432304"/>
            <a:ext cx="20848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PPE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1078992" y="2807208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A3FF"/>
                </a:solidFill>
              </a:rPr>
              <a:t>•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371600" y="2816352"/>
            <a:ext cx="20848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Permission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1078992" y="3191256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A3FF"/>
                </a:solidFill>
              </a:rPr>
              <a:t>•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1371600" y="3200400"/>
            <a:ext cx="20848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Tool condition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1078992" y="3575304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A3FF"/>
                </a:solidFill>
              </a:rPr>
              <a:t>•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1371600" y="3584448"/>
            <a:ext cx="20848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Clear workspace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1078992" y="3959352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A3FF"/>
                </a:solidFill>
              </a:rPr>
              <a:t>•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1371600" y="3968496"/>
            <a:ext cx="20848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 behavior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1051560" y="462686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6283B"/>
                </a:solidFill>
              </a:rPr>
              <a:t>Then answer: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1051560" y="4910328"/>
            <a:ext cx="2606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60" dirty="0">
                <a:solidFill>
                  <a:srgbClr val="16283B"/>
                </a:solidFill>
              </a:rPr>
              <a:t>What should happen before a team begins building a launch pad prototype?</a:t>
            </a:r>
            <a:endParaRPr lang="en-US" sz="1260" dirty="0"/>
          </a:p>
        </p:txBody>
      </p:sp>
      <p:sp>
        <p:nvSpPr>
          <p:cNvPr id="21" name="Shape 18"/>
          <p:cNvSpPr/>
          <p:nvPr/>
        </p:nvSpPr>
        <p:spPr>
          <a:xfrm>
            <a:off x="4480560" y="1600200"/>
            <a:ext cx="6903720" cy="4160520"/>
          </a:xfrm>
          <a:prstGeom prst="roundRect">
            <a:avLst>
              <a:gd name="adj" fmla="val 1758"/>
            </a:avLst>
          </a:prstGeom>
          <a:solidFill>
            <a:srgbClr val="0F3156"/>
          </a:solidFill>
          <a:ln w="15240">
            <a:solidFill>
              <a:srgbClr val="4DDCFF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2" name="Text 19"/>
          <p:cNvSpPr/>
          <p:nvPr/>
        </p:nvSpPr>
        <p:spPr>
          <a:xfrm>
            <a:off x="4800600" y="1874520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</a:rPr>
              <a:t>Safety habits</a:t>
            </a:r>
            <a:endParaRPr lang="en-US" sz="1800" dirty="0"/>
          </a:p>
        </p:txBody>
      </p:sp>
      <p:sp>
        <p:nvSpPr>
          <p:cNvPr id="23" name="Shape 20"/>
          <p:cNvSpPr/>
          <p:nvPr/>
        </p:nvSpPr>
        <p:spPr>
          <a:xfrm>
            <a:off x="4828032" y="2395728"/>
            <a:ext cx="1234440" cy="310896"/>
          </a:xfrm>
          <a:prstGeom prst="roundRect">
            <a:avLst>
              <a:gd name="adj" fmla="val 8824"/>
            </a:avLst>
          </a:prstGeom>
          <a:solidFill>
            <a:srgbClr val="4DDC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919472" y="2487168"/>
            <a:ext cx="105156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081B33"/>
                </a:solidFill>
              </a:rPr>
              <a:t>Look</a:t>
            </a:r>
            <a:endParaRPr lang="en-US" sz="760" dirty="0"/>
          </a:p>
        </p:txBody>
      </p:sp>
      <p:sp>
        <p:nvSpPr>
          <p:cNvPr id="25" name="Text 22"/>
          <p:cNvSpPr/>
          <p:nvPr/>
        </p:nvSpPr>
        <p:spPr>
          <a:xfrm>
            <a:off x="6291072" y="2450592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EAF6FF"/>
                </a:solidFill>
              </a:rPr>
              <a:t>Check the work area and materials.</a:t>
            </a:r>
            <a:endParaRPr lang="en-US" sz="1250" dirty="0"/>
          </a:p>
        </p:txBody>
      </p:sp>
      <p:sp>
        <p:nvSpPr>
          <p:cNvPr id="26" name="Shape 23"/>
          <p:cNvSpPr/>
          <p:nvPr/>
        </p:nvSpPr>
        <p:spPr>
          <a:xfrm>
            <a:off x="4828032" y="2926080"/>
            <a:ext cx="1234440" cy="310896"/>
          </a:xfrm>
          <a:prstGeom prst="roundRect">
            <a:avLst>
              <a:gd name="adj" fmla="val 8824"/>
            </a:avLst>
          </a:prstGeom>
          <a:solidFill>
            <a:srgbClr val="2EE6A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7" name="Text 24"/>
          <p:cNvSpPr/>
          <p:nvPr/>
        </p:nvSpPr>
        <p:spPr>
          <a:xfrm>
            <a:off x="4919472" y="3017520"/>
            <a:ext cx="105156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081B33"/>
                </a:solidFill>
              </a:rPr>
              <a:t>Prepare</a:t>
            </a:r>
            <a:endParaRPr lang="en-US" sz="760" dirty="0"/>
          </a:p>
        </p:txBody>
      </p:sp>
      <p:sp>
        <p:nvSpPr>
          <p:cNvPr id="28" name="Text 25"/>
          <p:cNvSpPr/>
          <p:nvPr/>
        </p:nvSpPr>
        <p:spPr>
          <a:xfrm>
            <a:off x="6291072" y="2980944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EAF6FF"/>
                </a:solidFill>
              </a:rPr>
              <a:t>Put on required PPE.</a:t>
            </a:r>
            <a:endParaRPr lang="en-US" sz="1250" dirty="0"/>
          </a:p>
        </p:txBody>
      </p:sp>
      <p:sp>
        <p:nvSpPr>
          <p:cNvPr id="29" name="Shape 26"/>
          <p:cNvSpPr/>
          <p:nvPr/>
        </p:nvSpPr>
        <p:spPr>
          <a:xfrm>
            <a:off x="4828032" y="3456432"/>
            <a:ext cx="1234440" cy="310896"/>
          </a:xfrm>
          <a:prstGeom prst="roundRect">
            <a:avLst>
              <a:gd name="adj" fmla="val 8824"/>
            </a:avLst>
          </a:prstGeom>
          <a:solidFill>
            <a:srgbClr val="4DDC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0" name="Text 27"/>
          <p:cNvSpPr/>
          <p:nvPr/>
        </p:nvSpPr>
        <p:spPr>
          <a:xfrm>
            <a:off x="4919472" y="3547872"/>
            <a:ext cx="105156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081B33"/>
                </a:solidFill>
              </a:rPr>
              <a:t>Ask</a:t>
            </a:r>
            <a:endParaRPr lang="en-US" sz="760" dirty="0"/>
          </a:p>
        </p:txBody>
      </p:sp>
      <p:sp>
        <p:nvSpPr>
          <p:cNvPr id="31" name="Text 28"/>
          <p:cNvSpPr/>
          <p:nvPr/>
        </p:nvSpPr>
        <p:spPr>
          <a:xfrm>
            <a:off x="6291072" y="3511296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EAF6FF"/>
                </a:solidFill>
              </a:rPr>
              <a:t>Get permission before tools.</a:t>
            </a:r>
            <a:endParaRPr lang="en-US" sz="1250" dirty="0"/>
          </a:p>
        </p:txBody>
      </p:sp>
      <p:sp>
        <p:nvSpPr>
          <p:cNvPr id="32" name="Shape 29"/>
          <p:cNvSpPr/>
          <p:nvPr/>
        </p:nvSpPr>
        <p:spPr>
          <a:xfrm>
            <a:off x="4828032" y="3986784"/>
            <a:ext cx="1234440" cy="310896"/>
          </a:xfrm>
          <a:prstGeom prst="roundRect">
            <a:avLst>
              <a:gd name="adj" fmla="val 8824"/>
            </a:avLst>
          </a:prstGeom>
          <a:solidFill>
            <a:srgbClr val="2EE6A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3" name="Text 30"/>
          <p:cNvSpPr/>
          <p:nvPr/>
        </p:nvSpPr>
        <p:spPr>
          <a:xfrm>
            <a:off x="4919472" y="4078224"/>
            <a:ext cx="105156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081B33"/>
                </a:solidFill>
              </a:rPr>
              <a:t>Use</a:t>
            </a:r>
            <a:endParaRPr lang="en-US" sz="760" dirty="0"/>
          </a:p>
        </p:txBody>
      </p:sp>
      <p:sp>
        <p:nvSpPr>
          <p:cNvPr id="34" name="Text 31"/>
          <p:cNvSpPr/>
          <p:nvPr/>
        </p:nvSpPr>
        <p:spPr>
          <a:xfrm>
            <a:off x="6291072" y="4041648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EAF6FF"/>
                </a:solidFill>
              </a:rPr>
              <a:t>Operate only as directed.</a:t>
            </a:r>
            <a:endParaRPr lang="en-US" sz="1250" dirty="0"/>
          </a:p>
        </p:txBody>
      </p:sp>
      <p:sp>
        <p:nvSpPr>
          <p:cNvPr id="35" name="Shape 32"/>
          <p:cNvSpPr/>
          <p:nvPr/>
        </p:nvSpPr>
        <p:spPr>
          <a:xfrm>
            <a:off x="4828032" y="4517136"/>
            <a:ext cx="1234440" cy="310896"/>
          </a:xfrm>
          <a:prstGeom prst="roundRect">
            <a:avLst>
              <a:gd name="adj" fmla="val 8824"/>
            </a:avLst>
          </a:prstGeom>
          <a:solidFill>
            <a:srgbClr val="4DDC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6" name="Text 33"/>
          <p:cNvSpPr/>
          <p:nvPr/>
        </p:nvSpPr>
        <p:spPr>
          <a:xfrm>
            <a:off x="4919472" y="4608576"/>
            <a:ext cx="105156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081B33"/>
                </a:solidFill>
              </a:rPr>
              <a:t>Report</a:t>
            </a:r>
            <a:endParaRPr lang="en-US" sz="760" dirty="0"/>
          </a:p>
        </p:txBody>
      </p:sp>
      <p:sp>
        <p:nvSpPr>
          <p:cNvPr id="37" name="Text 34"/>
          <p:cNvSpPr/>
          <p:nvPr/>
        </p:nvSpPr>
        <p:spPr>
          <a:xfrm>
            <a:off x="6291072" y="4572000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EAF6FF"/>
                </a:solidFill>
              </a:rPr>
              <a:t>Speak up about risks or damage.</a:t>
            </a:r>
            <a:endParaRPr lang="en-US" sz="1250" dirty="0"/>
          </a:p>
        </p:txBody>
      </p:sp>
      <p:sp>
        <p:nvSpPr>
          <p:cNvPr id="38" name="Text 35"/>
          <p:cNvSpPr/>
          <p:nvPr/>
        </p:nvSpPr>
        <p:spPr>
          <a:xfrm>
            <a:off x="4800600" y="5257800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FFC857"/>
                </a:solidFill>
              </a:rPr>
              <a:t>Share-out target: one safety habit + one risk it prevents.</a:t>
            </a:r>
            <a:endParaRPr lang="en-US" sz="1450" dirty="0"/>
          </a:p>
        </p:txBody>
      </p:sp>
      <p:sp>
        <p:nvSpPr>
          <p:cNvPr id="39" name="Shape 36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40" name="Text 37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41" name="Text 38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0.3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SAFETY SHIFT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Careless Work vs. Safe Engineering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speed; the goal is controlled, responsible work.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85800" y="1600200"/>
            <a:ext cx="5029200" cy="4160520"/>
          </a:xfrm>
          <a:prstGeom prst="roundRect">
            <a:avLst>
              <a:gd name="adj" fmla="val 1758"/>
            </a:avLst>
          </a:prstGeom>
          <a:solidFill>
            <a:srgbClr val="F4FAFF"/>
          </a:solidFill>
          <a:ln w="15240">
            <a:solidFill>
              <a:srgbClr val="D1EAF8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1005840" y="1920240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6283B"/>
                </a:solidFill>
              </a:rPr>
              <a:t>Careless work</a:t>
            </a:r>
            <a:endParaRPr lang="en-US" sz="2100" dirty="0"/>
          </a:p>
        </p:txBody>
      </p:sp>
      <p:sp>
        <p:nvSpPr>
          <p:cNvPr id="9" name="Text 6"/>
          <p:cNvSpPr/>
          <p:nvPr/>
        </p:nvSpPr>
        <p:spPr>
          <a:xfrm>
            <a:off x="1005840" y="2304288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4A6278"/>
                </a:solidFill>
              </a:rPr>
              <a:t>Creates risk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1024128" y="2788920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6C8296"/>
                </a:solidFill>
              </a:rPr>
              <a:t>•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316736" y="2798064"/>
            <a:ext cx="38679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Starts without permission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1024128" y="3218688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6C8296"/>
                </a:solidFill>
              </a:rPr>
              <a:t>•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1316736" y="3227832"/>
            <a:ext cx="38679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Ignores PPE directions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1024128" y="3648456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6C8296"/>
                </a:solidFill>
              </a:rPr>
              <a:t>•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316736" y="3657600"/>
            <a:ext cx="38679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Leaves clutter in work areas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024128" y="4078224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6C8296"/>
                </a:solidFill>
              </a:rPr>
              <a:t>•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1316736" y="4087368"/>
            <a:ext cx="38679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Hides mistakes or damage</a:t>
            </a:r>
            <a:endParaRPr lang="en-US" sz="1500" dirty="0"/>
          </a:p>
        </p:txBody>
      </p:sp>
      <p:sp>
        <p:nvSpPr>
          <p:cNvPr id="18" name="Shape 15"/>
          <p:cNvSpPr/>
          <p:nvPr/>
        </p:nvSpPr>
        <p:spPr>
          <a:xfrm>
            <a:off x="6446520" y="1600200"/>
            <a:ext cx="5029200" cy="4160520"/>
          </a:xfrm>
          <a:prstGeom prst="roundRect">
            <a:avLst>
              <a:gd name="adj" fmla="val 1758"/>
            </a:avLst>
          </a:prstGeom>
          <a:solidFill>
            <a:srgbClr val="0F3156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6766560" y="1920240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</a:rPr>
              <a:t>Safe engineering</a:t>
            </a:r>
            <a:endParaRPr lang="en-US" sz="2100" dirty="0"/>
          </a:p>
        </p:txBody>
      </p:sp>
      <p:sp>
        <p:nvSpPr>
          <p:cNvPr id="20" name="Text 17"/>
          <p:cNvSpPr/>
          <p:nvPr/>
        </p:nvSpPr>
        <p:spPr>
          <a:xfrm>
            <a:off x="6766560" y="2304288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EE6A6"/>
                </a:solidFill>
              </a:rPr>
              <a:t>Controls risk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6784848" y="2788920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EE6A6"/>
                </a:solidFill>
              </a:rPr>
              <a:t>•</a:t>
            </a:r>
            <a:endParaRPr lang="en-US" sz="1500" dirty="0"/>
          </a:p>
        </p:txBody>
      </p:sp>
      <p:sp>
        <p:nvSpPr>
          <p:cNvPr id="22" name="Text 19"/>
          <p:cNvSpPr/>
          <p:nvPr/>
        </p:nvSpPr>
        <p:spPr>
          <a:xfrm>
            <a:off x="7077456" y="2798064"/>
            <a:ext cx="39136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Prepares before starting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784848" y="3218688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EE6A6"/>
                </a:solidFill>
              </a:rPr>
              <a:t>•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7077456" y="3227832"/>
            <a:ext cx="39136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required PPE</a:t>
            </a:r>
            <a:endParaRPr lang="en-US" sz="1500" dirty="0"/>
          </a:p>
        </p:txBody>
      </p:sp>
      <p:sp>
        <p:nvSpPr>
          <p:cNvPr id="25" name="Text 22"/>
          <p:cNvSpPr/>
          <p:nvPr/>
        </p:nvSpPr>
        <p:spPr>
          <a:xfrm>
            <a:off x="6784848" y="3648456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EE6A6"/>
                </a:solidFill>
              </a:rPr>
              <a:t>•</a:t>
            </a:r>
            <a:endParaRPr lang="en-US" sz="1500" dirty="0"/>
          </a:p>
        </p:txBody>
      </p:sp>
      <p:sp>
        <p:nvSpPr>
          <p:cNvPr id="26" name="Text 23"/>
          <p:cNvSpPr/>
          <p:nvPr/>
        </p:nvSpPr>
        <p:spPr>
          <a:xfrm>
            <a:off x="7077456" y="3657600"/>
            <a:ext cx="39136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Keeps work area clear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6784848" y="4078224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EE6A6"/>
                </a:solidFill>
              </a:rPr>
              <a:t>•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7077456" y="4087368"/>
            <a:ext cx="39136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Reports problems immediately</a:t>
            </a:r>
            <a:endParaRPr lang="en-US" sz="1500" dirty="0"/>
          </a:p>
        </p:txBody>
      </p:sp>
      <p:sp>
        <p:nvSpPr>
          <p:cNvPr id="29" name="Shape 26"/>
          <p:cNvSpPr/>
          <p:nvPr/>
        </p:nvSpPr>
        <p:spPr>
          <a:xfrm>
            <a:off x="5742432" y="3154680"/>
            <a:ext cx="640080" cy="640080"/>
          </a:xfrm>
          <a:prstGeom prst="chevron">
            <a:avLst/>
          </a:prstGeom>
          <a:solidFill>
            <a:srgbClr val="FFC857"/>
          </a:solidFill>
          <a:ln w="12700">
            <a:solidFill>
              <a:srgbClr val="FFC85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0" name="Shape 27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1" name="Text 28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32" name="Text 29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0.3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1669</Words>
  <Application>Microsoft Office PowerPoint</Application>
  <PresentationFormat>Widescreen</PresentationFormat>
  <Paragraphs>319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0.1 Course Launch &amp; Engineering Mindset</dc:title>
  <dc:subject>IED Unit 0 Lesson 0.1</dc:subject>
  <dc:creator>LockwoodSTEM</dc:creator>
  <cp:lastModifiedBy>Jonathan Lockwood</cp:lastModifiedBy>
  <cp:revision>1</cp:revision>
  <dcterms:created xsi:type="dcterms:W3CDTF">2026-07-16T18:24:39Z</dcterms:created>
  <dcterms:modified xsi:type="dcterms:W3CDTF">2026-07-16T20:37:06Z</dcterms:modified>
</cp:coreProperties>
</file>