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197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pic>
        <p:nvPicPr>
          <p:cNvPr id="3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502920"/>
            <a:ext cx="2194560" cy="65836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13232" y="1417320"/>
            <a:ext cx="2148840" cy="347472"/>
          </a:xfrm>
          <a:prstGeom prst="roundRect">
            <a:avLst>
              <a:gd name="adj" fmla="val 10526"/>
            </a:avLst>
          </a:prstGeom>
          <a:solidFill>
            <a:srgbClr val="FFC857">
              <a:alpha val="90000"/>
            </a:srgbClr>
          </a:solidFill>
          <a:ln w="12700">
            <a:solidFill>
              <a:srgbClr val="FFC85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786384" y="1499616"/>
            <a:ext cx="20025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81B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0 • LESSON 0.2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713232" y="1874520"/>
            <a:ext cx="6400800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Notebook Setup &amp;
Course Resources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/>
            </a:r>
            <a:endParaRPr lang="en-US" sz="3600" dirty="0"/>
          </a:p>
        </p:txBody>
      </p:sp>
      <p:sp>
        <p:nvSpPr>
          <p:cNvPr id="7" name="Shape 4"/>
          <p:cNvSpPr/>
          <p:nvPr/>
        </p:nvSpPr>
        <p:spPr>
          <a:xfrm>
            <a:off x="749808" y="3456432"/>
            <a:ext cx="6263640" cy="914400"/>
          </a:xfrm>
          <a:prstGeom prst="roundRect">
            <a:avLst>
              <a:gd name="adj" fmla="val 5000"/>
            </a:avLst>
          </a:prstGeom>
          <a:solidFill>
            <a:srgbClr val="113C65"/>
          </a:solidFill>
          <a:ln w="13970">
            <a:solidFill>
              <a:srgbClr val="4DDCFF">
                <a:alpha val="9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987552" y="365760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C8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987552" y="3904488"/>
            <a:ext cx="5623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will you organize evidence so your engineering work can be understood later?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7726680" y="1417320"/>
            <a:ext cx="3063240" cy="749808"/>
          </a:xfrm>
          <a:prstGeom prst="roundRect">
            <a:avLst>
              <a:gd name="adj" fmla="val 6098"/>
            </a:avLst>
          </a:prstGeom>
          <a:solidFill>
            <a:srgbClr val="123A63"/>
          </a:solidFill>
          <a:ln w="13970">
            <a:solidFill>
              <a:srgbClr val="4DDCFF"/>
            </a:solidFill>
            <a:prstDash val="solid"/>
          </a:ln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7973568" y="1563624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DDCFF"/>
                </a:solidFill>
              </a:rPr>
              <a:t>DEFINE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9710928" y="1572768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dirty="0">
                <a:solidFill>
                  <a:srgbClr val="EAF6FF"/>
                </a:solidFill>
              </a:rPr>
              <a:t>the problem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726680" y="2715768"/>
            <a:ext cx="3063240" cy="749808"/>
          </a:xfrm>
          <a:prstGeom prst="roundRect">
            <a:avLst>
              <a:gd name="adj" fmla="val 6098"/>
            </a:avLst>
          </a:prstGeom>
          <a:solidFill>
            <a:srgbClr val="123A63"/>
          </a:solidFill>
          <a:ln w="13970">
            <a:solidFill>
              <a:srgbClr val="2EE6A6"/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7973568" y="2862072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E6A6"/>
                </a:solidFill>
              </a:rPr>
              <a:t>TEST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9710928" y="2871216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dirty="0">
                <a:solidFill>
                  <a:srgbClr val="EAF6FF"/>
                </a:solidFill>
              </a:rPr>
              <a:t>the idea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7726680" y="4014216"/>
            <a:ext cx="3063240" cy="749808"/>
          </a:xfrm>
          <a:prstGeom prst="roundRect">
            <a:avLst>
              <a:gd name="adj" fmla="val 6098"/>
            </a:avLst>
          </a:prstGeom>
          <a:solidFill>
            <a:srgbClr val="123A63"/>
          </a:solidFill>
          <a:ln w="13970">
            <a:solidFill>
              <a:srgbClr val="FFC857"/>
            </a:solidFill>
            <a:prstDash val="solid"/>
          </a:ln>
        </p:spPr>
        <p:txBody>
          <a:bodyPr/>
          <a:p/>
        </p:txBody>
      </p:sp>
      <p:sp>
        <p:nvSpPr>
          <p:cNvPr id="17" name="Text 14"/>
          <p:cNvSpPr/>
          <p:nvPr/>
        </p:nvSpPr>
        <p:spPr>
          <a:xfrm>
            <a:off x="7973568" y="4160520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C857"/>
                </a:solidFill>
              </a:rPr>
              <a:t>DECIDE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9710928" y="4169664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dirty="0">
                <a:solidFill>
                  <a:srgbClr val="EAF6FF"/>
                </a:solidFill>
              </a:rPr>
              <a:t>with evidence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749808" y="5879592"/>
            <a:ext cx="4480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Traceable Engineering Work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work should make sense later, even after the project moves on.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68680" y="1874520"/>
            <a:ext cx="3063240" cy="1325880"/>
          </a:xfrm>
          <a:prstGeom prst="roundRect">
            <a:avLst>
              <a:gd name="adj" fmla="val 5517"/>
            </a:avLst>
          </a:prstGeom>
          <a:solidFill>
            <a:srgbClr val="0F3156"/>
          </a:solidFill>
          <a:ln w="15240">
            <a:solidFill>
              <a:srgbClr val="FFC857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97280" y="21214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Record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1097280" y="2578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EAF6FF"/>
                </a:solidFill>
              </a:rPr>
              <a:t>What you created or observed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023360" y="2331720"/>
            <a:ext cx="438912" cy="411480"/>
          </a:xfrm>
          <a:prstGeom prst="chevron">
            <a:avLst/>
          </a:prstGeom>
          <a:solidFill>
            <a:srgbClr val="89DDF8"/>
          </a:solidFill>
          <a:ln w="12700">
            <a:solidFill>
              <a:srgbClr val="89DDF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1" name="Shape 8"/>
          <p:cNvSpPr/>
          <p:nvPr/>
        </p:nvSpPr>
        <p:spPr>
          <a:xfrm>
            <a:off x="4617720" y="1874520"/>
            <a:ext cx="3063240" cy="1325880"/>
          </a:xfrm>
          <a:prstGeom prst="roundRect">
            <a:avLst>
              <a:gd name="adj" fmla="val 5517"/>
            </a:avLst>
          </a:prstGeom>
          <a:solidFill>
            <a:srgbClr val="F4FAFF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4846320" y="21214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6283B"/>
                </a:solidFill>
              </a:rPr>
              <a:t>Label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4846320" y="2578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405B70"/>
                </a:solidFill>
              </a:rPr>
              <a:t>What the evidence shows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7772400" y="2331720"/>
            <a:ext cx="438912" cy="411480"/>
          </a:xfrm>
          <a:prstGeom prst="chevron">
            <a:avLst/>
          </a:prstGeom>
          <a:solidFill>
            <a:srgbClr val="89DDF8"/>
          </a:solidFill>
          <a:ln w="12700">
            <a:solidFill>
              <a:srgbClr val="89DDF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Shape 12"/>
          <p:cNvSpPr/>
          <p:nvPr/>
        </p:nvSpPr>
        <p:spPr>
          <a:xfrm>
            <a:off x="8366760" y="1874520"/>
            <a:ext cx="3063240" cy="1325880"/>
          </a:xfrm>
          <a:prstGeom prst="roundRect">
            <a:avLst>
              <a:gd name="adj" fmla="val 5517"/>
            </a:avLst>
          </a:prstGeom>
          <a:solidFill>
            <a:srgbClr val="0F3156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8595360" y="21214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Locate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8595360" y="2578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EAF6FF"/>
                </a:solidFill>
              </a:rPr>
              <a:t>Where the work can be found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960120" y="3767328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Evidence can include…</a:t>
            </a:r>
            <a:endParaRPr lang="en-US" sz="2100" dirty="0"/>
          </a:p>
        </p:txBody>
      </p:sp>
      <p:sp>
        <p:nvSpPr>
          <p:cNvPr id="19" name="Shape 16"/>
          <p:cNvSpPr/>
          <p:nvPr/>
        </p:nvSpPr>
        <p:spPr>
          <a:xfrm>
            <a:off x="960120" y="431596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1097280" y="4416552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Notebook pages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251960" y="431596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4389120" y="4416552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TOC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7543800" y="431596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7680960" y="4416552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File names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960120" y="4882896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6" name="Text 23"/>
          <p:cNvSpPr/>
          <p:nvPr/>
        </p:nvSpPr>
        <p:spPr>
          <a:xfrm>
            <a:off x="1097280" y="4983480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Templates</a:t>
            </a:r>
            <a:endParaRPr lang="en-US" sz="1150" dirty="0"/>
          </a:p>
        </p:txBody>
      </p:sp>
      <p:sp>
        <p:nvSpPr>
          <p:cNvPr id="27" name="Shape 24"/>
          <p:cNvSpPr/>
          <p:nvPr/>
        </p:nvSpPr>
        <p:spPr>
          <a:xfrm>
            <a:off x="4251960" y="4882896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8" name="Text 25"/>
          <p:cNvSpPr/>
          <p:nvPr/>
        </p:nvSpPr>
        <p:spPr>
          <a:xfrm>
            <a:off x="4389120" y="4983480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Submissions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543800" y="4882896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Text 27"/>
          <p:cNvSpPr/>
          <p:nvPr/>
        </p:nvSpPr>
        <p:spPr>
          <a:xfrm>
            <a:off x="7680960" y="4983480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Teacher feedback</a:t>
            </a:r>
            <a:endParaRPr lang="en-US" sz="1150" dirty="0"/>
          </a:p>
        </p:txBody>
      </p:sp>
      <p:sp>
        <p:nvSpPr>
          <p:cNvPr id="31" name="Shape 28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2" name="Text 29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Would Help an Absent Teammate?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situation. Select the two strongest supports.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77240" y="1536192"/>
            <a:ext cx="1065276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97280" y="1810512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Claim: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920240" y="1792224"/>
            <a:ext cx="8778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6283B"/>
                </a:solidFill>
              </a:rPr>
              <a:t>“A teammate missed class and needs to understand what the team completed today.”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097280" y="2176272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6278"/>
                </a:solidFill>
              </a:rPr>
              <a:t>Vote for the two strongest supports.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1005840" y="2880360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1143000" y="2980944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A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1508760" y="2953512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A dated notebook page with labels and notes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1005840" y="3355848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1143000" y="3456432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1508760" y="3429000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A screenshot named Image1_final_final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1005840" y="3831336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1143000" y="3931920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508760" y="3904488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The posted lesson page and assignment directions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1005840" y="4306824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1143000" y="4407408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D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1508760" y="4379976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A classmate saying, “We did stuff”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1005840" y="4782312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1143000" y="4882896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E</a:t>
            </a:r>
            <a:endParaRPr lang="en-US" sz="800" dirty="0"/>
          </a:p>
        </p:txBody>
      </p:sp>
      <p:sp>
        <p:nvSpPr>
          <p:cNvPr id="25" name="Text 22"/>
          <p:cNvSpPr/>
          <p:nvPr/>
        </p:nvSpPr>
        <p:spPr>
          <a:xfrm>
            <a:off x="1508760" y="485546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A loose paper with no name or date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1005840" y="5532120"/>
            <a:ext cx="9966960" cy="384048"/>
          </a:xfrm>
          <a:prstGeom prst="roundRect">
            <a:avLst>
              <a:gd name="adj" fmla="val 7143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7" name="Text 24"/>
          <p:cNvSpPr/>
          <p:nvPr/>
        </p:nvSpPr>
        <p:spPr>
          <a:xfrm>
            <a:off x="1170432" y="5660136"/>
            <a:ext cx="9646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C857"/>
                </a:solidFill>
              </a:rPr>
              <a:t>Vote first. Then we will reveal the best evidence pair.</a:t>
            </a:r>
            <a:endParaRPr lang="en-US" sz="1150" dirty="0"/>
          </a:p>
        </p:txBody>
      </p:sp>
      <p:sp>
        <p:nvSpPr>
          <p:cNvPr id="28" name="Shape 25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9" name="Text 26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Would Help an Absent Teammate?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support must be clear, traceable, and findable.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E6A6"/>
                </a:solidFill>
              </a:rPr>
              <a:t>Best support: A + C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14400" y="2057400"/>
            <a:ext cx="10241280" cy="868680"/>
          </a:xfrm>
          <a:prstGeom prst="roundRect">
            <a:avLst>
              <a:gd name="adj" fmla="val 8421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188720" y="2331720"/>
            <a:ext cx="25603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E6A6"/>
                </a:solidFill>
              </a:rPr>
              <a:t>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645920" y="2258568"/>
            <a:ext cx="6492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</a:rPr>
              <a:t>A dated notebook page with labels and notes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8366760" y="2276856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EAF6FF"/>
                </a:solidFill>
              </a:rPr>
              <a:t>Shows what happened and when it happened.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914400" y="3227832"/>
            <a:ext cx="10241280" cy="868680"/>
          </a:xfrm>
          <a:prstGeom prst="roundRect">
            <a:avLst>
              <a:gd name="adj" fmla="val 8421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1188720" y="3502152"/>
            <a:ext cx="25603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E6A6"/>
                </a:solidFill>
              </a:rPr>
              <a:t>C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1645920" y="3429000"/>
            <a:ext cx="6492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</a:rPr>
              <a:t>The posted lesson page and assignment directions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8366760" y="3447288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EAF6FF"/>
                </a:solidFill>
              </a:rPr>
              <a:t>Shows what resource or submission was expected.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914400" y="480060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C857"/>
                </a:solidFill>
              </a:rPr>
              <a:t>Useful, but not enough alone: screenshots or classmate comments help only when they are clearly named and connected to the task.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Student Do Next?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536192"/>
            <a:ext cx="10241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A student finishes a worksheet but cannot remember whether it belongs before or after the current notebook page.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960120" y="2395728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207008" y="2551176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A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600200" y="2514600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Put it anywhere because it is finished.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960120" y="3108960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1207008" y="3264408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B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1600200" y="3227832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Leave it loose until the end of the unit.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960120" y="3822192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1207008" y="3977640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C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1600200" y="3941064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Check the date, update the table of contents, number it correctly, and file it in order.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960120" y="4535424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1207008" y="4690872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D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1600200" y="4654296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Throw it away and ask for another copy later.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960120" y="5422392"/>
            <a:ext cx="10058400" cy="438912"/>
          </a:xfrm>
          <a:prstGeom prst="roundRect">
            <a:avLst>
              <a:gd name="adj" fmla="val 8333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1143000" y="5568696"/>
            <a:ext cx="96926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80" b="1" dirty="0">
                <a:solidFill>
                  <a:srgbClr val="FFC857"/>
                </a:solidFill>
              </a:rPr>
              <a:t>Vote first. Then we will reveal the strongest next step.</a:t>
            </a:r>
            <a:endParaRPr lang="en-US" sz="1180" dirty="0"/>
          </a:p>
        </p:txBody>
      </p:sp>
      <p:sp>
        <p:nvSpPr>
          <p:cNvPr id="22" name="Shape 19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3" name="Text 20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Student Do Next?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protects the evidence record.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E6A6"/>
                </a:solidFill>
              </a:rPr>
              <a:t>Best answer: C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14400" y="2011680"/>
            <a:ext cx="10241280" cy="960120"/>
          </a:xfrm>
          <a:prstGeom prst="roundRect">
            <a:avLst>
              <a:gd name="adj" fmla="val 7619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234440" y="2304288"/>
            <a:ext cx="9555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Check the date, update the table of contents, number it correctly, and file it in order.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914400" y="3703320"/>
            <a:ext cx="297180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1097280" y="3913632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Check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170432" y="42793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Use the date and assignment title.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325112" y="3703320"/>
            <a:ext cx="297180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07992" y="3913632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Update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581144" y="42793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Add the item to the table of contents.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7735824" y="3703320"/>
            <a:ext cx="297180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7" name="Text 14"/>
          <p:cNvSpPr/>
          <p:nvPr/>
        </p:nvSpPr>
        <p:spPr>
          <a:xfrm>
            <a:off x="7918704" y="3913632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File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991856" y="42793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Place it in the correct chronological order.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914400" y="5349240"/>
            <a:ext cx="10241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C857"/>
                </a:solidFill>
              </a:rPr>
              <a:t>Engineering move: make the work traceable before it gets lost or disconnected from the project.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Organized or Risky?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choice is strongest and why.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737360"/>
            <a:ext cx="10012680" cy="822960"/>
          </a:xfrm>
          <a:prstGeom prst="roundRect">
            <a:avLst>
              <a:gd name="adj" fmla="val 888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1234440" y="1938528"/>
            <a:ext cx="420624" cy="420624"/>
          </a:xfrm>
          <a:prstGeom prst="ellipse">
            <a:avLst/>
          </a:prstGeom>
          <a:solidFill>
            <a:srgbClr val="6D7F8E"/>
          </a:solidFill>
          <a:ln w="12700">
            <a:solidFill>
              <a:srgbClr val="6D7F8E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371600" y="204825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874520" y="1938528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6283B"/>
                </a:solidFill>
              </a:rPr>
              <a:t>“My file is called screenshot2.”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503920" y="1993392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6D7F8E"/>
                </a:solidFill>
              </a:rPr>
              <a:t>Vote: organized or risky?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960120" y="2971800"/>
            <a:ext cx="10012680" cy="822960"/>
          </a:xfrm>
          <a:prstGeom prst="roundRect">
            <a:avLst>
              <a:gd name="adj" fmla="val 8889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Shape 10"/>
          <p:cNvSpPr/>
          <p:nvPr/>
        </p:nvSpPr>
        <p:spPr>
          <a:xfrm>
            <a:off x="1234440" y="3172968"/>
            <a:ext cx="420624" cy="420624"/>
          </a:xfrm>
          <a:prstGeom prst="ellipse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1371600" y="328269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1874520" y="3172968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“My notebook entry is dated, labeled, numbered, and listed in the TOC.”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8503920" y="3227832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EE6A6"/>
                </a:solidFill>
              </a:rPr>
              <a:t>Vote: organized or risky?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960120" y="4206240"/>
            <a:ext cx="10012680" cy="822960"/>
          </a:xfrm>
          <a:prstGeom prst="roundRect">
            <a:avLst>
              <a:gd name="adj" fmla="val 8889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1234440" y="4407408"/>
            <a:ext cx="420624" cy="420624"/>
          </a:xfrm>
          <a:prstGeom prst="ellipse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1371600" y="451713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874520" y="4407408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“I saved the CAD image as LastName_FirstName_U0_NotebookSetup.”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8503920" y="4462272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EE6A6"/>
                </a:solidFill>
              </a:rPr>
              <a:t>Vote: organized or risky?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960120" y="5596128"/>
            <a:ext cx="10012680" cy="457200"/>
          </a:xfrm>
          <a:prstGeom prst="roundRect">
            <a:avLst>
              <a:gd name="adj" fmla="val 8000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3" name="Text 20"/>
          <p:cNvSpPr/>
          <p:nvPr/>
        </p:nvSpPr>
        <p:spPr>
          <a:xfrm>
            <a:off x="1115568" y="5733288"/>
            <a:ext cx="9646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C857"/>
                </a:solidFill>
              </a:rPr>
              <a:t>Vote first. Then we will reveal which statements are strongest.</a:t>
            </a:r>
            <a:endParaRPr lang="en-US" sz="1300" dirty="0"/>
          </a:p>
        </p:txBody>
      </p:sp>
      <p:sp>
        <p:nvSpPr>
          <p:cNvPr id="24" name="Shape 21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5" name="Text 22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Organized or Risky?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organization makes evidence easy to find and inspect.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737360"/>
            <a:ext cx="10012680" cy="777240"/>
          </a:xfrm>
          <a:prstGeom prst="roundRect">
            <a:avLst>
              <a:gd name="adj" fmla="val 9412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1234440" y="1920240"/>
            <a:ext cx="402336" cy="402336"/>
          </a:xfrm>
          <a:prstGeom prst="ellipse">
            <a:avLst/>
          </a:prstGeom>
          <a:solidFill>
            <a:srgbClr val="6D7F8E"/>
          </a:solidFill>
          <a:ln w="12700">
            <a:solidFill>
              <a:srgbClr val="6D7F8E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371600" y="2029968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874520" y="190195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6283B"/>
                </a:solidFill>
              </a:rPr>
              <a:t>Risky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937760" y="1938528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405B70"/>
                </a:solidFill>
              </a:rPr>
              <a:t>The name does not explain the file or assignment.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960120" y="2926080"/>
            <a:ext cx="10012680" cy="777240"/>
          </a:xfrm>
          <a:prstGeom prst="roundRect">
            <a:avLst>
              <a:gd name="adj" fmla="val 9412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Shape 10"/>
          <p:cNvSpPr/>
          <p:nvPr/>
        </p:nvSpPr>
        <p:spPr>
          <a:xfrm>
            <a:off x="1234440" y="3108960"/>
            <a:ext cx="402336" cy="402336"/>
          </a:xfrm>
          <a:prstGeom prst="ellipse">
            <a:avLst/>
          </a:prstGeom>
          <a:solidFill>
            <a:srgbClr val="2EE6A6"/>
          </a:solidFill>
          <a:ln w="12700">
            <a:solidFill>
              <a:srgbClr val="2EE6A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1371600" y="3218688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1874520" y="309067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Organized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4937760" y="3127248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The page can be found and understood later.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960120" y="4114800"/>
            <a:ext cx="10012680" cy="777240"/>
          </a:xfrm>
          <a:prstGeom prst="roundRect">
            <a:avLst>
              <a:gd name="adj" fmla="val 9412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1234440" y="4297680"/>
            <a:ext cx="402336" cy="402336"/>
          </a:xfrm>
          <a:prstGeom prst="ellipse">
            <a:avLst/>
          </a:prstGeom>
          <a:solidFill>
            <a:srgbClr val="2EE6A6"/>
          </a:solidFill>
          <a:ln w="12700">
            <a:solidFill>
              <a:srgbClr val="2EE6A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1371600" y="4407408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874520" y="42793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Organized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4937760" y="4315968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The file name identifies owner, unit, and task.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960120" y="5394960"/>
            <a:ext cx="10012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C857"/>
                </a:solidFill>
              </a:rPr>
              <a:t>Takeaway: traceable work is easier to grade, revise, and defend.</a:t>
            </a:r>
            <a:endParaRPr lang="en-US" sz="1700" dirty="0"/>
          </a:p>
        </p:txBody>
      </p:sp>
      <p:sp>
        <p:nvSpPr>
          <p:cNvPr id="23" name="Shape 20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system before we move into safety orientation.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68680" y="1691640"/>
            <a:ext cx="10469880" cy="4069080"/>
          </a:xfrm>
          <a:prstGeom prst="roundRect">
            <a:avLst>
              <a:gd name="adj" fmla="val 1798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188720" y="2029968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83B"/>
                </a:solidFill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1298448" y="2724912"/>
            <a:ext cx="457200" cy="457200"/>
          </a:xfrm>
          <a:prstGeom prst="ellipse">
            <a:avLst/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1463040" y="2852928"/>
            <a:ext cx="12801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2029968" y="2825496"/>
            <a:ext cx="8183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6283B"/>
                </a:solidFill>
              </a:rPr>
              <a:t>One notebook habit that will help you stay organized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1298448" y="3474720"/>
            <a:ext cx="457200" cy="457200"/>
          </a:xfrm>
          <a:prstGeom prst="ellipse">
            <a:avLst/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1463040" y="3602736"/>
            <a:ext cx="12801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2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2029968" y="3575304"/>
            <a:ext cx="8183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6283B"/>
                </a:solidFill>
              </a:rPr>
              <a:t>One course resource you need to know how to find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1298448" y="4224528"/>
            <a:ext cx="457200" cy="457200"/>
          </a:xfrm>
          <a:prstGeom prst="ellipse">
            <a:avLst/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1463040" y="4352544"/>
            <a:ext cx="12801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3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2029968" y="4325112"/>
            <a:ext cx="8183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6283B"/>
                </a:solidFill>
              </a:rPr>
              <a:t>One question you still have about notebooks, files, or course resources</a:t>
            </a:r>
            <a:endParaRPr lang="en-US" sz="1550" dirty="0"/>
          </a:p>
        </p:txBody>
      </p:sp>
      <p:sp>
        <p:nvSpPr>
          <p:cNvPr id="18" name="Shape 15"/>
          <p:cNvSpPr/>
          <p:nvPr/>
        </p:nvSpPr>
        <p:spPr>
          <a:xfrm>
            <a:off x="1188720" y="5166360"/>
            <a:ext cx="9052560" cy="347472"/>
          </a:xfrm>
          <a:prstGeom prst="roundRect">
            <a:avLst>
              <a:gd name="adj" fmla="val 10526"/>
            </a:avLst>
          </a:prstGeom>
          <a:solidFill>
            <a:srgbClr val="E4F5FF"/>
          </a:solidFill>
          <a:ln w="12700">
            <a:solidFill>
              <a:srgbClr val="E4F5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1325880" y="5276088"/>
            <a:ext cx="87325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6283B"/>
                </a:solidFill>
              </a:rPr>
              <a:t>Next mission: Lesson 0.3 — Safety Acknowledgment, PPE &amp; FabLab Orientation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set up the organization system you will use all year.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" y="1572768"/>
            <a:ext cx="4892040" cy="4343400"/>
          </a:xfrm>
          <a:prstGeom prst="roundRect">
            <a:avLst>
              <a:gd name="adj" fmla="val 1684"/>
            </a:avLst>
          </a:prstGeom>
          <a:solidFill>
            <a:srgbClr val="0F3156"/>
          </a:solidFill>
          <a:ln w="15240">
            <a:solidFill>
              <a:srgbClr val="244D7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960120" y="184708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Learning targets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87552" y="23591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4DDCFF"/>
                </a:solidFill>
              </a:rPr>
              <a:t>•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1280160" y="2368296"/>
            <a:ext cx="3959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 the binder-based engineering notebook system.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987552" y="28163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4DDCFF"/>
                </a:solidFill>
              </a:rPr>
              <a:t>•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1280160" y="2825496"/>
            <a:ext cx="3959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chronological organization and table of contents routines.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987552" y="32735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4DDCFF"/>
                </a:solidFill>
              </a:rPr>
              <a:t>•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1280160" y="3282696"/>
            <a:ext cx="3959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Locate key course resources, templates, and submissions.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960120" y="3977640"/>
            <a:ext cx="4160520" cy="0"/>
          </a:xfrm>
          <a:prstGeom prst="line">
            <a:avLst/>
          </a:prstGeom>
          <a:noFill/>
          <a:ln w="12700">
            <a:solidFill>
              <a:srgbClr val="3A6F9D">
                <a:alpha val="6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960120" y="425196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4DDCFF"/>
                </a:solidFill>
              </a:rPr>
              <a:t>Success looks like…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960120" y="459028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</a:rPr>
              <a:t>You can find, label, store, and submit engineering evidence without guessing.</a:t>
            </a:r>
            <a:endParaRPr lang="en-US" sz="1550" dirty="0"/>
          </a:p>
        </p:txBody>
      </p:sp>
      <p:sp>
        <p:nvSpPr>
          <p:cNvPr id="18" name="Shape 15"/>
          <p:cNvSpPr/>
          <p:nvPr/>
        </p:nvSpPr>
        <p:spPr>
          <a:xfrm>
            <a:off x="5989320" y="1572768"/>
            <a:ext cx="5440680" cy="4343400"/>
          </a:xfrm>
          <a:prstGeom prst="roundRect">
            <a:avLst>
              <a:gd name="adj" fmla="val 1684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6309360" y="1847088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83B"/>
                </a:solidFill>
              </a:rPr>
              <a:t>Agenda + pacing</a:t>
            </a:r>
            <a:endParaRPr lang="en-US" sz="2000" dirty="0"/>
          </a:p>
        </p:txBody>
      </p:sp>
      <p:sp>
        <p:nvSpPr>
          <p:cNvPr id="20" name="Shape 17"/>
          <p:cNvSpPr/>
          <p:nvPr/>
        </p:nvSpPr>
        <p:spPr>
          <a:xfrm>
            <a:off x="6291072" y="2304288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6345936" y="2386584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5 min</a:t>
            </a:r>
            <a:endParaRPr lang="en-US" sz="690" dirty="0"/>
          </a:p>
        </p:txBody>
      </p:sp>
      <p:sp>
        <p:nvSpPr>
          <p:cNvPr id="22" name="Text 19"/>
          <p:cNvSpPr/>
          <p:nvPr/>
        </p:nvSpPr>
        <p:spPr>
          <a:xfrm>
            <a:off x="7242048" y="2350008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Opening prompt: Why document engineering work?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6291072" y="2743200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6345936" y="2825496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6 min</a:t>
            </a:r>
            <a:endParaRPr lang="en-US" sz="690" dirty="0"/>
          </a:p>
        </p:txBody>
      </p:sp>
      <p:sp>
        <p:nvSpPr>
          <p:cNvPr id="25" name="Text 22"/>
          <p:cNvSpPr/>
          <p:nvPr/>
        </p:nvSpPr>
        <p:spPr>
          <a:xfrm>
            <a:off x="7242048" y="2788920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Notebook habits quick vote</a:t>
            </a:r>
            <a:endParaRPr lang="en-US" sz="1220" dirty="0"/>
          </a:p>
        </p:txBody>
      </p:sp>
      <p:sp>
        <p:nvSpPr>
          <p:cNvPr id="26" name="Shape 23"/>
          <p:cNvSpPr/>
          <p:nvPr/>
        </p:nvSpPr>
        <p:spPr>
          <a:xfrm>
            <a:off x="6291072" y="3182112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7" name="Text 24"/>
          <p:cNvSpPr/>
          <p:nvPr/>
        </p:nvSpPr>
        <p:spPr>
          <a:xfrm>
            <a:off x="6345936" y="3264408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8 min</a:t>
            </a:r>
            <a:endParaRPr lang="en-US" sz="690" dirty="0"/>
          </a:p>
        </p:txBody>
      </p:sp>
      <p:sp>
        <p:nvSpPr>
          <p:cNvPr id="28" name="Text 25"/>
          <p:cNvSpPr/>
          <p:nvPr/>
        </p:nvSpPr>
        <p:spPr>
          <a:xfrm>
            <a:off x="7242048" y="3227832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Binder setup + table of contents</a:t>
            </a:r>
            <a:endParaRPr lang="en-US" sz="1220" dirty="0"/>
          </a:p>
        </p:txBody>
      </p:sp>
      <p:sp>
        <p:nvSpPr>
          <p:cNvPr id="29" name="Shape 26"/>
          <p:cNvSpPr/>
          <p:nvPr/>
        </p:nvSpPr>
        <p:spPr>
          <a:xfrm>
            <a:off x="6291072" y="3621024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Text 27"/>
          <p:cNvSpPr/>
          <p:nvPr/>
        </p:nvSpPr>
        <p:spPr>
          <a:xfrm>
            <a:off x="6345936" y="3703320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8 min</a:t>
            </a:r>
            <a:endParaRPr lang="en-US" sz="690" dirty="0"/>
          </a:p>
        </p:txBody>
      </p:sp>
      <p:sp>
        <p:nvSpPr>
          <p:cNvPr id="31" name="Text 28"/>
          <p:cNvSpPr/>
          <p:nvPr/>
        </p:nvSpPr>
        <p:spPr>
          <a:xfrm>
            <a:off x="7242048" y="3666744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Course resource walkthrough</a:t>
            </a:r>
            <a:endParaRPr lang="en-US" sz="1220" dirty="0"/>
          </a:p>
        </p:txBody>
      </p:sp>
      <p:sp>
        <p:nvSpPr>
          <p:cNvPr id="32" name="Shape 29"/>
          <p:cNvSpPr/>
          <p:nvPr/>
        </p:nvSpPr>
        <p:spPr>
          <a:xfrm>
            <a:off x="6291072" y="4059936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3" name="Text 30"/>
          <p:cNvSpPr/>
          <p:nvPr/>
        </p:nvSpPr>
        <p:spPr>
          <a:xfrm>
            <a:off x="6345936" y="4142232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8 min</a:t>
            </a:r>
            <a:endParaRPr lang="en-US" sz="690" dirty="0"/>
          </a:p>
        </p:txBody>
      </p:sp>
      <p:sp>
        <p:nvSpPr>
          <p:cNvPr id="34" name="Text 31"/>
          <p:cNvSpPr/>
          <p:nvPr/>
        </p:nvSpPr>
        <p:spPr>
          <a:xfrm>
            <a:off x="7242048" y="4105656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File naming and access check</a:t>
            </a:r>
            <a:endParaRPr lang="en-US" sz="1220" dirty="0"/>
          </a:p>
        </p:txBody>
      </p:sp>
      <p:sp>
        <p:nvSpPr>
          <p:cNvPr id="35" name="Shape 32"/>
          <p:cNvSpPr/>
          <p:nvPr/>
        </p:nvSpPr>
        <p:spPr>
          <a:xfrm>
            <a:off x="6291072" y="4498848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6" name="Text 33"/>
          <p:cNvSpPr/>
          <p:nvPr/>
        </p:nvSpPr>
        <p:spPr>
          <a:xfrm>
            <a:off x="6345936" y="4581144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6 min</a:t>
            </a:r>
            <a:endParaRPr lang="en-US" sz="690" dirty="0"/>
          </a:p>
        </p:txBody>
      </p:sp>
      <p:sp>
        <p:nvSpPr>
          <p:cNvPr id="37" name="Text 34"/>
          <p:cNvSpPr/>
          <p:nvPr/>
        </p:nvSpPr>
        <p:spPr>
          <a:xfrm>
            <a:off x="7242048" y="4544568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Organization scenario check</a:t>
            </a:r>
            <a:endParaRPr lang="en-US" sz="1220" dirty="0"/>
          </a:p>
        </p:txBody>
      </p:sp>
      <p:sp>
        <p:nvSpPr>
          <p:cNvPr id="38" name="Shape 35"/>
          <p:cNvSpPr/>
          <p:nvPr/>
        </p:nvSpPr>
        <p:spPr>
          <a:xfrm>
            <a:off x="6291072" y="4937760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9" name="Text 36"/>
          <p:cNvSpPr/>
          <p:nvPr/>
        </p:nvSpPr>
        <p:spPr>
          <a:xfrm>
            <a:off x="6345936" y="5020056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4 min</a:t>
            </a:r>
            <a:endParaRPr lang="en-US" sz="690" dirty="0"/>
          </a:p>
        </p:txBody>
      </p:sp>
      <p:sp>
        <p:nvSpPr>
          <p:cNvPr id="40" name="Text 37"/>
          <p:cNvSpPr/>
          <p:nvPr/>
        </p:nvSpPr>
        <p:spPr>
          <a:xfrm>
            <a:off x="7242048" y="4983480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Exit debrief</a:t>
            </a:r>
            <a:endParaRPr lang="en-US" sz="1220" dirty="0"/>
          </a:p>
        </p:txBody>
      </p:sp>
      <p:sp>
        <p:nvSpPr>
          <p:cNvPr id="41" name="Shape 38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2" name="Text 39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43" name="Text 40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document engineering work?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148132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Think first. Why would an engineer need organized notes, sketches, files, and test data?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60120" y="2240280"/>
            <a:ext cx="10241280" cy="2057400"/>
          </a:xfrm>
          <a:prstGeom prst="roundRect">
            <a:avLst>
              <a:gd name="adj" fmla="val 3556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325880" y="2578608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4DDCFF"/>
                </a:solidFill>
              </a:rPr>
              <a:t>Quick class share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325880" y="3063240"/>
            <a:ext cx="9326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EAF6FF"/>
                </a:solidFill>
              </a:rPr>
              <a:t>Raise your hand and share one reason documentation matters in engineering.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1417320" y="3675888"/>
            <a:ext cx="8869680" cy="320040"/>
          </a:xfrm>
          <a:prstGeom prst="roundRect">
            <a:avLst>
              <a:gd name="adj" fmla="val 11429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1600200" y="3776472"/>
            <a:ext cx="8503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FFC857"/>
                </a:solidFill>
              </a:rPr>
              <a:t>Student answers might include: remember decisions, prove results, share ideas, or avoid mistakes.</a:t>
            </a:r>
            <a:endParaRPr lang="en-US" sz="1080" dirty="0"/>
          </a:p>
        </p:txBody>
      </p:sp>
      <p:sp>
        <p:nvSpPr>
          <p:cNvPr id="13" name="Text 10"/>
          <p:cNvSpPr/>
          <p:nvPr/>
        </p:nvSpPr>
        <p:spPr>
          <a:xfrm>
            <a:off x="960120" y="5285232"/>
            <a:ext cx="10149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DDCFF"/>
                </a:solidFill>
              </a:rPr>
              <a:t>We will reveal a working definition of engineering documentation on the next slide.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Documentation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definition for the year.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10241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</a:rPr>
              <a:t>Engineering documentation is an organized record of decisions, evidence, changes, and results.</a:t>
            </a:r>
            <a:endParaRPr lang="en-US" sz="2500" dirty="0"/>
          </a:p>
        </p:txBody>
      </p:sp>
      <p:sp>
        <p:nvSpPr>
          <p:cNvPr id="8" name="Shape 5"/>
          <p:cNvSpPr/>
          <p:nvPr/>
        </p:nvSpPr>
        <p:spPr>
          <a:xfrm>
            <a:off x="777240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005840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DDCFF"/>
                </a:solidFill>
              </a:rPr>
              <a:t>Trace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033272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Show when and why design decisions were made.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3593592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3822192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EE6A6"/>
                </a:solidFill>
              </a:rPr>
              <a:t>Organize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3849624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Keep pages, files, and artifacts in a consistent order.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6409944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FFC857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638544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C857"/>
                </a:solidFill>
              </a:rPr>
              <a:t>Prove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6665976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Use sketches, data, photos, and notes to support claims.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9226296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FF9E64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9454896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9E64"/>
                </a:solidFill>
              </a:rPr>
              <a:t>Share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9482328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Make work understandable to teammates, teachers, and reviewers.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14400" y="5349240"/>
            <a:ext cx="10241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C857"/>
                </a:solidFill>
              </a:rPr>
              <a:t>Today's mission: build the notebook and resource habits that protect your engineering evidence.</a:t>
            </a:r>
            <a:endParaRPr lang="en-US" sz="1700" dirty="0"/>
          </a:p>
        </p:txBody>
      </p:sp>
      <p:sp>
        <p:nvSpPr>
          <p:cNvPr id="21" name="Shape 18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Notebook Habits: Which One Fits?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Prompt: Which habit best supports professional engineering work?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Shape 6"/>
          <p:cNvSpPr/>
          <p:nvPr/>
        </p:nvSpPr>
        <p:spPr>
          <a:xfrm>
            <a:off x="1005840" y="231343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1161288" y="244144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645920" y="224028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Adding pages wherever they fit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1645920" y="267004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Random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6309360" y="205740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Shape 11"/>
          <p:cNvSpPr/>
          <p:nvPr/>
        </p:nvSpPr>
        <p:spPr>
          <a:xfrm>
            <a:off x="6537960" y="231343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693408" y="244144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2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7178040" y="224028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Keeping a chronological record with a table of contents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7178040" y="267004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Traceable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777240" y="338328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Shape 16"/>
          <p:cNvSpPr/>
          <p:nvPr/>
        </p:nvSpPr>
        <p:spPr>
          <a:xfrm>
            <a:off x="1005840" y="363931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1161288" y="376732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3</a:t>
            </a:r>
            <a:endParaRPr lang="en-US" sz="800" dirty="0"/>
          </a:p>
        </p:txBody>
      </p:sp>
      <p:sp>
        <p:nvSpPr>
          <p:cNvPr id="21" name="Text 18"/>
          <p:cNvSpPr/>
          <p:nvPr/>
        </p:nvSpPr>
        <p:spPr>
          <a:xfrm>
            <a:off x="1645920" y="356616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Saving files with names only you understand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1645920" y="399592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Confusing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6309360" y="338328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Shape 21"/>
          <p:cNvSpPr/>
          <p:nvPr/>
        </p:nvSpPr>
        <p:spPr>
          <a:xfrm>
            <a:off x="6537960" y="363931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5" name="Text 22"/>
          <p:cNvSpPr/>
          <p:nvPr/>
        </p:nvSpPr>
        <p:spPr>
          <a:xfrm>
            <a:off x="6693408" y="376732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4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7178040" y="356616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Waiting until the end to write everything down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7178040" y="399592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Risky</a:t>
            </a:r>
            <a:endParaRPr lang="en-US" sz="950" dirty="0"/>
          </a:p>
        </p:txBody>
      </p:sp>
      <p:sp>
        <p:nvSpPr>
          <p:cNvPr id="28" name="Shape 25"/>
          <p:cNvSpPr/>
          <p:nvPr/>
        </p:nvSpPr>
        <p:spPr>
          <a:xfrm>
            <a:off x="914400" y="5257800"/>
            <a:ext cx="10241280" cy="502920"/>
          </a:xfrm>
          <a:prstGeom prst="roundRect">
            <a:avLst>
              <a:gd name="adj" fmla="val 7273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9" name="Text 26"/>
          <p:cNvSpPr/>
          <p:nvPr/>
        </p:nvSpPr>
        <p:spPr>
          <a:xfrm>
            <a:off x="1097280" y="5422392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C857"/>
                </a:solidFill>
              </a:rPr>
              <a:t>Vote first. Then we will reveal the strongest choice.</a:t>
            </a:r>
            <a:endParaRPr lang="en-US" sz="1250" dirty="0"/>
          </a:p>
        </p:txBody>
      </p:sp>
      <p:sp>
        <p:nvSpPr>
          <p:cNvPr id="30" name="Shape 2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1" name="Text 2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Notebook Habits: Best Answer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good notebook makes design thinking easy to inspect later.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E6A6"/>
                </a:solidFill>
              </a:rPr>
              <a:t>Best answer: 2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14400" y="1965960"/>
            <a:ext cx="10241280" cy="960120"/>
          </a:xfrm>
          <a:prstGeom prst="roundRect">
            <a:avLst>
              <a:gd name="adj" fmla="val 7619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234440" y="2267712"/>
            <a:ext cx="9555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Keeping a chronological record with a table of contents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914400" y="3657600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1097280" y="3858768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Why it fits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170432" y="42245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It preserves the order of work and helps others find evidence.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325112" y="3657600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07992" y="3858768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Why the others miss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581144" y="42245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The other choices make decisions harder to trace or verify.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7735824" y="3657600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7" name="Text 14"/>
          <p:cNvSpPr/>
          <p:nvPr/>
        </p:nvSpPr>
        <p:spPr>
          <a:xfrm>
            <a:off x="7918704" y="3858768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Carry-forward idea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991856" y="42245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In IED, organization is part of the engineering evidence, not extra paperwork.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SETUP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Notebook + Course Resource System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will use physical and digital systems together.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" y="1627632"/>
            <a:ext cx="5166360" cy="4251960"/>
          </a:xfrm>
          <a:prstGeom prst="roundRect">
            <a:avLst>
              <a:gd name="adj" fmla="val 1720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960120" y="190195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83B"/>
                </a:solidFill>
              </a:rPr>
              <a:t>Notebook system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87552" y="242316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1280160" y="2432304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1.5 inch binder with dividers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987552" y="282549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280160" y="2834640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Printed table of contents first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987552" y="322783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280160" y="3236976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 pages after the TOC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987552" y="363016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280160" y="3639312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work in chronological order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987552" y="403250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280160" y="4041648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Store evidence for reviews</a:t>
            </a:r>
            <a:endParaRPr lang="en-US" sz="1450" dirty="0"/>
          </a:p>
        </p:txBody>
      </p:sp>
      <p:sp>
        <p:nvSpPr>
          <p:cNvPr id="19" name="Shape 16"/>
          <p:cNvSpPr/>
          <p:nvPr/>
        </p:nvSpPr>
        <p:spPr>
          <a:xfrm>
            <a:off x="6355080" y="1627632"/>
            <a:ext cx="5166360" cy="4251960"/>
          </a:xfrm>
          <a:prstGeom prst="roundRect">
            <a:avLst>
              <a:gd name="adj" fmla="val 1720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6629400" y="190195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Digital resource system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6656832" y="242316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2" name="Text 19"/>
          <p:cNvSpPr/>
          <p:nvPr/>
        </p:nvSpPr>
        <p:spPr>
          <a:xfrm>
            <a:off x="6949440" y="2432304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Google Classroom submissions</a:t>
            </a:r>
            <a:endParaRPr lang="en-US" sz="1450" dirty="0"/>
          </a:p>
        </p:txBody>
      </p:sp>
      <p:sp>
        <p:nvSpPr>
          <p:cNvPr id="23" name="Text 20"/>
          <p:cNvSpPr/>
          <p:nvPr/>
        </p:nvSpPr>
        <p:spPr>
          <a:xfrm>
            <a:off x="6656832" y="282549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4" name="Text 21"/>
          <p:cNvSpPr/>
          <p:nvPr/>
        </p:nvSpPr>
        <p:spPr>
          <a:xfrm>
            <a:off x="6949440" y="2834640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lesson pages</a:t>
            </a:r>
            <a:endParaRPr lang="en-US" sz="1450" dirty="0"/>
          </a:p>
        </p:txBody>
      </p:sp>
      <p:sp>
        <p:nvSpPr>
          <p:cNvPr id="25" name="Text 22"/>
          <p:cNvSpPr/>
          <p:nvPr/>
        </p:nvSpPr>
        <p:spPr>
          <a:xfrm>
            <a:off x="6656832" y="322783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6" name="Text 23"/>
          <p:cNvSpPr/>
          <p:nvPr/>
        </p:nvSpPr>
        <p:spPr>
          <a:xfrm>
            <a:off x="6949440" y="3236976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Downloads and templates</a:t>
            </a:r>
            <a:endParaRPr lang="en-US" sz="1450" dirty="0"/>
          </a:p>
        </p:txBody>
      </p:sp>
      <p:sp>
        <p:nvSpPr>
          <p:cNvPr id="27" name="Text 24"/>
          <p:cNvSpPr/>
          <p:nvPr/>
        </p:nvSpPr>
        <p:spPr>
          <a:xfrm>
            <a:off x="6656832" y="363016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8" name="Text 25"/>
          <p:cNvSpPr/>
          <p:nvPr/>
        </p:nvSpPr>
        <p:spPr>
          <a:xfrm>
            <a:off x="6949440" y="3639312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Shared files when directed</a:t>
            </a:r>
            <a:endParaRPr lang="en-US" sz="1450" dirty="0"/>
          </a:p>
        </p:txBody>
      </p:sp>
      <p:sp>
        <p:nvSpPr>
          <p:cNvPr id="29" name="Text 26"/>
          <p:cNvSpPr/>
          <p:nvPr/>
        </p:nvSpPr>
        <p:spPr>
          <a:xfrm>
            <a:off x="6656832" y="403250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30" name="Text 27"/>
          <p:cNvSpPr/>
          <p:nvPr/>
        </p:nvSpPr>
        <p:spPr>
          <a:xfrm>
            <a:off x="6949440" y="4041648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file naming habits</a:t>
            </a:r>
            <a:endParaRPr lang="en-US" sz="1450" dirty="0"/>
          </a:p>
        </p:txBody>
      </p:sp>
      <p:sp>
        <p:nvSpPr>
          <p:cNvPr id="31" name="Shape 28"/>
          <p:cNvSpPr/>
          <p:nvPr/>
        </p:nvSpPr>
        <p:spPr>
          <a:xfrm>
            <a:off x="6108192" y="2011680"/>
            <a:ext cx="0" cy="3566160"/>
          </a:xfrm>
          <a:prstGeom prst="line">
            <a:avLst/>
          </a:prstGeom>
          <a:noFill/>
          <a:ln w="25400">
            <a:solidFill>
              <a:srgbClr val="4DDCFF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2" name="Shape 29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3" name="Text 30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4" name="Text 31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RESOURCE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Can You Find the Tools?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walkthrough to confirm that you can access the course systems.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77240" y="1600200"/>
            <a:ext cx="3337560" cy="4160520"/>
          </a:xfrm>
          <a:prstGeom prst="roundRect">
            <a:avLst>
              <a:gd name="adj" fmla="val 2192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51560" y="1874520"/>
            <a:ext cx="2331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83B"/>
                </a:solidFill>
              </a:rPr>
              <a:t>Check these systems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078992" y="242316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371600" y="2432304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Google Classroom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078992" y="280720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371600" y="2816352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078992" y="319125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371600" y="3200400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Downloads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078992" y="357530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371600" y="3584448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Templates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078992" y="39593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3968496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Drive files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1051560" y="462686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283B"/>
                </a:solidFill>
              </a:rPr>
              <a:t>Then answer: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1051560" y="4910328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16283B"/>
                </a:solidFill>
              </a:rPr>
              <a:t>What would you do first if you could not find an assignment or template?</a:t>
            </a:r>
            <a:endParaRPr lang="en-US" sz="1260" dirty="0"/>
          </a:p>
        </p:txBody>
      </p:sp>
      <p:sp>
        <p:nvSpPr>
          <p:cNvPr id="21" name="Shape 18"/>
          <p:cNvSpPr/>
          <p:nvPr/>
        </p:nvSpPr>
        <p:spPr>
          <a:xfrm>
            <a:off x="4480560" y="1600200"/>
            <a:ext cx="6903720" cy="4160520"/>
          </a:xfrm>
          <a:prstGeom prst="roundRect">
            <a:avLst>
              <a:gd name="adj" fmla="val 1758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4800600" y="187452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Access habits</a:t>
            </a:r>
            <a:endParaRPr lang="en-US" sz="1800" dirty="0"/>
          </a:p>
        </p:txBody>
      </p:sp>
      <p:sp>
        <p:nvSpPr>
          <p:cNvPr id="23" name="Shape 20"/>
          <p:cNvSpPr/>
          <p:nvPr/>
        </p:nvSpPr>
        <p:spPr>
          <a:xfrm>
            <a:off x="4828032" y="2395728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4DDC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919472" y="2487168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Open</a:t>
            </a:r>
            <a:endParaRPr lang="en-US" sz="760" dirty="0"/>
          </a:p>
        </p:txBody>
      </p:sp>
      <p:sp>
        <p:nvSpPr>
          <p:cNvPr id="25" name="Text 22"/>
          <p:cNvSpPr/>
          <p:nvPr/>
        </p:nvSpPr>
        <p:spPr>
          <a:xfrm>
            <a:off x="6291072" y="2450592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Start with the posted lesson or assignment.</a:t>
            </a:r>
            <a:endParaRPr lang="en-US" sz="1250" dirty="0"/>
          </a:p>
        </p:txBody>
      </p:sp>
      <p:sp>
        <p:nvSpPr>
          <p:cNvPr id="26" name="Shape 23"/>
          <p:cNvSpPr/>
          <p:nvPr/>
        </p:nvSpPr>
        <p:spPr>
          <a:xfrm>
            <a:off x="4828032" y="2926080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2EE6A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7" name="Text 24"/>
          <p:cNvSpPr/>
          <p:nvPr/>
        </p:nvSpPr>
        <p:spPr>
          <a:xfrm>
            <a:off x="4919472" y="3017520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Check</a:t>
            </a:r>
            <a:endParaRPr lang="en-US" sz="760" dirty="0"/>
          </a:p>
        </p:txBody>
      </p:sp>
      <p:sp>
        <p:nvSpPr>
          <p:cNvPr id="28" name="Text 25"/>
          <p:cNvSpPr/>
          <p:nvPr/>
        </p:nvSpPr>
        <p:spPr>
          <a:xfrm>
            <a:off x="6291072" y="2980944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Look for the required resource or download.</a:t>
            </a:r>
            <a:endParaRPr lang="en-US" sz="1250" dirty="0"/>
          </a:p>
        </p:txBody>
      </p:sp>
      <p:sp>
        <p:nvSpPr>
          <p:cNvPr id="29" name="Shape 26"/>
          <p:cNvSpPr/>
          <p:nvPr/>
        </p:nvSpPr>
        <p:spPr>
          <a:xfrm>
            <a:off x="4828032" y="3456432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4DDC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Text 27"/>
          <p:cNvSpPr/>
          <p:nvPr/>
        </p:nvSpPr>
        <p:spPr>
          <a:xfrm>
            <a:off x="4919472" y="3547872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Name</a:t>
            </a:r>
            <a:endParaRPr lang="en-US" sz="760" dirty="0"/>
          </a:p>
        </p:txBody>
      </p:sp>
      <p:sp>
        <p:nvSpPr>
          <p:cNvPr id="31" name="Text 28"/>
          <p:cNvSpPr/>
          <p:nvPr/>
        </p:nvSpPr>
        <p:spPr>
          <a:xfrm>
            <a:off x="6291072" y="3511296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Save files using the required format.</a:t>
            </a:r>
            <a:endParaRPr lang="en-US" sz="1250" dirty="0"/>
          </a:p>
        </p:txBody>
      </p:sp>
      <p:sp>
        <p:nvSpPr>
          <p:cNvPr id="32" name="Shape 29"/>
          <p:cNvSpPr/>
          <p:nvPr/>
        </p:nvSpPr>
        <p:spPr>
          <a:xfrm>
            <a:off x="4828032" y="3986784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2EE6A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3" name="Text 30"/>
          <p:cNvSpPr/>
          <p:nvPr/>
        </p:nvSpPr>
        <p:spPr>
          <a:xfrm>
            <a:off x="4919472" y="4078224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Submit</a:t>
            </a:r>
            <a:endParaRPr lang="en-US" sz="760" dirty="0"/>
          </a:p>
        </p:txBody>
      </p:sp>
      <p:sp>
        <p:nvSpPr>
          <p:cNvPr id="34" name="Text 31"/>
          <p:cNvSpPr/>
          <p:nvPr/>
        </p:nvSpPr>
        <p:spPr>
          <a:xfrm>
            <a:off x="6291072" y="4041648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Upload work where the assignment directs.</a:t>
            </a:r>
            <a:endParaRPr lang="en-US" sz="1250" dirty="0"/>
          </a:p>
        </p:txBody>
      </p:sp>
      <p:sp>
        <p:nvSpPr>
          <p:cNvPr id="35" name="Shape 32"/>
          <p:cNvSpPr/>
          <p:nvPr/>
        </p:nvSpPr>
        <p:spPr>
          <a:xfrm>
            <a:off x="4828032" y="4517136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4DDC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6" name="Text 33"/>
          <p:cNvSpPr/>
          <p:nvPr/>
        </p:nvSpPr>
        <p:spPr>
          <a:xfrm>
            <a:off x="4919472" y="4608576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Ask</a:t>
            </a:r>
            <a:endParaRPr lang="en-US" sz="760" dirty="0"/>
          </a:p>
        </p:txBody>
      </p:sp>
      <p:sp>
        <p:nvSpPr>
          <p:cNvPr id="37" name="Text 34"/>
          <p:cNvSpPr/>
          <p:nvPr/>
        </p:nvSpPr>
        <p:spPr>
          <a:xfrm>
            <a:off x="6291072" y="4572000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Ask after checking the posted materials.</a:t>
            </a:r>
            <a:endParaRPr lang="en-US" sz="1250" dirty="0"/>
          </a:p>
        </p:txBody>
      </p:sp>
      <p:sp>
        <p:nvSpPr>
          <p:cNvPr id="38" name="Text 35"/>
          <p:cNvSpPr/>
          <p:nvPr/>
        </p:nvSpPr>
        <p:spPr>
          <a:xfrm>
            <a:off x="4800600" y="5257800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FFC857"/>
                </a:solidFill>
              </a:rPr>
              <a:t>Share-out target: one resource location + one reason it matters.</a:t>
            </a:r>
            <a:endParaRPr lang="en-US" sz="1450" dirty="0"/>
          </a:p>
        </p:txBody>
      </p:sp>
      <p:sp>
        <p:nvSpPr>
          <p:cNvPr id="39" name="Shape 36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0" name="Text 37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41" name="Text 38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ORGANIZATION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Loose Work vs. Engineering Notebook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keep papers; the goal is to preserve evidence.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" y="1600200"/>
            <a:ext cx="5029200" cy="4160520"/>
          </a:xfrm>
          <a:prstGeom prst="roundRect">
            <a:avLst>
              <a:gd name="adj" fmla="val 1758"/>
            </a:avLst>
          </a:prstGeom>
          <a:solidFill>
            <a:srgbClr val="F4FAFF"/>
          </a:solidFill>
          <a:ln w="15240">
            <a:solidFill>
              <a:srgbClr val="D1EAF8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05840" y="192024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6283B"/>
                </a:solidFill>
              </a:rPr>
              <a:t>Loose work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1005840" y="2304288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A6278"/>
                </a:solidFill>
              </a:rPr>
              <a:t>Hard to inspect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1024128" y="278892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16736" y="2798064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Pages can get lost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024128" y="321868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316736" y="3227832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Order may be unclear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1024128" y="364845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316736" y="3657600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Labels are often missing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24128" y="407822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1316736" y="4087368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Files may be hard to find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6446520" y="1600200"/>
            <a:ext cx="5029200" cy="4160520"/>
          </a:xfrm>
          <a:prstGeom prst="roundRect">
            <a:avLst>
              <a:gd name="adj" fmla="val 1758"/>
            </a:avLst>
          </a:prstGeom>
          <a:solidFill>
            <a:srgbClr val="0F3156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6766560" y="1920240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Engineering notebook</a:t>
            </a:r>
            <a:endParaRPr lang="en-US" sz="2100" dirty="0"/>
          </a:p>
        </p:txBody>
      </p:sp>
      <p:sp>
        <p:nvSpPr>
          <p:cNvPr id="20" name="Text 17"/>
          <p:cNvSpPr/>
          <p:nvPr/>
        </p:nvSpPr>
        <p:spPr>
          <a:xfrm>
            <a:off x="6766560" y="2304288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E6A6"/>
                </a:solidFill>
              </a:rPr>
              <a:t>Evidence record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784848" y="278892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7077456" y="2798064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Pages stay in order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784848" y="321868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077456" y="3227832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TOC helps locate work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6784848" y="364845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6" name="Text 23"/>
          <p:cNvSpPr/>
          <p:nvPr/>
        </p:nvSpPr>
        <p:spPr>
          <a:xfrm>
            <a:off x="7077456" y="3657600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Labels explain artifacts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784848" y="407822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7077456" y="4087368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Files connect to submissions</a:t>
            </a:r>
            <a:endParaRPr lang="en-US" sz="1500" dirty="0"/>
          </a:p>
        </p:txBody>
      </p:sp>
      <p:sp>
        <p:nvSpPr>
          <p:cNvPr id="29" name="Shape 26"/>
          <p:cNvSpPr/>
          <p:nvPr/>
        </p:nvSpPr>
        <p:spPr>
          <a:xfrm>
            <a:off x="5742432" y="3154680"/>
            <a:ext cx="640080" cy="640080"/>
          </a:xfrm>
          <a:prstGeom prst="chevron">
            <a:avLst/>
          </a:prstGeom>
          <a:solidFill>
            <a:srgbClr val="FFC857"/>
          </a:solidFill>
          <a:ln w="12700">
            <a:solidFill>
              <a:srgbClr val="FFC85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Shape 2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1" name="Text 2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0.2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1669</Words>
  <Application>Microsoft Office PowerPoint</Application>
  <PresentationFormat>Widescreen</PresentationFormat>
  <Paragraphs>319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0.1 Course Launch &amp; Engineering Mindset</dc:title>
  <dc:subject>IED Unit 0 Lesson 0.1</dc:subject>
  <dc:creator>LockwoodSTEM</dc:creator>
  <cp:lastModifiedBy>Jonathan Lockwood</cp:lastModifiedBy>
  <cp:revision>1</cp:revision>
  <dcterms:created xsi:type="dcterms:W3CDTF">2026-07-16T18:24:39Z</dcterms:created>
  <dcterms:modified xsi:type="dcterms:W3CDTF">2026-07-16T20:37:06Z</dcterms:modified>
</cp:coreProperties>
</file>