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92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FFFFF"/>
                </a:solidFill>
              </a:rPr>
              <a:t>Engineering Documentation Challenge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E6EBF5"/>
                </a:solidFill>
              </a:rPr>
              <a:t>Can another engineering team reproduce your assembly without guessing?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4480560"/>
            <a:ext cx="2194560" cy="320040"/>
          </a:xfrm>
          <a:prstGeom prst="rect">
            <a:avLst/>
          </a:prstGeom>
          <a:solidFill>
            <a:srgbClr val="F3C95C"/>
          </a:solidFill>
          <a:ln>
            <a:solidFill>
              <a:srgbClr val="F3C9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097280" y="3291840"/>
            <a:ext cx="502920" cy="10972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194560" y="3703320"/>
            <a:ext cx="457200" cy="731520"/>
          </a:xfrm>
          <a:prstGeom prst="rect">
            <a:avLst/>
          </a:prstGeom>
          <a:solidFill>
            <a:srgbClr val="F2F4F7"/>
          </a:solidFill>
          <a:ln>
            <a:solidFill>
              <a:srgbClr val="F2F4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931920" y="3886200"/>
            <a:ext cx="105156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069080" y="4087368"/>
            <a:ext cx="82296" cy="914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251959" y="4069080"/>
            <a:ext cx="594359" cy="137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SKETCH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12080" y="3886200"/>
            <a:ext cx="105156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349240" y="4087368"/>
            <a:ext cx="82296" cy="914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532120" y="4069080"/>
            <a:ext cx="594359" cy="137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MEASURE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83680" y="3886200"/>
            <a:ext cx="105156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720840" y="4087368"/>
            <a:ext cx="82296" cy="914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903720" y="4069080"/>
            <a:ext cx="594359" cy="137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DOCUMENT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321040" y="3886200"/>
            <a:ext cx="1051560" cy="41148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458200" y="4087368"/>
            <a:ext cx="82296" cy="914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41080" y="4069080"/>
            <a:ext cx="594359" cy="137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IMPROVE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Final Submission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Turn in one complete engineering documentation package.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463040"/>
            <a:ext cx="283464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051560" y="1664208"/>
            <a:ext cx="82296" cy="5120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34440" y="164592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20 pts</a:t>
            </a:r>
          </a:p>
          <a:p>
            <a:r>
              <a:rPr sz="1000">
                <a:solidFill>
                  <a:srgbClr val="111111"/>
                </a:solidFill>
              </a:rPr>
              <a:t>Sketching and views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463040"/>
            <a:ext cx="283464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26280" y="1664208"/>
            <a:ext cx="82296" cy="51206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09159" y="164592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20 pts</a:t>
            </a:r>
          </a:p>
          <a:p>
            <a:r>
              <a:rPr sz="1000">
                <a:solidFill>
                  <a:srgbClr val="111111"/>
                </a:solidFill>
              </a:rPr>
              <a:t>Dimensioning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863840" y="1463040"/>
            <a:ext cx="283464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001000" y="1664208"/>
            <a:ext cx="82296" cy="5120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83879" y="164592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20 pts</a:t>
            </a:r>
          </a:p>
          <a:p>
            <a:r>
              <a:rPr sz="1000">
                <a:solidFill>
                  <a:srgbClr val="111111"/>
                </a:solidFill>
              </a:rPr>
              <a:t>Measurement and tolerances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108960"/>
            <a:ext cx="283464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051560" y="3310128"/>
            <a:ext cx="82296" cy="51206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329184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15 pts</a:t>
            </a:r>
          </a:p>
          <a:p>
            <a:r>
              <a:rPr sz="1000">
                <a:solidFill>
                  <a:srgbClr val="111111"/>
                </a:solidFill>
              </a:rPr>
              <a:t>Joining/interface analysis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89120" y="3108960"/>
            <a:ext cx="283464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526280" y="3310128"/>
            <a:ext cx="82296" cy="5120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09159" y="329184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15 pts</a:t>
            </a:r>
          </a:p>
          <a:p>
            <a:r>
              <a:rPr sz="1000">
                <a:solidFill>
                  <a:srgbClr val="111111"/>
                </a:solidFill>
              </a:rPr>
              <a:t>Improvement proposal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863840" y="3108960"/>
            <a:ext cx="283464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001000" y="3310128"/>
            <a:ext cx="82296" cy="51206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183879" y="329184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10 pts</a:t>
            </a:r>
          </a:p>
          <a:p>
            <a:r>
              <a:rPr sz="1000">
                <a:solidFill>
                  <a:srgbClr val="111111"/>
                </a:solidFill>
              </a:rPr>
              <a:t>Professional quality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Your Mission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Document an assembly from physical evidence.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54480"/>
            <a:ext cx="301752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" y="1755648"/>
            <a:ext cx="82296" cy="27980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1737360"/>
            <a:ext cx="256032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The assembly is evidence</a:t>
            </a:r>
          </a:p>
          <a:p>
            <a:r>
              <a:rPr sz="1000">
                <a:solidFill>
                  <a:srgbClr val="111111"/>
                </a:solidFill>
              </a:rPr>
              <a:t>Observe, measure, sketch, and decide what another team needs to know.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89120" y="1554480"/>
            <a:ext cx="301752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26280" y="1755648"/>
            <a:ext cx="82296" cy="279806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09159" y="1737360"/>
            <a:ext cx="256032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The package stands alone</a:t>
            </a:r>
          </a:p>
          <a:p>
            <a:r>
              <a:rPr sz="1000">
                <a:solidFill>
                  <a:srgbClr val="111111"/>
                </a:solidFill>
              </a:rPr>
              <a:t>A complete documentation package should make sense without verbal explanation.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20" y="1554480"/>
            <a:ext cx="301752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183880" y="1755648"/>
            <a:ext cx="82296" cy="27980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66760" y="1737360"/>
            <a:ext cx="256032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The improvement is justified</a:t>
            </a:r>
          </a:p>
          <a:p>
            <a:r>
              <a:rPr sz="1000">
                <a:solidFill>
                  <a:srgbClr val="111111"/>
                </a:solidFill>
              </a:rPr>
              <a:t>Use evidence to support your design change.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What Strong Documentation Includes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Observe, sketch, measure, dimension, analyze, and improve.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16459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" y="2029968"/>
            <a:ext cx="82296" cy="151790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2011680"/>
            <a:ext cx="1188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Observe</a:t>
            </a:r>
          </a:p>
          <a:p>
            <a:r>
              <a:rPr sz="1000">
                <a:solidFill>
                  <a:srgbClr val="111111"/>
                </a:solidFill>
              </a:rPr>
              <a:t>Parts and interfaces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71800" y="1828800"/>
            <a:ext cx="16459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108960" y="2029968"/>
            <a:ext cx="82296" cy="151790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91840" y="2011680"/>
            <a:ext cx="1188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Sketch</a:t>
            </a:r>
          </a:p>
          <a:p>
            <a:r>
              <a:rPr sz="1000">
                <a:solidFill>
                  <a:srgbClr val="111111"/>
                </a:solidFill>
              </a:rPr>
              <a:t>Shape and orientation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12080" y="1828800"/>
            <a:ext cx="16459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349240" y="2029968"/>
            <a:ext cx="82296" cy="151790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532120" y="2011680"/>
            <a:ext cx="1188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Measure</a:t>
            </a:r>
          </a:p>
          <a:p>
            <a:r>
              <a:rPr sz="1000">
                <a:solidFill>
                  <a:srgbClr val="111111"/>
                </a:solidFill>
              </a:rPr>
              <a:t>Actual values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52360" y="1828800"/>
            <a:ext cx="16459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589520" y="2029968"/>
            <a:ext cx="82296" cy="151790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0" y="2011680"/>
            <a:ext cx="1188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Dimension</a:t>
            </a:r>
          </a:p>
          <a:p>
            <a:r>
              <a:rPr sz="1000">
                <a:solidFill>
                  <a:srgbClr val="111111"/>
                </a:solidFill>
              </a:rPr>
              <a:t>Reproduce without guessing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692640" y="1828800"/>
            <a:ext cx="16459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829800" y="2029968"/>
            <a:ext cx="82296" cy="151790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012680" y="2011680"/>
            <a:ext cx="1188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Improve</a:t>
            </a:r>
          </a:p>
          <a:p>
            <a:r>
              <a:rPr sz="1000">
                <a:solidFill>
                  <a:srgbClr val="111111"/>
                </a:solidFill>
              </a:rPr>
              <a:t>Evidence-based change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Start With the Assembly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Identify parts before drawing details.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754880" y="1280160"/>
            <a:ext cx="53035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892040" y="1481328"/>
            <a:ext cx="82296" cy="60350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74920" y="1463039"/>
            <a:ext cx="4846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Part identification</a:t>
            </a:r>
          </a:p>
          <a:p>
            <a:r>
              <a:rPr sz="1000">
                <a:solidFill>
                  <a:srgbClr val="111111"/>
                </a:solidFill>
              </a:rPr>
              <a:t>Give each major component a simple part ID.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54880" y="2743200"/>
            <a:ext cx="53035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892040" y="2944368"/>
            <a:ext cx="82296" cy="60350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74920" y="2926080"/>
            <a:ext cx="4846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Interface identification</a:t>
            </a:r>
          </a:p>
          <a:p>
            <a:r>
              <a:rPr sz="1000">
                <a:solidFill>
                  <a:srgbClr val="111111"/>
                </a:solidFill>
              </a:rPr>
              <a:t>Find where parts connect, align, or transfer load.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54880" y="4206240"/>
            <a:ext cx="53035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92040" y="4407407"/>
            <a:ext cx="82296" cy="603504"/>
          </a:xfrm>
          <a:prstGeom prst="rect">
            <a:avLst/>
          </a:prstGeom>
          <a:solidFill>
            <a:srgbClr val="F3C95C"/>
          </a:solidFill>
          <a:ln>
            <a:solidFill>
              <a:srgbClr val="F3C9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74920" y="4389120"/>
            <a:ext cx="4846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Functional purpose</a:t>
            </a:r>
          </a:p>
          <a:p>
            <a:r>
              <a:rPr sz="1000">
                <a:solidFill>
                  <a:srgbClr val="111111"/>
                </a:solidFill>
              </a:rPr>
              <a:t>Explain what the assembly is meant to accomplish.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Sketching and View 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Choose views that communicate geometry.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69280" y="1371600"/>
            <a:ext cx="475488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806440" y="1572768"/>
            <a:ext cx="82296" cy="60350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989320" y="1554480"/>
            <a:ext cx="4297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Use aligned views</a:t>
            </a:r>
          </a:p>
          <a:p>
            <a:r>
              <a:rPr sz="1000">
                <a:solidFill>
                  <a:srgbClr val="111111"/>
                </a:solidFill>
              </a:rPr>
              <a:t>Features should line up between related views whenever possible.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0" y="2743200"/>
            <a:ext cx="475488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806440" y="2944368"/>
            <a:ext cx="82296" cy="60350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89320" y="2926080"/>
            <a:ext cx="4297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Use line conventions</a:t>
            </a:r>
          </a:p>
          <a:p>
            <a:r>
              <a:rPr sz="1000">
                <a:solidFill>
                  <a:srgbClr val="111111"/>
                </a:solidFill>
              </a:rPr>
              <a:t>Object, hidden, and center lines communicate visible and hidden features.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0" y="4114800"/>
            <a:ext cx="475488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806440" y="4315968"/>
            <a:ext cx="82296" cy="603504"/>
          </a:xfrm>
          <a:prstGeom prst="rect">
            <a:avLst/>
          </a:prstGeom>
          <a:solidFill>
            <a:srgbClr val="F3C95C"/>
          </a:solidFill>
          <a:ln>
            <a:solidFill>
              <a:srgbClr val="F3C9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89320" y="4297680"/>
            <a:ext cx="4297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Choose useful views</a:t>
            </a:r>
          </a:p>
          <a:p>
            <a:r>
              <a:rPr sz="1000">
                <a:solidFill>
                  <a:srgbClr val="111111"/>
                </a:solidFill>
              </a:rPr>
              <a:t>Choose views that reveal needed geometry.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Measurement and Dimensioning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Your dimensions should remove guessing.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754880" y="1280160"/>
            <a:ext cx="53035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892040" y="1481328"/>
            <a:ext cx="82296" cy="60350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74920" y="1463039"/>
            <a:ext cx="4846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Measure first</a:t>
            </a:r>
          </a:p>
          <a:p>
            <a:r>
              <a:rPr sz="1000">
                <a:solidFill>
                  <a:srgbClr val="111111"/>
                </a:solidFill>
              </a:rPr>
              <a:t>Record real measurements before making final documentation decisions.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54880" y="2743200"/>
            <a:ext cx="53035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892040" y="2944368"/>
            <a:ext cx="82296" cy="60350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74920" y="2926080"/>
            <a:ext cx="4846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Size and locate features</a:t>
            </a:r>
          </a:p>
          <a:p>
            <a:r>
              <a:rPr sz="1000">
                <a:solidFill>
                  <a:srgbClr val="111111"/>
                </a:solidFill>
              </a:rPr>
              <a:t>A feature must be sized and located.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54880" y="4206240"/>
            <a:ext cx="53035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92040" y="4407407"/>
            <a:ext cx="82296" cy="603504"/>
          </a:xfrm>
          <a:prstGeom prst="rect">
            <a:avLst/>
          </a:prstGeom>
          <a:solidFill>
            <a:srgbClr val="F3C95C"/>
          </a:solidFill>
          <a:ln>
            <a:solidFill>
              <a:srgbClr val="F3C9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74920" y="4389120"/>
            <a:ext cx="4846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Control critical dimensions</a:t>
            </a:r>
          </a:p>
          <a:p>
            <a:r>
              <a:rPr sz="1000">
                <a:solidFill>
                  <a:srgbClr val="111111"/>
                </a:solidFill>
              </a:rPr>
              <a:t>Use tolerances where function or fit depends on them.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Interface and Joining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Document how the assembly works together.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463040"/>
            <a:ext cx="310896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" y="1664208"/>
            <a:ext cx="82296" cy="87782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1645920"/>
            <a:ext cx="265176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What joins the parts?</a:t>
            </a:r>
          </a:p>
          <a:p>
            <a:r>
              <a:rPr sz="1000">
                <a:solidFill>
                  <a:srgbClr val="111111"/>
                </a:solidFill>
              </a:rPr>
              <a:t>Identify the joining method and parts involved.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80560" y="1463040"/>
            <a:ext cx="310896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617720" y="1664208"/>
            <a:ext cx="82296" cy="87782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00600" y="1645920"/>
            <a:ext cx="265176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What does it need to do?</a:t>
            </a:r>
          </a:p>
          <a:p>
            <a:r>
              <a:rPr sz="1000">
                <a:solidFill>
                  <a:srgbClr val="111111"/>
                </a:solidFill>
              </a:rPr>
              <a:t>Hold, align, transfer load, or allow service.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0" y="1463040"/>
            <a:ext cx="3108960" cy="128016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366760" y="1664208"/>
            <a:ext cx="82296" cy="877824"/>
          </a:xfrm>
          <a:prstGeom prst="rect">
            <a:avLst/>
          </a:prstGeom>
          <a:solidFill>
            <a:srgbClr val="F3C95C"/>
          </a:solidFill>
          <a:ln>
            <a:solidFill>
              <a:srgbClr val="F3C9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49640" y="1645920"/>
            <a:ext cx="2651760" cy="1005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What is the tradeoff?</a:t>
            </a:r>
          </a:p>
          <a:p>
            <a:r>
              <a:rPr sz="1000">
                <a:solidFill>
                  <a:srgbClr val="111111"/>
                </a:solidFill>
              </a:rPr>
              <a:t>Every method has benefits and limitations.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4114800"/>
            <a:ext cx="1463040" cy="4572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60120" y="4315968"/>
            <a:ext cx="82296" cy="548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43000" y="4297680"/>
            <a:ext cx="10058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LOAD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71800" y="4114800"/>
            <a:ext cx="1463040" cy="4572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108960" y="4315968"/>
            <a:ext cx="82296" cy="548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291840" y="4297680"/>
            <a:ext cx="10058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SERVICE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120640" y="4114800"/>
            <a:ext cx="1463040" cy="4572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257800" y="4315968"/>
            <a:ext cx="82296" cy="548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40680" y="4297680"/>
            <a:ext cx="10058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ALIGNMENT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269480" y="4114800"/>
            <a:ext cx="1463040" cy="4572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7406640" y="4315968"/>
            <a:ext cx="82296" cy="548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589520" y="4297680"/>
            <a:ext cx="10058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MANUFACTURING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418320" y="4114800"/>
            <a:ext cx="1463040" cy="4572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555480" y="4315968"/>
            <a:ext cx="82296" cy="548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738360" y="4297680"/>
            <a:ext cx="10058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PERMANENCE</a:t>
            </a:r>
          </a:p>
          <a:p>
            <a:r>
              <a:rPr sz="1000">
                <a:solidFill>
                  <a:srgbClr val="111111"/>
                </a:solidFill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Engineering Improvement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Improve something real, not just something decorative.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920240"/>
            <a:ext cx="219456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051560" y="2121408"/>
            <a:ext cx="82296" cy="151790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34440" y="2103120"/>
            <a:ext cx="17373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Observation</a:t>
            </a:r>
          </a:p>
          <a:p>
            <a:r>
              <a:rPr sz="1000">
                <a:solidFill>
                  <a:srgbClr val="111111"/>
                </a:solidFill>
              </a:rPr>
              <a:t>What problem did you notice?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1920240"/>
            <a:ext cx="219456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794760" y="2121408"/>
            <a:ext cx="82296" cy="151790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77639" y="2103120"/>
            <a:ext cx="17373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Evidence</a:t>
            </a:r>
          </a:p>
          <a:p>
            <a:r>
              <a:rPr sz="1000">
                <a:solidFill>
                  <a:srgbClr val="111111"/>
                </a:solidFill>
              </a:rPr>
              <a:t>What measurement or analysis supports it?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0" y="1920240"/>
            <a:ext cx="219456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537960" y="2121408"/>
            <a:ext cx="82296" cy="151790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20840" y="2103120"/>
            <a:ext cx="17373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Change</a:t>
            </a:r>
          </a:p>
          <a:p>
            <a:r>
              <a:rPr sz="1000">
                <a:solidFill>
                  <a:srgbClr val="111111"/>
                </a:solidFill>
              </a:rPr>
              <a:t>What exactly would you modify?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0" y="1920240"/>
            <a:ext cx="219456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281160" y="2121408"/>
            <a:ext cx="82296" cy="151790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464040" y="2103120"/>
            <a:ext cx="173736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Reason</a:t>
            </a:r>
          </a:p>
          <a:p>
            <a:r>
              <a:rPr sz="1000">
                <a:solidFill>
                  <a:srgbClr val="111111"/>
                </a:solidFill>
              </a:rPr>
              <a:t>How does the change improve the design?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93268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101925"/>
                </a:solidFill>
              </a:rPr>
              <a:t>Peer Review Standard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941832"/>
            <a:ext cx="9144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>
                <a:solidFill>
                  <a:srgbClr val="444444"/>
                </a:solidFill>
              </a:rPr>
              <a:t>Could another team reproduce this without guessing?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377440"/>
            <a:ext cx="292608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051560" y="2578608"/>
            <a:ext cx="82296" cy="1426464"/>
          </a:xfrm>
          <a:prstGeom prst="rect">
            <a:avLst/>
          </a:prstGeom>
          <a:solidFill>
            <a:srgbClr val="2B5C8A"/>
          </a:solidFill>
          <a:ln>
            <a:solidFill>
              <a:srgbClr val="2B5C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34440" y="2560320"/>
            <a:ext cx="24688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Find missing information</a:t>
            </a:r>
          </a:p>
          <a:p>
            <a:r>
              <a:rPr sz="1000">
                <a:solidFill>
                  <a:srgbClr val="111111"/>
                </a:solidFill>
              </a:rPr>
              <a:t>Look for unclear dimensions, line types, labels, or explanations.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63440" y="2377440"/>
            <a:ext cx="292608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800600" y="2578608"/>
            <a:ext cx="82296" cy="1426464"/>
          </a:xfrm>
          <a:prstGeom prst="rect">
            <a:avLst/>
          </a:prstGeom>
          <a:solidFill>
            <a:srgbClr val="2F7D69"/>
          </a:solidFill>
          <a:ln>
            <a:solidFill>
              <a:srgbClr val="2F7D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83479" y="2560320"/>
            <a:ext cx="24688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Give specific feedback</a:t>
            </a:r>
          </a:p>
          <a:p>
            <a:r>
              <a:rPr sz="1000">
                <a:solidFill>
                  <a:srgbClr val="111111"/>
                </a:solidFill>
              </a:rPr>
              <a:t>Write one strength and one revision that improves usability.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412480" y="2377440"/>
            <a:ext cx="2926080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CCD2D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549640" y="2578608"/>
            <a:ext cx="82296" cy="1426464"/>
          </a:xfrm>
          <a:prstGeom prst="rect">
            <a:avLst/>
          </a:prstGeom>
          <a:solidFill>
            <a:srgbClr val="F3C95C"/>
          </a:solidFill>
          <a:ln>
            <a:solidFill>
              <a:srgbClr val="F3C9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732519" y="2560320"/>
            <a:ext cx="246888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300">
                <a:solidFill>
                  <a:srgbClr val="101925"/>
                </a:solidFill>
              </a:rPr>
              <a:t>Revise before submitting</a:t>
            </a:r>
          </a:p>
          <a:p>
            <a:r>
              <a:rPr sz="1000">
                <a:solidFill>
                  <a:srgbClr val="111111"/>
                </a:solidFill>
              </a:rPr>
              <a:t>Peer review only matters if the package improves afterward.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