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13232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09728"/>
            <a:ext cx="36576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FFFFFF"/>
                </a:solidFill>
                <a:latin typeface="Arial"/>
              </a:rPr>
              <a:t>IED UNIT 1 • LESSON 1.7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310896"/>
            <a:ext cx="112471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Arial"/>
              </a:rPr>
              <a:t>Joining Methods &amp; Assembly Systems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417320"/>
            <a:ext cx="1078992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800" b="1">
                <a:solidFill>
                  <a:srgbClr val="0B1F3A"/>
                </a:solidFill>
                <a:latin typeface="Arial"/>
              </a:rPr>
              <a:t>How do engineers choose the best way to connect parts in an assembly?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85800" y="2514600"/>
            <a:ext cx="3474720" cy="2148840"/>
          </a:xfrm>
          <a:prstGeom prst="roundRect">
            <a:avLst/>
          </a:prstGeom>
          <a:solidFill>
            <a:srgbClr val="F7F8F9"/>
          </a:solidFill>
          <a:ln>
            <a:solidFill>
              <a:srgbClr val="BEC3C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86968" y="2660904"/>
            <a:ext cx="3072384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900" b="1">
                <a:solidFill>
                  <a:srgbClr val="555A64"/>
                </a:solidFill>
                <a:latin typeface="Arial"/>
              </a:rPr>
              <a:t>STEP 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86968" y="2926080"/>
            <a:ext cx="3072384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>
                <a:solidFill>
                  <a:srgbClr val="0B1F3A"/>
                </a:solidFill>
                <a:latin typeface="Arial"/>
              </a:rPr>
              <a:t>IDENTIFY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86968" y="3383280"/>
            <a:ext cx="3072384" cy="12161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2D343E"/>
                </a:solidFill>
                <a:latin typeface="Arial"/>
              </a:rPr>
              <a:t>What joins the parts? What evidence shows that?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343400" y="2514600"/>
            <a:ext cx="3474720" cy="2148840"/>
          </a:xfrm>
          <a:prstGeom prst="roundRect">
            <a:avLst/>
          </a:prstGeom>
          <a:solidFill>
            <a:srgbClr val="F7F8F9"/>
          </a:solidFill>
          <a:ln>
            <a:solidFill>
              <a:srgbClr val="BEC3C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44568" y="2660904"/>
            <a:ext cx="3072384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900" b="1">
                <a:solidFill>
                  <a:srgbClr val="555A64"/>
                </a:solidFill>
                <a:latin typeface="Arial"/>
              </a:rPr>
              <a:t>STEP 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44568" y="2926080"/>
            <a:ext cx="3072384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>
                <a:solidFill>
                  <a:srgbClr val="0B1F3A"/>
                </a:solidFill>
                <a:latin typeface="Arial"/>
              </a:rPr>
              <a:t>COMPARE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44568" y="3383280"/>
            <a:ext cx="3072384" cy="12161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2D343E"/>
                </a:solidFill>
                <a:latin typeface="Arial"/>
              </a:rPr>
              <a:t>What does this method do better or worse than alternatives?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001000" y="2514600"/>
            <a:ext cx="3474720" cy="2148840"/>
          </a:xfrm>
          <a:prstGeom prst="roundRect">
            <a:avLst/>
          </a:prstGeom>
          <a:solidFill>
            <a:srgbClr val="F7F8F9"/>
          </a:solidFill>
          <a:ln>
            <a:solidFill>
              <a:srgbClr val="BEC3C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02168" y="2660904"/>
            <a:ext cx="3072384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900" b="1">
                <a:solidFill>
                  <a:srgbClr val="555A64"/>
                </a:solidFill>
                <a:latin typeface="Arial"/>
              </a:rPr>
              <a:t>STEP 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02168" y="2926080"/>
            <a:ext cx="3072384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>
                <a:solidFill>
                  <a:srgbClr val="0B1F3A"/>
                </a:solidFill>
                <a:latin typeface="Arial"/>
              </a:rPr>
              <a:t>JUSTIFY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02168" y="3383280"/>
            <a:ext cx="3072384" cy="12161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2D343E"/>
                </a:solidFill>
                <a:latin typeface="Arial"/>
              </a:rPr>
              <a:t>Which joining method best fits the interface requirements?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85800" y="5166360"/>
            <a:ext cx="107899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900" b="1">
                <a:solidFill>
                  <a:srgbClr val="141E2A"/>
                </a:solidFill>
                <a:latin typeface="Arial"/>
              </a:rPr>
              <a:t>A good connection is selected for a reason.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13232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09728"/>
            <a:ext cx="36576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FFFFFF"/>
                </a:solidFill>
                <a:latin typeface="Arial"/>
              </a:rPr>
              <a:t>WRAP-UP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310896"/>
            <a:ext cx="112471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Arial"/>
              </a:rPr>
              <a:t>Make your engineering decision defensible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143000"/>
            <a:ext cx="1078992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300" b="1">
                <a:solidFill>
                  <a:srgbClr val="0B1F3A"/>
                </a:solidFill>
                <a:latin typeface="Arial"/>
              </a:rPr>
              <a:t>A complete joining-method recommendation includes: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85800" y="1874519"/>
            <a:ext cx="3429000" cy="2468880"/>
          </a:xfrm>
          <a:prstGeom prst="roundRect">
            <a:avLst/>
          </a:prstGeom>
          <a:solidFill>
            <a:srgbClr val="F7F8F9"/>
          </a:solidFill>
          <a:ln>
            <a:solidFill>
              <a:srgbClr val="BEC3C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86968" y="2286000"/>
            <a:ext cx="3026664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>
                <a:solidFill>
                  <a:srgbClr val="0B1F3A"/>
                </a:solidFill>
                <a:latin typeface="Arial"/>
              </a:rPr>
              <a:t>Requirement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86968" y="2743200"/>
            <a:ext cx="3026664" cy="15361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2D343E"/>
                </a:solidFill>
                <a:latin typeface="Arial"/>
              </a:rPr>
              <a:t>What must the interface accomplish?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89120" y="1874519"/>
            <a:ext cx="3429000" cy="2468880"/>
          </a:xfrm>
          <a:prstGeom prst="roundRect">
            <a:avLst/>
          </a:prstGeom>
          <a:solidFill>
            <a:srgbClr val="F7F8F9"/>
          </a:solidFill>
          <a:ln>
            <a:solidFill>
              <a:srgbClr val="BEC3C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590288" y="2286000"/>
            <a:ext cx="3026664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>
                <a:solidFill>
                  <a:srgbClr val="0B1F3A"/>
                </a:solidFill>
                <a:latin typeface="Arial"/>
              </a:rPr>
              <a:t>Evidence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90288" y="2743200"/>
            <a:ext cx="3026664" cy="15361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2D343E"/>
                </a:solidFill>
                <a:latin typeface="Arial"/>
              </a:rPr>
              <a:t>What do you observe in the sample?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092440" y="1874519"/>
            <a:ext cx="3429000" cy="2468880"/>
          </a:xfrm>
          <a:prstGeom prst="roundRect">
            <a:avLst/>
          </a:prstGeom>
          <a:solidFill>
            <a:srgbClr val="F7F8F9"/>
          </a:solidFill>
          <a:ln>
            <a:solidFill>
              <a:srgbClr val="BEC3C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293608" y="2286000"/>
            <a:ext cx="3026664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>
                <a:solidFill>
                  <a:srgbClr val="0B1F3A"/>
                </a:solidFill>
                <a:latin typeface="Arial"/>
              </a:rPr>
              <a:t>Tradeoff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93608" y="2743200"/>
            <a:ext cx="3026664" cy="153619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2D343E"/>
                </a:solidFill>
                <a:latin typeface="Arial"/>
              </a:rPr>
              <a:t>What is gained and what is lost compared with another method?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85800" y="4983480"/>
            <a:ext cx="107899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000" b="1">
                <a:solidFill>
                  <a:srgbClr val="0B1F3A"/>
                </a:solidFill>
                <a:latin typeface="Arial"/>
              </a:rPr>
              <a:t>Submit the completed Connection Decision Lab packet.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13232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09728"/>
            <a:ext cx="36576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FFFFFF"/>
                </a:solidFill>
                <a:latin typeface="Arial"/>
              </a:rPr>
              <a:t>CORE IDEA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310896"/>
            <a:ext cx="112471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Arial"/>
              </a:rPr>
              <a:t>A joint is an engineering decision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" y="841248"/>
            <a:ext cx="1097280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0">
                <a:solidFill>
                  <a:srgbClr val="323C48"/>
                </a:solidFill>
                <a:latin typeface="Arial"/>
              </a:rPr>
              <a:t>Do not stop at naming the fastener.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85800" y="1417320"/>
            <a:ext cx="3429000" cy="3429000"/>
          </a:xfrm>
          <a:prstGeom prst="roundRect">
            <a:avLst/>
          </a:prstGeom>
          <a:solidFill>
            <a:srgbClr val="F7F8F9"/>
          </a:solidFill>
          <a:ln>
            <a:solidFill>
              <a:srgbClr val="BEC3C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86968" y="1563624"/>
            <a:ext cx="3026664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900" b="1">
                <a:solidFill>
                  <a:srgbClr val="555A64"/>
                </a:solidFill>
                <a:latin typeface="Arial"/>
              </a:rPr>
              <a:t>CATEGORY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86968" y="1828800"/>
            <a:ext cx="3026664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>
                <a:solidFill>
                  <a:srgbClr val="0B1F3A"/>
                </a:solidFill>
                <a:latin typeface="Arial"/>
              </a:rPr>
              <a:t>Mechanical Fasteners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86968" y="2286000"/>
            <a:ext cx="3026664" cy="249631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2D343E"/>
                </a:solidFill>
                <a:latin typeface="Arial"/>
              </a:rPr>
              <a:t>Bolts, screws, washers, rivets, and pins can clamp, align, retain, or transfer load. Some are removable; others are not.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389120" y="1417320"/>
            <a:ext cx="3429000" cy="3429000"/>
          </a:xfrm>
          <a:prstGeom prst="roundRect">
            <a:avLst/>
          </a:prstGeom>
          <a:solidFill>
            <a:srgbClr val="F7F8F9"/>
          </a:solidFill>
          <a:ln>
            <a:solidFill>
              <a:srgbClr val="BEC3C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90288" y="1563624"/>
            <a:ext cx="3026664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900" b="1">
                <a:solidFill>
                  <a:srgbClr val="555A64"/>
                </a:solidFill>
                <a:latin typeface="Arial"/>
              </a:rPr>
              <a:t>CATEGORY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90288" y="1828800"/>
            <a:ext cx="3026664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>
                <a:solidFill>
                  <a:srgbClr val="0B1F3A"/>
                </a:solidFill>
                <a:latin typeface="Arial"/>
              </a:rPr>
              <a:t>Bonded &amp; Fit-Based Joints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90288" y="2286000"/>
            <a:ext cx="3026664" cy="249631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2D343E"/>
                </a:solidFill>
                <a:latin typeface="Arial"/>
              </a:rPr>
              <a:t>Adhesives and press fits can reduce hardware, but performance depends on material, surface area, process, and tolerances.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092440" y="1417320"/>
            <a:ext cx="3429000" cy="3429000"/>
          </a:xfrm>
          <a:prstGeom prst="roundRect">
            <a:avLst/>
          </a:prstGeom>
          <a:solidFill>
            <a:srgbClr val="F7F8F9"/>
          </a:solidFill>
          <a:ln>
            <a:solidFill>
              <a:srgbClr val="BEC3C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93608" y="1563624"/>
            <a:ext cx="3026664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900" b="1">
                <a:solidFill>
                  <a:srgbClr val="555A64"/>
                </a:solidFill>
                <a:latin typeface="Arial"/>
              </a:rPr>
              <a:t>CATEGORY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93608" y="1828800"/>
            <a:ext cx="3026664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>
                <a:solidFill>
                  <a:srgbClr val="0B1F3A"/>
                </a:solidFill>
                <a:latin typeface="Arial"/>
              </a:rPr>
              <a:t>Integrated Features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293608" y="2286000"/>
            <a:ext cx="3026664" cy="249631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2D343E"/>
                </a:solidFill>
                <a:latin typeface="Arial"/>
              </a:rPr>
              <a:t>Tabs, slots, and snap fits use the part geometry itself. They can simplify assembly but may be harder to repair.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85800" y="5349240"/>
            <a:ext cx="107899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800" b="1">
                <a:solidFill>
                  <a:srgbClr val="0B1F3A"/>
                </a:solidFill>
                <a:latin typeface="Arial"/>
              </a:rPr>
              <a:t>The interface requirement should drive the joining method.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13232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09728"/>
            <a:ext cx="36576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FFFFFF"/>
                </a:solidFill>
                <a:latin typeface="Arial"/>
              </a:rPr>
              <a:t>VOCABULARY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310896"/>
            <a:ext cx="112471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Arial"/>
              </a:rPr>
              <a:t>Removable, Semi-Permanent, Permanent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325880"/>
            <a:ext cx="3520440" cy="3291840"/>
          </a:xfrm>
          <a:prstGeom prst="roundRect">
            <a:avLst/>
          </a:prstGeom>
          <a:solidFill>
            <a:srgbClr val="F7F8F9"/>
          </a:solidFill>
          <a:ln>
            <a:solidFill>
              <a:srgbClr val="BEC3C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86968" y="1472184"/>
            <a:ext cx="3118104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900" b="1">
                <a:solidFill>
                  <a:srgbClr val="555A64"/>
                </a:solidFill>
                <a:latin typeface="Arial"/>
              </a:rPr>
              <a:t>COMES APART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86968" y="1737360"/>
            <a:ext cx="3118104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>
                <a:solidFill>
                  <a:srgbClr val="0B1F3A"/>
                </a:solidFill>
                <a:latin typeface="Arial"/>
              </a:rPr>
              <a:t>Removable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86968" y="2194560"/>
            <a:ext cx="3118104" cy="23591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2D343E"/>
                </a:solidFill>
                <a:latin typeface="Arial"/>
              </a:rPr>
              <a:t>Designed to come apart with normal tools. Examples: bolt/nut, machine screw, access-panel fasteners.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43400" y="1325880"/>
            <a:ext cx="3520440" cy="3291840"/>
          </a:xfrm>
          <a:prstGeom prst="roundRect">
            <a:avLst/>
          </a:prstGeom>
          <a:solidFill>
            <a:srgbClr val="F7F8F9"/>
          </a:solidFill>
          <a:ln>
            <a:solidFill>
              <a:srgbClr val="BEC3C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544568" y="1472184"/>
            <a:ext cx="3118104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900" b="1">
                <a:solidFill>
                  <a:srgbClr val="555A64"/>
                </a:solidFill>
                <a:latin typeface="Arial"/>
              </a:rPr>
              <a:t>SERVICE COST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44568" y="1737360"/>
            <a:ext cx="3118104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>
                <a:solidFill>
                  <a:srgbClr val="0B1F3A"/>
                </a:solidFill>
                <a:latin typeface="Arial"/>
              </a:rPr>
              <a:t>Semi-Permanent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44568" y="2194560"/>
            <a:ext cx="3118104" cy="23591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2D343E"/>
                </a:solidFill>
                <a:latin typeface="Arial"/>
              </a:rPr>
              <a:t>Can be removed, but removal may damage or replace a component. Example: rivet.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001000" y="1325880"/>
            <a:ext cx="3520440" cy="3291840"/>
          </a:xfrm>
          <a:prstGeom prst="roundRect">
            <a:avLst/>
          </a:prstGeom>
          <a:solidFill>
            <a:srgbClr val="F7F8F9"/>
          </a:solidFill>
          <a:ln>
            <a:solidFill>
              <a:srgbClr val="BEC3C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02168" y="1472184"/>
            <a:ext cx="3118104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900" b="1">
                <a:solidFill>
                  <a:srgbClr val="555A64"/>
                </a:solidFill>
                <a:latin typeface="Arial"/>
              </a:rPr>
              <a:t>STAYS TOGETHER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02168" y="1737360"/>
            <a:ext cx="3118104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>
                <a:solidFill>
                  <a:srgbClr val="0B1F3A"/>
                </a:solidFill>
                <a:latin typeface="Arial"/>
              </a:rPr>
              <a:t>Permanent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02168" y="2194560"/>
            <a:ext cx="3118104" cy="23591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2D343E"/>
                </a:solidFill>
                <a:latin typeface="Arial"/>
              </a:rPr>
              <a:t>Not intended to come apart during normal use. Examples: adhesive joint, welded joint, some press fits.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5800" y="5166360"/>
            <a:ext cx="107899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000" b="1">
                <a:solidFill>
                  <a:srgbClr val="0B1F3A"/>
                </a:solidFill>
                <a:latin typeface="Arial"/>
              </a:rPr>
              <a:t>Ask: should this connection be serviced later?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13232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09728"/>
            <a:ext cx="36576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FFFFFF"/>
                </a:solidFill>
                <a:latin typeface="Arial"/>
              </a:rPr>
              <a:t>DECISION FACTORS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310896"/>
            <a:ext cx="112471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Arial"/>
              </a:rPr>
              <a:t>Use multiple factors in your justification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234440"/>
            <a:ext cx="3429000" cy="1508760"/>
          </a:xfrm>
          <a:prstGeom prst="roundRect">
            <a:avLst/>
          </a:prstGeom>
          <a:solidFill>
            <a:srgbClr val="F7F8F9"/>
          </a:solidFill>
          <a:ln>
            <a:solidFill>
              <a:srgbClr val="BEC3C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86968" y="1645920"/>
            <a:ext cx="3026664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>
                <a:solidFill>
                  <a:srgbClr val="0B1F3A"/>
                </a:solidFill>
                <a:latin typeface="Arial"/>
              </a:rPr>
              <a:t>Load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86968" y="2103120"/>
            <a:ext cx="3026664" cy="576071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2D343E"/>
                </a:solidFill>
                <a:latin typeface="Arial"/>
              </a:rPr>
              <a:t>force, vibration, impact, repeated use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480560" y="1234440"/>
            <a:ext cx="3429000" cy="1508760"/>
          </a:xfrm>
          <a:prstGeom prst="roundRect">
            <a:avLst/>
          </a:prstGeom>
          <a:solidFill>
            <a:srgbClr val="F7F8F9"/>
          </a:solidFill>
          <a:ln>
            <a:solidFill>
              <a:srgbClr val="BEC3C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681728" y="1645920"/>
            <a:ext cx="3026664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>
                <a:solidFill>
                  <a:srgbClr val="0B1F3A"/>
                </a:solidFill>
                <a:latin typeface="Arial"/>
              </a:rPr>
              <a:t>Serviceability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81728" y="2103120"/>
            <a:ext cx="3026664" cy="576071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2D343E"/>
                </a:solidFill>
                <a:latin typeface="Arial"/>
              </a:rPr>
              <a:t>repair, replacement, inspection, adjustment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275320" y="1234440"/>
            <a:ext cx="3429000" cy="1508760"/>
          </a:xfrm>
          <a:prstGeom prst="roundRect">
            <a:avLst/>
          </a:prstGeom>
          <a:solidFill>
            <a:srgbClr val="F7F8F9"/>
          </a:solidFill>
          <a:ln>
            <a:solidFill>
              <a:srgbClr val="BEC3C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76488" y="1645920"/>
            <a:ext cx="3026664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>
                <a:solidFill>
                  <a:srgbClr val="0B1F3A"/>
                </a:solidFill>
                <a:latin typeface="Arial"/>
              </a:rPr>
              <a:t>Alignment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476488" y="2103120"/>
            <a:ext cx="3026664" cy="576071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2D343E"/>
                </a:solidFill>
                <a:latin typeface="Arial"/>
              </a:rPr>
              <a:t>precise location or orientation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85800" y="3200400"/>
            <a:ext cx="3429000" cy="1508760"/>
          </a:xfrm>
          <a:prstGeom prst="roundRect">
            <a:avLst/>
          </a:prstGeom>
          <a:solidFill>
            <a:srgbClr val="F7F8F9"/>
          </a:solidFill>
          <a:ln>
            <a:solidFill>
              <a:srgbClr val="BEC3C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86968" y="3611880"/>
            <a:ext cx="3026664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>
                <a:solidFill>
                  <a:srgbClr val="0B1F3A"/>
                </a:solidFill>
                <a:latin typeface="Arial"/>
              </a:rPr>
              <a:t>Manufacturing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86968" y="4069080"/>
            <a:ext cx="3026664" cy="576071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2D343E"/>
                </a:solidFill>
                <a:latin typeface="Arial"/>
              </a:rPr>
              <a:t>available tools, consistency, access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480560" y="3200400"/>
            <a:ext cx="3429000" cy="1508760"/>
          </a:xfrm>
          <a:prstGeom prst="roundRect">
            <a:avLst/>
          </a:prstGeom>
          <a:solidFill>
            <a:srgbClr val="F7F8F9"/>
          </a:solidFill>
          <a:ln>
            <a:solidFill>
              <a:srgbClr val="BEC3C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681728" y="3611880"/>
            <a:ext cx="3026664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>
                <a:solidFill>
                  <a:srgbClr val="0B1F3A"/>
                </a:solidFill>
                <a:latin typeface="Arial"/>
              </a:rPr>
              <a:t>Cost / Complexity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681728" y="4069080"/>
            <a:ext cx="3026664" cy="576071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2D343E"/>
                </a:solidFill>
                <a:latin typeface="Arial"/>
              </a:rPr>
              <a:t>hardware, labor, special steps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8275320" y="3200400"/>
            <a:ext cx="3429000" cy="1508760"/>
          </a:xfrm>
          <a:prstGeom prst="roundRect">
            <a:avLst/>
          </a:prstGeom>
          <a:solidFill>
            <a:srgbClr val="F7F8F9"/>
          </a:solidFill>
          <a:ln>
            <a:solidFill>
              <a:srgbClr val="BEC3C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476488" y="3611880"/>
            <a:ext cx="3026664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>
                <a:solidFill>
                  <a:srgbClr val="0B1F3A"/>
                </a:solidFill>
                <a:latin typeface="Arial"/>
              </a:rPr>
              <a:t>Permanence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476488" y="4069080"/>
            <a:ext cx="3026664" cy="576071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2D343E"/>
                </a:solidFill>
                <a:latin typeface="Arial"/>
              </a:rPr>
              <a:t>easy to separate or never separated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85800" y="5532120"/>
            <a:ext cx="107899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700" b="1">
                <a:solidFill>
                  <a:srgbClr val="0B1F3A"/>
                </a:solidFill>
                <a:latin typeface="Arial"/>
              </a:rPr>
              <a:t>Strong answers connect the joint to the requirements of the interface.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13232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09728"/>
            <a:ext cx="36576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FFFFFF"/>
                </a:solidFill>
                <a:latin typeface="Arial"/>
              </a:rPr>
              <a:t>LAB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310896"/>
            <a:ext cx="112471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Arial"/>
              </a:rPr>
              <a:t>Six Purpose-Made Joining Samples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" y="841248"/>
            <a:ext cx="1097280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0">
                <a:solidFill>
                  <a:srgbClr val="323C48"/>
                </a:solidFill>
                <a:latin typeface="Arial"/>
              </a:rPr>
              <a:t>Use the physical evidence to identify and evaluate each station.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85800" y="1234440"/>
            <a:ext cx="3429000" cy="1508760"/>
          </a:xfrm>
          <a:prstGeom prst="roundRect">
            <a:avLst/>
          </a:prstGeom>
          <a:solidFill>
            <a:srgbClr val="F7F8F9"/>
          </a:solidFill>
          <a:ln>
            <a:solidFill>
              <a:srgbClr val="BEC3C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86968" y="1645920"/>
            <a:ext cx="3026664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>
                <a:solidFill>
                  <a:srgbClr val="0B1F3A"/>
                </a:solidFill>
                <a:latin typeface="Arial"/>
              </a:rPr>
              <a:t>Station 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86968" y="2103120"/>
            <a:ext cx="3026664" cy="576071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2D343E"/>
                </a:solidFill>
                <a:latin typeface="Arial"/>
              </a:rPr>
              <a:t>Bolt + nut + washer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480560" y="1234440"/>
            <a:ext cx="3429000" cy="1508760"/>
          </a:xfrm>
          <a:prstGeom prst="roundRect">
            <a:avLst/>
          </a:prstGeom>
          <a:solidFill>
            <a:srgbClr val="F7F8F9"/>
          </a:solidFill>
          <a:ln>
            <a:solidFill>
              <a:srgbClr val="BEC3C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681728" y="1645920"/>
            <a:ext cx="3026664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>
                <a:solidFill>
                  <a:srgbClr val="0B1F3A"/>
                </a:solidFill>
                <a:latin typeface="Arial"/>
              </a:rPr>
              <a:t>Station B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81728" y="2103120"/>
            <a:ext cx="3026664" cy="576071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2D343E"/>
                </a:solidFill>
                <a:latin typeface="Arial"/>
              </a:rPr>
              <a:t>Screw into threads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275320" y="1234440"/>
            <a:ext cx="3429000" cy="1508760"/>
          </a:xfrm>
          <a:prstGeom prst="roundRect">
            <a:avLst/>
          </a:prstGeom>
          <a:solidFill>
            <a:srgbClr val="F7F8F9"/>
          </a:solidFill>
          <a:ln>
            <a:solidFill>
              <a:srgbClr val="BEC3C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476488" y="1645920"/>
            <a:ext cx="3026664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>
                <a:solidFill>
                  <a:srgbClr val="0B1F3A"/>
                </a:solidFill>
                <a:latin typeface="Arial"/>
              </a:rPr>
              <a:t>Station C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476488" y="2103120"/>
            <a:ext cx="3026664" cy="576071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2D343E"/>
                </a:solidFill>
                <a:latin typeface="Arial"/>
              </a:rPr>
              <a:t>Rivet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85800" y="3200400"/>
            <a:ext cx="3429000" cy="1508760"/>
          </a:xfrm>
          <a:prstGeom prst="roundRect">
            <a:avLst/>
          </a:prstGeom>
          <a:solidFill>
            <a:srgbClr val="F7F8F9"/>
          </a:solidFill>
          <a:ln>
            <a:solidFill>
              <a:srgbClr val="BEC3C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86968" y="3611880"/>
            <a:ext cx="3026664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>
                <a:solidFill>
                  <a:srgbClr val="0B1F3A"/>
                </a:solidFill>
                <a:latin typeface="Arial"/>
              </a:rPr>
              <a:t>Station 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86968" y="4069080"/>
            <a:ext cx="3026664" cy="576071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2D343E"/>
                </a:solidFill>
                <a:latin typeface="Arial"/>
              </a:rPr>
              <a:t>Adhesive lap joint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480560" y="3200400"/>
            <a:ext cx="3429000" cy="1508760"/>
          </a:xfrm>
          <a:prstGeom prst="roundRect">
            <a:avLst/>
          </a:prstGeom>
          <a:solidFill>
            <a:srgbClr val="F7F8F9"/>
          </a:solidFill>
          <a:ln>
            <a:solidFill>
              <a:srgbClr val="BEC3C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681728" y="3611880"/>
            <a:ext cx="3026664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>
                <a:solidFill>
                  <a:srgbClr val="0B1F3A"/>
                </a:solidFill>
                <a:latin typeface="Arial"/>
              </a:rPr>
              <a:t>Station 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681728" y="4069080"/>
            <a:ext cx="3026664" cy="576071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2D343E"/>
                </a:solidFill>
                <a:latin typeface="Arial"/>
              </a:rPr>
              <a:t>Press / friction fit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275320" y="3200400"/>
            <a:ext cx="3429000" cy="1508760"/>
          </a:xfrm>
          <a:prstGeom prst="roundRect">
            <a:avLst/>
          </a:prstGeom>
          <a:solidFill>
            <a:srgbClr val="F7F8F9"/>
          </a:solidFill>
          <a:ln>
            <a:solidFill>
              <a:srgbClr val="BEC3C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476488" y="3611880"/>
            <a:ext cx="3026664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>
                <a:solidFill>
                  <a:srgbClr val="0B1F3A"/>
                </a:solidFill>
                <a:latin typeface="Arial"/>
              </a:rPr>
              <a:t>Station F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476488" y="4069080"/>
            <a:ext cx="3026664" cy="576071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2D343E"/>
                </a:solidFill>
                <a:latin typeface="Arial"/>
              </a:rPr>
              <a:t>Tab/slot + snap feature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85800" y="5532120"/>
            <a:ext cx="107899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700" b="1">
                <a:solidFill>
                  <a:srgbClr val="0B1F3A"/>
                </a:solidFill>
                <a:latin typeface="Arial"/>
              </a:rPr>
              <a:t>Return each sample assembled and ready for the next group.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13232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09728"/>
            <a:ext cx="36576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FFFFFF"/>
                </a:solidFill>
                <a:latin typeface="Arial"/>
              </a:rPr>
              <a:t>STATIONS A &amp; B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310896"/>
            <a:ext cx="112471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Arial"/>
              </a:rPr>
              <a:t>Threaded Fasteners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68680" y="1417320"/>
            <a:ext cx="4892040" cy="3566160"/>
          </a:xfrm>
          <a:prstGeom prst="roundRect">
            <a:avLst/>
          </a:prstGeom>
          <a:solidFill>
            <a:srgbClr val="F7F8F9"/>
          </a:solidFill>
          <a:ln>
            <a:solidFill>
              <a:srgbClr val="BEC3C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69848" y="1563624"/>
            <a:ext cx="4489703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900" b="1">
                <a:solidFill>
                  <a:srgbClr val="555A64"/>
                </a:solidFill>
                <a:latin typeface="Arial"/>
              </a:rPr>
              <a:t>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9848" y="1828800"/>
            <a:ext cx="4489703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>
                <a:solidFill>
                  <a:srgbClr val="0B1F3A"/>
                </a:solidFill>
                <a:latin typeface="Arial"/>
              </a:rPr>
              <a:t>Station A: Bolt + Nut + Washer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69848" y="2286000"/>
            <a:ext cx="4489703" cy="2633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2D343E"/>
                </a:solidFill>
                <a:latin typeface="Arial"/>
              </a:rPr>
              <a:t>A fastener passes through both parts and is secured with a nut. This provides clamping and serviceability, but usually needs access to both sides.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46520" y="1417320"/>
            <a:ext cx="4892040" cy="3566160"/>
          </a:xfrm>
          <a:prstGeom prst="roundRect">
            <a:avLst/>
          </a:prstGeom>
          <a:solidFill>
            <a:srgbClr val="F7F8F9"/>
          </a:solidFill>
          <a:ln>
            <a:solidFill>
              <a:srgbClr val="BEC3C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647688" y="1563624"/>
            <a:ext cx="4489703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900" b="1">
                <a:solidFill>
                  <a:srgbClr val="555A64"/>
                </a:solidFill>
                <a:latin typeface="Arial"/>
              </a:rPr>
              <a:t>B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47688" y="1828800"/>
            <a:ext cx="4489703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>
                <a:solidFill>
                  <a:srgbClr val="0B1F3A"/>
                </a:solidFill>
                <a:latin typeface="Arial"/>
              </a:rPr>
              <a:t>Station B: Screw Into Threads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647688" y="2286000"/>
            <a:ext cx="4489703" cy="2633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2D343E"/>
                </a:solidFill>
                <a:latin typeface="Arial"/>
              </a:rPr>
              <a:t>The fastener engages threads in one part, a threaded insert, or a captured nut. This can reduce loose hardware and may allow one-sided access.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68680" y="5257800"/>
            <a:ext cx="1051560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800" b="1">
                <a:solidFill>
                  <a:srgbClr val="0B1F3A"/>
                </a:solidFill>
                <a:latin typeface="Arial"/>
              </a:rPr>
              <a:t>Question: When would a bolt be better than a screw?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13232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09728"/>
            <a:ext cx="36576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FFFFFF"/>
                </a:solidFill>
                <a:latin typeface="Arial"/>
              </a:rPr>
              <a:t>STATIONS C &amp; 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310896"/>
            <a:ext cx="112471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Arial"/>
              </a:rPr>
              <a:t>Permanent and Semi-Permanent Joints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68680" y="1417320"/>
            <a:ext cx="4892040" cy="3566160"/>
          </a:xfrm>
          <a:prstGeom prst="roundRect">
            <a:avLst/>
          </a:prstGeom>
          <a:solidFill>
            <a:srgbClr val="F7F8F9"/>
          </a:solidFill>
          <a:ln>
            <a:solidFill>
              <a:srgbClr val="BEC3C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69848" y="1563624"/>
            <a:ext cx="4489703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900" b="1">
                <a:solidFill>
                  <a:srgbClr val="555A64"/>
                </a:solidFill>
                <a:latin typeface="Arial"/>
              </a:rPr>
              <a:t>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9848" y="1828800"/>
            <a:ext cx="4489703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>
                <a:solidFill>
                  <a:srgbClr val="0B1F3A"/>
                </a:solidFill>
                <a:latin typeface="Arial"/>
              </a:rPr>
              <a:t>Station C: Rivet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69848" y="2286000"/>
            <a:ext cx="4489703" cy="2633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2D343E"/>
                </a:solidFill>
                <a:latin typeface="Arial"/>
              </a:rPr>
              <a:t>A rivet clamps overlapping parts quickly and compactly. It is difficult to service because the rivet is usually destroyed during removal.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46520" y="1417320"/>
            <a:ext cx="4892040" cy="3566160"/>
          </a:xfrm>
          <a:prstGeom prst="roundRect">
            <a:avLst/>
          </a:prstGeom>
          <a:solidFill>
            <a:srgbClr val="F7F8F9"/>
          </a:solidFill>
          <a:ln>
            <a:solidFill>
              <a:srgbClr val="BEC3C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647688" y="1563624"/>
            <a:ext cx="4489703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900" b="1">
                <a:solidFill>
                  <a:srgbClr val="555A64"/>
                </a:solidFill>
                <a:latin typeface="Arial"/>
              </a:rPr>
              <a:t>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47688" y="1828800"/>
            <a:ext cx="4489703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>
                <a:solidFill>
                  <a:srgbClr val="0B1F3A"/>
                </a:solidFill>
                <a:latin typeface="Arial"/>
              </a:rPr>
              <a:t>Station D: Adhesive Lap Joint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647688" y="2286000"/>
            <a:ext cx="4489703" cy="2633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2D343E"/>
                </a:solidFill>
                <a:latin typeface="Arial"/>
              </a:rPr>
              <a:t>A bonded overlap can spread load and avoid separate hardware. Strength depends on surface preparation, bond area, and process control.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68680" y="5257800"/>
            <a:ext cx="1051560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800" b="1">
                <a:solidFill>
                  <a:srgbClr val="0B1F3A"/>
                </a:solidFill>
                <a:latin typeface="Arial"/>
              </a:rPr>
              <a:t>Question: What do you gain and lose when you remove mechanical hardware?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13232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09728"/>
            <a:ext cx="36576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FFFFFF"/>
                </a:solidFill>
                <a:latin typeface="Arial"/>
              </a:rPr>
              <a:t>STATIONS E &amp; F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310896"/>
            <a:ext cx="112471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Arial"/>
              </a:rPr>
              <a:t>Fit and Integrated Features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68680" y="1417320"/>
            <a:ext cx="4892040" cy="3566160"/>
          </a:xfrm>
          <a:prstGeom prst="roundRect">
            <a:avLst/>
          </a:prstGeom>
          <a:solidFill>
            <a:srgbClr val="F7F8F9"/>
          </a:solidFill>
          <a:ln>
            <a:solidFill>
              <a:srgbClr val="BEC3C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69848" y="1563624"/>
            <a:ext cx="4489703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900" b="1">
                <a:solidFill>
                  <a:srgbClr val="555A64"/>
                </a:solidFill>
                <a:latin typeface="Arial"/>
              </a:rPr>
              <a:t>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9848" y="1828800"/>
            <a:ext cx="4489703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>
                <a:solidFill>
                  <a:srgbClr val="0B1F3A"/>
                </a:solidFill>
                <a:latin typeface="Arial"/>
              </a:rPr>
              <a:t>Station E: Press / Friction Fit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69848" y="2286000"/>
            <a:ext cx="4489703" cy="2633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2D343E"/>
                </a:solidFill>
                <a:latin typeface="Arial"/>
              </a:rPr>
              <a:t>The fit depends on dimensions. A loose hole will not retain the pin; an overly tight hole may not assemble or may damage the part.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46520" y="1417320"/>
            <a:ext cx="4892040" cy="3566160"/>
          </a:xfrm>
          <a:prstGeom prst="roundRect">
            <a:avLst/>
          </a:prstGeom>
          <a:solidFill>
            <a:srgbClr val="F7F8F9"/>
          </a:solidFill>
          <a:ln>
            <a:solidFill>
              <a:srgbClr val="BEC3C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647688" y="1563624"/>
            <a:ext cx="4489703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900" b="1">
                <a:solidFill>
                  <a:srgbClr val="555A64"/>
                </a:solidFill>
                <a:latin typeface="Arial"/>
              </a:rPr>
              <a:t>F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47688" y="1828800"/>
            <a:ext cx="4489703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>
                <a:solidFill>
                  <a:srgbClr val="0B1F3A"/>
                </a:solidFill>
                <a:latin typeface="Arial"/>
              </a:rPr>
              <a:t>Station F: Tab/Slot + Snap Feature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647688" y="2286000"/>
            <a:ext cx="4489703" cy="263347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2D343E"/>
                </a:solidFill>
                <a:latin typeface="Arial"/>
              </a:rPr>
              <a:t>Geometry locates and retains the parts. It can speed assembly, but flexible features may wear or break.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68680" y="5257800"/>
            <a:ext cx="1051560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800" b="1">
                <a:solidFill>
                  <a:srgbClr val="0B1F3A"/>
                </a:solidFill>
                <a:latin typeface="Arial"/>
              </a:rPr>
              <a:t>Connection to Lesson 1.6: dimensional control can determine whether a joint works at all.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13232"/>
          </a:xfrm>
          <a:prstGeom prst="rect">
            <a:avLst/>
          </a:prstGeom>
          <a:solidFill>
            <a:srgbClr val="0B1F3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109728"/>
            <a:ext cx="36576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000" b="1">
                <a:solidFill>
                  <a:srgbClr val="FFFFFF"/>
                </a:solidFill>
                <a:latin typeface="Arial"/>
              </a:rPr>
              <a:t>SELECTION CHALLENGE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310896"/>
            <a:ext cx="1124712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200" b="1">
                <a:solidFill>
                  <a:srgbClr val="FFFFFF"/>
                </a:solidFill>
                <a:latin typeface="Arial"/>
              </a:rPr>
              <a:t>Choose based on requirements, not preference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1325880"/>
            <a:ext cx="3429000" cy="3291840"/>
          </a:xfrm>
          <a:prstGeom prst="roundRect">
            <a:avLst/>
          </a:prstGeom>
          <a:solidFill>
            <a:srgbClr val="F7F8F9"/>
          </a:solidFill>
          <a:ln>
            <a:solidFill>
              <a:srgbClr val="BEC3C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86968" y="1472184"/>
            <a:ext cx="3026664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900" b="1">
                <a:solidFill>
                  <a:srgbClr val="555A64"/>
                </a:solidFill>
                <a:latin typeface="Arial"/>
              </a:rPr>
              <a:t>SCENARIO 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86968" y="1737360"/>
            <a:ext cx="3026664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>
                <a:solidFill>
                  <a:srgbClr val="0B1F3A"/>
                </a:solidFill>
                <a:latin typeface="Arial"/>
              </a:rPr>
              <a:t>Avionics Access Panel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86968" y="2194560"/>
            <a:ext cx="3026664" cy="23591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2D343E"/>
                </a:solidFill>
                <a:latin typeface="Arial"/>
              </a:rPr>
              <a:t>Must be opened several times each year, experiences vibration, and should use a common hand tool.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89120" y="1325880"/>
            <a:ext cx="3429000" cy="3291840"/>
          </a:xfrm>
          <a:prstGeom prst="roundRect">
            <a:avLst/>
          </a:prstGeom>
          <a:solidFill>
            <a:srgbClr val="F7F8F9"/>
          </a:solidFill>
          <a:ln>
            <a:solidFill>
              <a:srgbClr val="BEC3C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590288" y="1472184"/>
            <a:ext cx="3026664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900" b="1">
                <a:solidFill>
                  <a:srgbClr val="555A64"/>
                </a:solidFill>
                <a:latin typeface="Arial"/>
              </a:rPr>
              <a:t>SCENARIO 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90288" y="1737360"/>
            <a:ext cx="3026664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>
                <a:solidFill>
                  <a:srgbClr val="0B1F3A"/>
                </a:solidFill>
                <a:latin typeface="Arial"/>
              </a:rPr>
              <a:t>Thin-Sheet Bracket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90288" y="2194560"/>
            <a:ext cx="3026664" cy="23591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2D343E"/>
                </a:solidFill>
                <a:latin typeface="Arial"/>
              </a:rPr>
              <a:t>Will not normally be serviced and should be quick and inexpensive to produce.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092440" y="1325880"/>
            <a:ext cx="3429000" cy="3291840"/>
          </a:xfrm>
          <a:prstGeom prst="roundRect">
            <a:avLst/>
          </a:prstGeom>
          <a:solidFill>
            <a:srgbClr val="F7F8F9"/>
          </a:solidFill>
          <a:ln>
            <a:solidFill>
              <a:srgbClr val="BEC3C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93608" y="1472184"/>
            <a:ext cx="3026664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900" b="1">
                <a:solidFill>
                  <a:srgbClr val="555A64"/>
                </a:solidFill>
                <a:latin typeface="Arial"/>
              </a:rPr>
              <a:t>SCENARIO 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293608" y="1737360"/>
            <a:ext cx="3026664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600" b="1">
                <a:solidFill>
                  <a:srgbClr val="0B1F3A"/>
                </a:solidFill>
                <a:latin typeface="Arial"/>
              </a:rPr>
              <a:t>Printed Sensor Housing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93608" y="2194560"/>
            <a:ext cx="3026664" cy="2359152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2D343E"/>
                </a:solidFill>
                <a:latin typeface="Arial"/>
              </a:rPr>
              <a:t>Must align quickly, use minimal hardware, and may be opened occasionally.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85800" y="5166360"/>
            <a:ext cx="107899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2000" b="1">
                <a:solidFill>
                  <a:srgbClr val="0B1F3A"/>
                </a:solidFill>
                <a:latin typeface="Arial"/>
              </a:rPr>
              <a:t>Use at least three decision factors in your justification.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