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IED UNIT 1 • LESSON 1.6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Measurement, Precision &amp; Tolerances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3258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700" b="1">
                <a:solidFill>
                  <a:srgbClr val="0B1F3A"/>
                </a:solidFill>
                <a:latin typeface="Arial"/>
              </a:rPr>
              <a:t>How do engineers decide how accurately a part must be measured and manufactured?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242316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2587752"/>
            <a:ext cx="307238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DAY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8" y="2843784"/>
            <a:ext cx="307238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MEASURE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3319272"/>
            <a:ext cx="3072384" cy="11247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Choose the right tool and record a realistic value.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242316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44568" y="2587752"/>
            <a:ext cx="307238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DAY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568" y="2843784"/>
            <a:ext cx="307238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CALCULATE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568" y="3319272"/>
            <a:ext cx="3072384" cy="11247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Turn nominal dimensions and tolerances into allowable limits.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242316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2587752"/>
            <a:ext cx="307238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DAY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2843784"/>
            <a:ext cx="307238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INSPECT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3319272"/>
            <a:ext cx="3072384" cy="11247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Compare actual parts to engineering drawings and decide pass/fail.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07492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The drawing defines the requirement. Measurement provides the evidence.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DAY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Choose the Right Measuring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0467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3C4655"/>
                </a:solidFill>
                <a:latin typeface="Arial"/>
              </a:rPr>
              <a:t>Use only as much precision as the engineering decision requires.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3429000" cy="338328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581912"/>
            <a:ext cx="302666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BASIC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1837944"/>
            <a:ext cx="302666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Ruler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313432"/>
            <a:ext cx="3026664" cy="23591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Best for larger dimensions and quick checks. Resolution is limited by the smallest scale division.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417320"/>
            <a:ext cx="3429000" cy="338328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0288" y="1581912"/>
            <a:ext cx="302666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PRECISION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0288" y="1837944"/>
            <a:ext cx="302666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Caliper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2313432"/>
            <a:ext cx="3026664" cy="23591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Useful for outside dimensions, inside dimensions, hole diameters, thicknesses, and depths.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429000" cy="338328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1581912"/>
            <a:ext cx="302666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METHOD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1837944"/>
            <a:ext cx="302666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Good Technique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2313432"/>
            <a:ext cx="3026664" cy="23591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Keep the tool square to the feature, use consistent contact pressure, and read the same reference surfaces each time.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23036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Do not add decimal places that the tool cannot support.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DAY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Repeatability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0467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3C4655"/>
                </a:solidFill>
                <a:latin typeface="Arial"/>
              </a:rPr>
              <a:t>Can you obtain nearly the same measurement again?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5303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500" b="1">
                <a:solidFill>
                  <a:srgbClr val="0B1F3A"/>
                </a:solidFill>
                <a:latin typeface="Arial"/>
              </a:rPr>
              <a:t>Measure the same feature three times.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148840"/>
            <a:ext cx="4937760" cy="20574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2569464"/>
            <a:ext cx="453542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Calculate the range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044952"/>
            <a:ext cx="4535424" cy="10332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Range = largest measurement - smallest measurement</a:t>
            </a:r>
            <a:br/>
            <a:br/>
            <a:r>
              <a:t>A smaller range generally indicates more consistent measurement technique.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89320" y="2148840"/>
            <a:ext cx="5394960" cy="20574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90488" y="2569464"/>
            <a:ext cx="499262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Look for sources of variation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0488" y="3044952"/>
            <a:ext cx="4992624" cy="10332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Tool alignment • contact pressure • reference surfaces • reading error • surface texture • print artifacts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4709160"/>
            <a:ext cx="106984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Consistency does not guarantee accuracy, but inconsistent measurements make inspection decisions difficult to defend.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DAY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Tolerance Defines Acceptable Variation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4937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0B1F3A"/>
                </a:solidFill>
                <a:latin typeface="Arial"/>
              </a:rPr>
              <a:t>Nominal ± Tolerance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57400"/>
            <a:ext cx="3337560" cy="20574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478024"/>
            <a:ext cx="293522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LOWER LIMIT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953512"/>
            <a:ext cx="2935224" cy="10332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nominal - tolerance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2057400"/>
            <a:ext cx="3337560" cy="20574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6007" y="2478024"/>
            <a:ext cx="293522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UPPER LIMIT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6007" y="2953512"/>
            <a:ext cx="2935224" cy="10332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nominal + tolerance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83879" y="2057400"/>
            <a:ext cx="3337560" cy="20574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85048" y="2478024"/>
            <a:ext cx="293522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DECISION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5048" y="2953512"/>
            <a:ext cx="2935224" cy="10332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actual measurement must fall within the limits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663440"/>
            <a:ext cx="106070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100" b="1">
                <a:solidFill>
                  <a:srgbClr val="0B1F3A"/>
                </a:solidFill>
                <a:latin typeface="Arial"/>
              </a:rPr>
              <a:t>Example: 0.500 ± 0.005 in  →  0.495 to 0.505 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528523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0B1F3A"/>
                </a:solidFill>
                <a:latin typeface="Arial"/>
              </a:rPr>
              <a:t>Values exactly on the stated limits are acceptable unless the drawing says otherwise.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DAY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Manufacturing Inspection Workflow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457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1325880"/>
            <a:ext cx="1417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0B1F3A"/>
                </a:solidFill>
                <a:latin typeface="Arial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1325880"/>
            <a:ext cx="8595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0B1F3A"/>
                </a:solidFill>
                <a:latin typeface="Arial"/>
              </a:rPr>
              <a:t>Identify the required feature and dimension.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76272"/>
            <a:ext cx="457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176272"/>
            <a:ext cx="1417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0B1F3A"/>
                </a:solidFill>
                <a:latin typeface="Arial"/>
              </a:rPr>
              <a:t>LIMITS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2176272"/>
            <a:ext cx="8595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0B1F3A"/>
                </a:solidFill>
                <a:latin typeface="Arial"/>
              </a:rPr>
              <a:t>Calculate the lower and upper limits.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026664"/>
            <a:ext cx="457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3026664"/>
            <a:ext cx="1417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0B1F3A"/>
                </a:solidFill>
                <a:latin typeface="Arial"/>
              </a:rPr>
              <a:t>MEASURE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026664"/>
            <a:ext cx="8595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0B1F3A"/>
                </a:solidFill>
                <a:latin typeface="Arial"/>
              </a:rPr>
              <a:t>Use the appropriate tool and record the actual value.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877056"/>
            <a:ext cx="457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440" y="3877056"/>
            <a:ext cx="1417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0B1F3A"/>
                </a:solidFill>
                <a:latin typeface="Arial"/>
              </a:rPr>
              <a:t>DECIDE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3877056"/>
            <a:ext cx="8595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0B1F3A"/>
                </a:solidFill>
                <a:latin typeface="Arial"/>
              </a:rPr>
              <a:t>Mark the feature PASS or FAIL.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727448"/>
            <a:ext cx="457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34440" y="4727448"/>
            <a:ext cx="1417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0B1F3A"/>
                </a:solidFill>
                <a:latin typeface="Arial"/>
              </a:rPr>
              <a:t>DISPOSITION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4727448"/>
            <a:ext cx="8595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0B1F3A"/>
                </a:solidFill>
                <a:latin typeface="Arial"/>
              </a:rPr>
              <a:t>Accept the part only if every required feature passes.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6072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Do not decide from appearance.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INSPECTION 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Model A • Through Hole Block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365760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536192"/>
            <a:ext cx="3255264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5A5F69"/>
                </a:solidFill>
                <a:latin typeface="Arial"/>
              </a:rPr>
              <a:t>MODEL 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1792224"/>
            <a:ext cx="325526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WHAT TO INSPECT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267712"/>
            <a:ext cx="3255264" cy="2542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Overall length</a:t>
            </a:r>
            <a:br/>
            <a:r>
              <a:t>Overall height</a:t>
            </a:r>
            <a:br/>
            <a:r>
              <a:t>Overall depth</a:t>
            </a:r>
            <a:br/>
            <a:r>
              <a:t>Hole diameter</a:t>
            </a:r>
            <a:br/>
            <a:r>
              <a:t>Horizontal hole location</a:t>
            </a:r>
            <a:br/>
            <a:r>
              <a:t>Vertical hole location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17720" y="1371600"/>
            <a:ext cx="292608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18888" y="1792224"/>
            <a:ext cx="25237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TOLERANCE PATTERN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8888" y="2267712"/>
            <a:ext cx="2523744" cy="2542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Overall size: ± .020 in</a:t>
            </a:r>
            <a:br/>
            <a:br/>
            <a:r>
              <a:t>Hole location: ± .010 in</a:t>
            </a:r>
            <a:br/>
            <a:br/>
            <a:r>
              <a:t>Hole diameter: ± .005 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18120" y="1371600"/>
            <a:ext cx="365760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19288" y="1792224"/>
            <a:ext cx="325526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KEY IDEA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9288" y="2267712"/>
            <a:ext cx="3255264" cy="2542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A hole must be correct in both size and location. A correctly sized hole can still fail if its center is misplaced.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5349240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Use the engineering drawing as the requirement.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INSPECTION 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Models B &amp; 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5212080" cy="38862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792224"/>
            <a:ext cx="48097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MODEL B • TWO LEVEL STAIR BLOCK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267712"/>
            <a:ext cx="4809744" cy="2862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Inspect overall dimensions plus step runs and step heights. Related dimensions must all satisfy the drawing; one failed step feature rejects the part.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371600"/>
            <a:ext cx="5212080" cy="388620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64807" y="1792224"/>
            <a:ext cx="48097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MODEL C • SLOTTED BRACKET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4807" y="2267712"/>
            <a:ext cx="4809744" cy="2862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Inspect overall size, hole size and location, slot geometry, and thin wall/web features. Notice that the .090 wall/web and hole diameter use tighter tolerances than overall size.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577840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Ask: Which dimensions are most critical to fit, alignment, or function?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109728"/>
            <a:ext cx="34747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WRAP-UP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292608"/>
            <a:ext cx="11155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rial"/>
              </a:rPr>
              <a:t>Your Inspection Must Be Defensible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0B1F3A"/>
                </a:solidFill>
                <a:latin typeface="Arial"/>
              </a:rPr>
              <a:t>A professional inspection decision connects three pieces of evidence: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57400"/>
            <a:ext cx="3383280" cy="21945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478024"/>
            <a:ext cx="29809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REQUIREMENT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953512"/>
            <a:ext cx="2980944" cy="11704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What dimension and tolerance does the drawing specify?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2057400"/>
            <a:ext cx="3383280" cy="21945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2478024"/>
            <a:ext cx="29809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ACTUAL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2953512"/>
            <a:ext cx="2980944" cy="11704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What did you measure with an appropriate tool?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2057400"/>
            <a:ext cx="3383280" cy="2194560"/>
          </a:xfrm>
          <a:prstGeom prst="roundRect">
            <a:avLst/>
          </a:prstGeom>
          <a:solidFill>
            <a:srgbClr val="F7F8F9"/>
          </a:solidFill>
          <a:ln>
            <a:solidFill>
              <a:srgbClr val="C8CC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2478024"/>
            <a:ext cx="2980944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DECISION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953512"/>
            <a:ext cx="2980944" cy="11704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2D343E"/>
                </a:solidFill>
                <a:latin typeface="Arial"/>
              </a:rPr>
              <a:t>Does the actual value fall within the allowable limits?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89204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Complete your packet and make an ACCEPT / REJECT decision for each model.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