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-10-2.jpg" ContentType="image/jpg"/>
  <Override PartName="/ppt/media/image-11-2.jpg" ContentType="image/jpg"/>
  <Override PartName="/ppt/media/image-13-2.jpg" ContentType="image/jpg"/>
  <Override PartName="/ppt/media/image-14-1.jpg" ContentType="image/jpg"/>
  <Override PartName="/ppt/media/image-2-2.jpg" ContentType="image/jpg"/>
  <Override PartName="/ppt/media/image-3-2.jpg" ContentType="image/jpg"/>
  <Override PartName="/ppt/media/image-6-2.jpg" ContentType="image/jpg"/>
  <Override PartName="/ppt/media/image-7-2.jpg" ContentType="image/jpg"/>
  <Override PartName="/ppt/media/image-7-3.jpg" ContentType="image/jpg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connecting today to real manufacturing. Explain that students will study how work is organized into a repeatable system, then create a process map and improvement defense.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Tell students to gather enough evidence to make a decision, not every possible measurement.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Encourage students not to change everything at once. One change makes cause and effect easier to defend.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can complete this in notebooks or on paper. Focus on clear labels and repeatable instructions.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should use this structure in the final reflection.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with a quick share-out. Ask teams to state their improvement and the evidence that supports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Preview the deliverable early. Students should know that every observation during the activity can become evidence for their process map and reflection.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students a few minutes to identify what stayed the same between the old and modern examples. Guide them toward repeatability, sequence, and quality.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diagram to define input, station, output, and sequence. Emphasize that this is a process map, not a picture of a factory.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terms give students the language they need for evidence-based discussion.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Connect this to the classroom. Students should treat their own table or build station as a workcell.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students where automation helps and where human judgment is still important.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should use the bottleneck idea during the activity. The point is to use evidence, not guesses.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can support a paper airplane line, a sorting task, a packaging task, or any simple classroom material.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jpg"/><Relationship Id="rId3" Type="http://schemas.openxmlformats.org/officeDocument/2006/relationships/image" Target="../media/image-3-3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jpg"/><Relationship Id="rId3" Type="http://schemas.openxmlformats.org/officeDocument/2006/relationships/image" Target="../media/image-7-3.jp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dm111_assets/automotive_robot_assembly.jpeg">    </p:cNvPr>
          <p:cNvPicPr>
            <a:picLocks noChangeAspect="1"/>
          </p:cNvPicPr>
          <p:nvPr/>
        </p:nvPicPr>
        <p:blipFill>
          <a:blip r:embed="rId1"/>
          <a:srcRect l="24552" r="24552" t="0" b="0"/>
          <a:stretch/>
        </p:blipFill>
        <p:spPr>
          <a:xfrm>
            <a:off x="6080760" y="0"/>
            <a:ext cx="610819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25312" y="0"/>
            <a:ext cx="118872" cy="6858000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pic>
        <p:nvPicPr>
          <p:cNvPr id="4" name="Image 1" descr="/mnt/data/lockwoodsite_work/LockwoodSTEM_V3-main/assets/img/lockwoodstem-concept-a1-black-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347472" y="146304"/>
            <a:ext cx="1417320" cy="42308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347472" y="502920"/>
            <a:ext cx="594360" cy="45720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438912" y="941832"/>
            <a:ext cx="219456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0E5A8A"/>
                </a:solidFill>
              </a:rPr>
              <a:t>ADM 1.1.1</a:t>
            </a:r>
            <a:endParaRPr lang="en-US" sz="1250" dirty="0"/>
          </a:p>
        </p:txBody>
      </p:sp>
      <p:sp>
        <p:nvSpPr>
          <p:cNvPr id="7" name="Text 3"/>
          <p:cNvSpPr/>
          <p:nvPr/>
        </p:nvSpPr>
        <p:spPr>
          <a:xfrm>
            <a:off x="438912" y="1490472"/>
            <a:ext cx="4846320" cy="124358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3900" b="1" dirty="0">
                <a:solidFill>
                  <a:srgbClr val="0B1F3A"/>
                </a:solidFill>
              </a:rPr>
              <a:t>Assembly</a:t>
            </a:r>
            <a:endParaRPr lang="en-US" sz="3900" dirty="0"/>
          </a:p>
          <a:p>
            <a:pPr algn="l" indent="0" marL="0">
              <a:buNone/>
            </a:pPr>
            <a:r>
              <a:rPr lang="en-US" sz="3900" b="1" dirty="0">
                <a:solidFill>
                  <a:srgbClr val="0B1F3A"/>
                </a:solidFill>
              </a:rPr>
              <a:t>Line</a:t>
            </a:r>
            <a:endParaRPr lang="en-US" sz="3900" dirty="0"/>
          </a:p>
        </p:txBody>
      </p:sp>
      <p:sp>
        <p:nvSpPr>
          <p:cNvPr id="8" name="Text 4"/>
          <p:cNvSpPr/>
          <p:nvPr/>
        </p:nvSpPr>
        <p:spPr>
          <a:xfrm>
            <a:off x="457200" y="3090672"/>
            <a:ext cx="4892040" cy="58521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20" dirty="0">
                <a:solidFill>
                  <a:srgbClr val="1F2937"/>
                </a:solidFill>
              </a:rPr>
              <a:t>How do assembly lines organize work to improve consistency, efficiency, and repeatability?</a:t>
            </a:r>
            <a:endParaRPr lang="en-US" sz="1620" dirty="0"/>
          </a:p>
        </p:txBody>
      </p:sp>
      <p:sp>
        <p:nvSpPr>
          <p:cNvPr id="9" name="Text 5"/>
          <p:cNvSpPr/>
          <p:nvPr/>
        </p:nvSpPr>
        <p:spPr>
          <a:xfrm>
            <a:off x="457200" y="4370832"/>
            <a:ext cx="4754880" cy="24688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0B1F3A"/>
                </a:solidFill>
              </a:rPr>
              <a:t>START  →  BUILD / ANALYZE  →  CLOSE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457200" y="4800600"/>
            <a:ext cx="4937760" cy="47548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Analyze line examples • Build a process map • Identify bottlenecks • Defend an improvement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365760" y="6547104"/>
            <a:ext cx="5212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LockwoodSTEM  |  Advanced Manufacturing  |  Unit 1</a:t>
            </a:r>
            <a:endParaRPr lang="en-US" sz="750" dirty="0"/>
          </a:p>
        </p:txBody>
      </p:sp>
      <p:sp>
        <p:nvSpPr>
          <p:cNvPr id="12" name="Text 8"/>
          <p:cNvSpPr/>
          <p:nvPr/>
        </p:nvSpPr>
        <p:spPr>
          <a:xfrm>
            <a:off x="11567160" y="648309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280"/>
                </a:solidFill>
              </a:rPr>
              <a:t>01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ite_work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7472" y="146304"/>
            <a:ext cx="1417320" cy="423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502920"/>
            <a:ext cx="594360" cy="45720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38912" y="777240"/>
            <a:ext cx="5806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B1F3A"/>
                </a:solidFill>
              </a:rPr>
              <a:t>ANALYZE: collect evidence as the line runs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1225296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B7280"/>
                </a:solidFill>
              </a:rPr>
              <a:t>A claim about improvement needs data, not vibes.</a:t>
            </a:r>
            <a:endParaRPr lang="en-US" sz="1220" dirty="0"/>
          </a:p>
        </p:txBody>
      </p:sp>
      <p:sp>
        <p:nvSpPr>
          <p:cNvPr id="6" name="Text 3"/>
          <p:cNvSpPr/>
          <p:nvPr/>
        </p:nvSpPr>
        <p:spPr>
          <a:xfrm>
            <a:off x="365760" y="6547104"/>
            <a:ext cx="5212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LockwoodSTEM  |  Advanced Manufacturing  |  Unit 1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567160" y="648309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280"/>
                </a:solidFill>
              </a:rPr>
              <a:t>10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572768"/>
            <a:ext cx="1463040" cy="411480"/>
          </a:xfrm>
          <a:prstGeom prst="rect">
            <a:avLst/>
          </a:prstGeom>
          <a:solidFill>
            <a:srgbClr val="E8F4FA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58952" y="1618488"/>
            <a:ext cx="1316736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F2937"/>
                </a:solidFill>
              </a:rPr>
              <a:t>Run</a:t>
            </a:r>
            <a:endParaRPr lang="en-US" sz="1120" dirty="0"/>
          </a:p>
        </p:txBody>
      </p:sp>
      <p:sp>
        <p:nvSpPr>
          <p:cNvPr id="10" name="Shape 7"/>
          <p:cNvSpPr/>
          <p:nvPr/>
        </p:nvSpPr>
        <p:spPr>
          <a:xfrm>
            <a:off x="2148840" y="1572768"/>
            <a:ext cx="1691640" cy="411480"/>
          </a:xfrm>
          <a:prstGeom prst="rect">
            <a:avLst/>
          </a:prstGeom>
          <a:solidFill>
            <a:srgbClr val="E8F4FA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221992" y="1618488"/>
            <a:ext cx="1545336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F2937"/>
                </a:solidFill>
              </a:rPr>
              <a:t>Units started</a:t>
            </a:r>
            <a:endParaRPr lang="en-US" sz="1120" dirty="0"/>
          </a:p>
        </p:txBody>
      </p:sp>
      <p:sp>
        <p:nvSpPr>
          <p:cNvPr id="12" name="Shape 9"/>
          <p:cNvSpPr/>
          <p:nvPr/>
        </p:nvSpPr>
        <p:spPr>
          <a:xfrm>
            <a:off x="3840480" y="1572768"/>
            <a:ext cx="1691640" cy="411480"/>
          </a:xfrm>
          <a:prstGeom prst="rect">
            <a:avLst/>
          </a:prstGeom>
          <a:solidFill>
            <a:srgbClr val="E8F4FA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913632" y="1618488"/>
            <a:ext cx="1545336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F2937"/>
                </a:solidFill>
              </a:rPr>
              <a:t>Good units</a:t>
            </a:r>
            <a:endParaRPr lang="en-US" sz="1120" dirty="0"/>
          </a:p>
        </p:txBody>
      </p:sp>
      <p:sp>
        <p:nvSpPr>
          <p:cNvPr id="14" name="Shape 11"/>
          <p:cNvSpPr/>
          <p:nvPr/>
        </p:nvSpPr>
        <p:spPr>
          <a:xfrm>
            <a:off x="5532120" y="1572768"/>
            <a:ext cx="1508760" cy="411480"/>
          </a:xfrm>
          <a:prstGeom prst="rect">
            <a:avLst/>
          </a:prstGeom>
          <a:solidFill>
            <a:srgbClr val="E8F4FA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605272" y="1618488"/>
            <a:ext cx="1362456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F2937"/>
                </a:solidFill>
              </a:rPr>
              <a:t>Defects</a:t>
            </a:r>
            <a:endParaRPr lang="en-US" sz="1120" dirty="0"/>
          </a:p>
        </p:txBody>
      </p:sp>
      <p:sp>
        <p:nvSpPr>
          <p:cNvPr id="16" name="Shape 13"/>
          <p:cNvSpPr/>
          <p:nvPr/>
        </p:nvSpPr>
        <p:spPr>
          <a:xfrm>
            <a:off x="7040880" y="1572768"/>
            <a:ext cx="1828800" cy="411480"/>
          </a:xfrm>
          <a:prstGeom prst="rect">
            <a:avLst/>
          </a:prstGeom>
          <a:solidFill>
            <a:srgbClr val="E8F4FA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114032" y="1618488"/>
            <a:ext cx="1682496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F2937"/>
                </a:solidFill>
              </a:rPr>
              <a:t>Slowest station</a:t>
            </a:r>
            <a:endParaRPr lang="en-US" sz="1120" dirty="0"/>
          </a:p>
        </p:txBody>
      </p:sp>
      <p:sp>
        <p:nvSpPr>
          <p:cNvPr id="18" name="Shape 15"/>
          <p:cNvSpPr/>
          <p:nvPr/>
        </p:nvSpPr>
        <p:spPr>
          <a:xfrm>
            <a:off x="8869680" y="1572768"/>
            <a:ext cx="2880360" cy="411480"/>
          </a:xfrm>
          <a:prstGeom prst="rect">
            <a:avLst/>
          </a:prstGeom>
          <a:solidFill>
            <a:srgbClr val="E8F4FA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942832" y="1618488"/>
            <a:ext cx="2734056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F2937"/>
                </a:solidFill>
              </a:rPr>
              <a:t>Evidence note</a:t>
            </a:r>
            <a:endParaRPr lang="en-US" sz="1120" dirty="0"/>
          </a:p>
        </p:txBody>
      </p:sp>
      <p:sp>
        <p:nvSpPr>
          <p:cNvPr id="20" name="Shape 17"/>
          <p:cNvSpPr/>
          <p:nvPr/>
        </p:nvSpPr>
        <p:spPr>
          <a:xfrm>
            <a:off x="685800" y="2029968"/>
            <a:ext cx="14630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58952" y="2075688"/>
            <a:ext cx="131673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20" dirty="0">
                <a:solidFill>
                  <a:srgbClr val="1F2937"/>
                </a:solidFill>
              </a:rPr>
              <a:t>Run 1</a:t>
            </a:r>
            <a:endParaRPr lang="en-US" sz="1120" dirty="0"/>
          </a:p>
        </p:txBody>
      </p:sp>
      <p:sp>
        <p:nvSpPr>
          <p:cNvPr id="22" name="Shape 19"/>
          <p:cNvSpPr/>
          <p:nvPr/>
        </p:nvSpPr>
        <p:spPr>
          <a:xfrm>
            <a:off x="2148840" y="2029968"/>
            <a:ext cx="16916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2221992" y="2075688"/>
            <a:ext cx="154533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24" name="Shape 21"/>
          <p:cNvSpPr/>
          <p:nvPr/>
        </p:nvSpPr>
        <p:spPr>
          <a:xfrm>
            <a:off x="3840480" y="2029968"/>
            <a:ext cx="16916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3913632" y="2075688"/>
            <a:ext cx="154533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26" name="Shape 23"/>
          <p:cNvSpPr/>
          <p:nvPr/>
        </p:nvSpPr>
        <p:spPr>
          <a:xfrm>
            <a:off x="5532120" y="2029968"/>
            <a:ext cx="150876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605272" y="2075688"/>
            <a:ext cx="136245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28" name="Shape 25"/>
          <p:cNvSpPr/>
          <p:nvPr/>
        </p:nvSpPr>
        <p:spPr>
          <a:xfrm>
            <a:off x="7040880" y="2029968"/>
            <a:ext cx="18288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114032" y="2075688"/>
            <a:ext cx="168249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30" name="Shape 27"/>
          <p:cNvSpPr/>
          <p:nvPr/>
        </p:nvSpPr>
        <p:spPr>
          <a:xfrm>
            <a:off x="8869680" y="2029968"/>
            <a:ext cx="288036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8942832" y="2075688"/>
            <a:ext cx="273405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32" name="Shape 29"/>
          <p:cNvSpPr/>
          <p:nvPr/>
        </p:nvSpPr>
        <p:spPr>
          <a:xfrm>
            <a:off x="685800" y="2487168"/>
            <a:ext cx="14630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758952" y="2532888"/>
            <a:ext cx="131673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20" dirty="0">
                <a:solidFill>
                  <a:srgbClr val="1F2937"/>
                </a:solidFill>
              </a:rPr>
              <a:t>Run 2</a:t>
            </a:r>
            <a:endParaRPr lang="en-US" sz="1120" dirty="0"/>
          </a:p>
        </p:txBody>
      </p:sp>
      <p:sp>
        <p:nvSpPr>
          <p:cNvPr id="34" name="Shape 31"/>
          <p:cNvSpPr/>
          <p:nvPr/>
        </p:nvSpPr>
        <p:spPr>
          <a:xfrm>
            <a:off x="2148840" y="2487168"/>
            <a:ext cx="16916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2221992" y="2532888"/>
            <a:ext cx="154533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36" name="Shape 33"/>
          <p:cNvSpPr/>
          <p:nvPr/>
        </p:nvSpPr>
        <p:spPr>
          <a:xfrm>
            <a:off x="3840480" y="2487168"/>
            <a:ext cx="16916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3913632" y="2532888"/>
            <a:ext cx="154533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38" name="Shape 35"/>
          <p:cNvSpPr/>
          <p:nvPr/>
        </p:nvSpPr>
        <p:spPr>
          <a:xfrm>
            <a:off x="5532120" y="2487168"/>
            <a:ext cx="150876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5605272" y="2532888"/>
            <a:ext cx="136245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40" name="Shape 37"/>
          <p:cNvSpPr/>
          <p:nvPr/>
        </p:nvSpPr>
        <p:spPr>
          <a:xfrm>
            <a:off x="7040880" y="2487168"/>
            <a:ext cx="18288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7114032" y="2532888"/>
            <a:ext cx="168249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42" name="Shape 39"/>
          <p:cNvSpPr/>
          <p:nvPr/>
        </p:nvSpPr>
        <p:spPr>
          <a:xfrm>
            <a:off x="8869680" y="2487168"/>
            <a:ext cx="288036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8942832" y="2532888"/>
            <a:ext cx="273405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44" name="Shape 41"/>
          <p:cNvSpPr/>
          <p:nvPr/>
        </p:nvSpPr>
        <p:spPr>
          <a:xfrm>
            <a:off x="685800" y="2944368"/>
            <a:ext cx="1463040" cy="457200"/>
          </a:xfrm>
          <a:prstGeom prst="rect">
            <a:avLst/>
          </a:prstGeom>
          <a:solidFill>
            <a:srgbClr val="FFF6D6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758952" y="2990088"/>
            <a:ext cx="131673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20" dirty="0">
                <a:solidFill>
                  <a:srgbClr val="1F2937"/>
                </a:solidFill>
              </a:rPr>
              <a:t>Run 3</a:t>
            </a:r>
            <a:endParaRPr lang="en-US" sz="1120" dirty="0"/>
          </a:p>
        </p:txBody>
      </p:sp>
      <p:sp>
        <p:nvSpPr>
          <p:cNvPr id="46" name="Shape 43"/>
          <p:cNvSpPr/>
          <p:nvPr/>
        </p:nvSpPr>
        <p:spPr>
          <a:xfrm>
            <a:off x="2148840" y="2944368"/>
            <a:ext cx="1691640" cy="457200"/>
          </a:xfrm>
          <a:prstGeom prst="rect">
            <a:avLst/>
          </a:prstGeom>
          <a:solidFill>
            <a:srgbClr val="FFF6D6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2221992" y="2990088"/>
            <a:ext cx="154533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48" name="Shape 45"/>
          <p:cNvSpPr/>
          <p:nvPr/>
        </p:nvSpPr>
        <p:spPr>
          <a:xfrm>
            <a:off x="3840480" y="2944368"/>
            <a:ext cx="1691640" cy="457200"/>
          </a:xfrm>
          <a:prstGeom prst="rect">
            <a:avLst/>
          </a:prstGeom>
          <a:solidFill>
            <a:srgbClr val="FFF6D6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3913632" y="2990088"/>
            <a:ext cx="154533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50" name="Shape 47"/>
          <p:cNvSpPr/>
          <p:nvPr/>
        </p:nvSpPr>
        <p:spPr>
          <a:xfrm>
            <a:off x="5532120" y="2944368"/>
            <a:ext cx="1508760" cy="457200"/>
          </a:xfrm>
          <a:prstGeom prst="rect">
            <a:avLst/>
          </a:prstGeom>
          <a:solidFill>
            <a:srgbClr val="FFF6D6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51" name="Text 48"/>
          <p:cNvSpPr/>
          <p:nvPr/>
        </p:nvSpPr>
        <p:spPr>
          <a:xfrm>
            <a:off x="5605272" y="2990088"/>
            <a:ext cx="136245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52" name="Shape 49"/>
          <p:cNvSpPr/>
          <p:nvPr/>
        </p:nvSpPr>
        <p:spPr>
          <a:xfrm>
            <a:off x="7040880" y="2944368"/>
            <a:ext cx="1828800" cy="457200"/>
          </a:xfrm>
          <a:prstGeom prst="rect">
            <a:avLst/>
          </a:prstGeom>
          <a:solidFill>
            <a:srgbClr val="FFF6D6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53" name="Text 50"/>
          <p:cNvSpPr/>
          <p:nvPr/>
        </p:nvSpPr>
        <p:spPr>
          <a:xfrm>
            <a:off x="7114032" y="2990088"/>
            <a:ext cx="168249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54" name="Shape 51"/>
          <p:cNvSpPr/>
          <p:nvPr/>
        </p:nvSpPr>
        <p:spPr>
          <a:xfrm>
            <a:off x="8869680" y="2944368"/>
            <a:ext cx="2880360" cy="457200"/>
          </a:xfrm>
          <a:prstGeom prst="rect">
            <a:avLst/>
          </a:prstGeom>
          <a:solidFill>
            <a:srgbClr val="FFF6D6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55" name="Text 52"/>
          <p:cNvSpPr/>
          <p:nvPr/>
        </p:nvSpPr>
        <p:spPr>
          <a:xfrm>
            <a:off x="8942832" y="2990088"/>
            <a:ext cx="273405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56" name="Shape 53"/>
          <p:cNvSpPr/>
          <p:nvPr/>
        </p:nvSpPr>
        <p:spPr>
          <a:xfrm>
            <a:off x="685800" y="3401568"/>
            <a:ext cx="14630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57" name="Text 54"/>
          <p:cNvSpPr/>
          <p:nvPr/>
        </p:nvSpPr>
        <p:spPr>
          <a:xfrm>
            <a:off x="758952" y="3447288"/>
            <a:ext cx="131673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20" dirty="0">
                <a:solidFill>
                  <a:srgbClr val="1F2937"/>
                </a:solidFill>
              </a:rPr>
              <a:t>Run 4</a:t>
            </a:r>
            <a:endParaRPr lang="en-US" sz="1120" dirty="0"/>
          </a:p>
        </p:txBody>
      </p:sp>
      <p:sp>
        <p:nvSpPr>
          <p:cNvPr id="58" name="Shape 55"/>
          <p:cNvSpPr/>
          <p:nvPr/>
        </p:nvSpPr>
        <p:spPr>
          <a:xfrm>
            <a:off x="2148840" y="3401568"/>
            <a:ext cx="16916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59" name="Text 56"/>
          <p:cNvSpPr/>
          <p:nvPr/>
        </p:nvSpPr>
        <p:spPr>
          <a:xfrm>
            <a:off x="2221992" y="3447288"/>
            <a:ext cx="154533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60" name="Shape 57"/>
          <p:cNvSpPr/>
          <p:nvPr/>
        </p:nvSpPr>
        <p:spPr>
          <a:xfrm>
            <a:off x="3840480" y="3401568"/>
            <a:ext cx="16916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61" name="Text 58"/>
          <p:cNvSpPr/>
          <p:nvPr/>
        </p:nvSpPr>
        <p:spPr>
          <a:xfrm>
            <a:off x="3913632" y="3447288"/>
            <a:ext cx="154533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62" name="Shape 59"/>
          <p:cNvSpPr/>
          <p:nvPr/>
        </p:nvSpPr>
        <p:spPr>
          <a:xfrm>
            <a:off x="5532120" y="3401568"/>
            <a:ext cx="150876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63" name="Text 60"/>
          <p:cNvSpPr/>
          <p:nvPr/>
        </p:nvSpPr>
        <p:spPr>
          <a:xfrm>
            <a:off x="5605272" y="3447288"/>
            <a:ext cx="136245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64" name="Shape 61"/>
          <p:cNvSpPr/>
          <p:nvPr/>
        </p:nvSpPr>
        <p:spPr>
          <a:xfrm>
            <a:off x="7040880" y="3401568"/>
            <a:ext cx="18288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65" name="Text 62"/>
          <p:cNvSpPr/>
          <p:nvPr/>
        </p:nvSpPr>
        <p:spPr>
          <a:xfrm>
            <a:off x="7114032" y="3447288"/>
            <a:ext cx="168249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66" name="Shape 63"/>
          <p:cNvSpPr/>
          <p:nvPr/>
        </p:nvSpPr>
        <p:spPr>
          <a:xfrm>
            <a:off x="8869680" y="3401568"/>
            <a:ext cx="288036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67" name="Text 64"/>
          <p:cNvSpPr/>
          <p:nvPr/>
        </p:nvSpPr>
        <p:spPr>
          <a:xfrm>
            <a:off x="8942832" y="3447288"/>
            <a:ext cx="2734056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endParaRPr lang="en-US" sz="1120" dirty="0"/>
          </a:p>
        </p:txBody>
      </p:sp>
      <p:sp>
        <p:nvSpPr>
          <p:cNvPr id="68" name="Text 65"/>
          <p:cNvSpPr/>
          <p:nvPr/>
        </p:nvSpPr>
        <p:spPr>
          <a:xfrm>
            <a:off x="713232" y="4059936"/>
            <a:ext cx="4434840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0B1F3A"/>
                </a:solidFill>
              </a:rPr>
              <a:t>Use observation + numbers together.</a:t>
            </a:r>
            <a:endParaRPr lang="en-US" sz="1800" dirty="0"/>
          </a:p>
        </p:txBody>
      </p:sp>
      <p:sp>
        <p:nvSpPr>
          <p:cNvPr id="69" name="Text 66"/>
          <p:cNvSpPr/>
          <p:nvPr/>
        </p:nvSpPr>
        <p:spPr>
          <a:xfrm>
            <a:off x="868680" y="4480560"/>
            <a:ext cx="4892040" cy="106070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40" dirty="0">
                <a:solidFill>
                  <a:srgbClr val="1F2937"/>
                </a:solidFill>
              </a:rPr>
              <a:t>Numbers show the pattern.</a:t>
            </a:r>
            <a:endParaRPr lang="en-US" sz="1440" dirty="0"/>
          </a:p>
          <a:p>
            <a:pPr marL="177800" indent="-177800">
              <a:buSzPct val="100000"/>
              <a:buChar char="•"/>
            </a:pPr>
            <a:r>
              <a:rPr lang="en-US" sz="1440" dirty="0">
                <a:solidFill>
                  <a:srgbClr val="1F2937"/>
                </a:solidFill>
              </a:rPr>
              <a:t>Observations explain why the pattern happened.</a:t>
            </a:r>
            <a:endParaRPr lang="en-US" sz="1440" dirty="0"/>
          </a:p>
          <a:p>
            <a:pPr marL="177800" indent="-177800">
              <a:buSzPct val="100000"/>
              <a:buChar char="•"/>
            </a:pPr>
            <a:r>
              <a:rPr lang="en-US" sz="1440" dirty="0">
                <a:solidFill>
                  <a:srgbClr val="1F2937"/>
                </a:solidFill>
              </a:rPr>
              <a:t>Photos/sketches prove how the line was arranged.</a:t>
            </a:r>
            <a:endParaRPr lang="en-US" sz="1440" dirty="0"/>
          </a:p>
        </p:txBody>
      </p:sp>
      <p:pic>
        <p:nvPicPr>
          <p:cNvPr id="70" name="Image 1" descr="/mnt/data/adm111_assets/machine_vision_manufacturing.jpg">    </p:cNvPr>
          <p:cNvPicPr>
            <a:picLocks noChangeAspect="1"/>
          </p:cNvPicPr>
          <p:nvPr/>
        </p:nvPicPr>
        <p:blipFill>
          <a:blip r:embed="rId2"/>
          <a:srcRect l="0" r="0" t="24728" b="24728"/>
          <a:stretch/>
        </p:blipFill>
        <p:spPr>
          <a:xfrm>
            <a:off x="6720840" y="4334256"/>
            <a:ext cx="4663440" cy="1325880"/>
          </a:xfrm>
          <a:prstGeom prst="rect">
            <a:avLst/>
          </a:prstGeom>
        </p:spPr>
      </p:pic>
      <p:sp>
        <p:nvSpPr>
          <p:cNvPr id="71" name="Text 67"/>
          <p:cNvSpPr/>
          <p:nvPr/>
        </p:nvSpPr>
        <p:spPr>
          <a:xfrm>
            <a:off x="6720840" y="5788152"/>
            <a:ext cx="466344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6B7280"/>
                </a:solidFill>
              </a:rPr>
              <a:t>In industry, sensors often record the same evidence you collect by hand today.</a:t>
            </a:r>
            <a:endParaRPr lang="en-US" sz="74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ite_work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7472" y="146304"/>
            <a:ext cx="1417320" cy="423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502920"/>
            <a:ext cx="594360" cy="45720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38912" y="777240"/>
            <a:ext cx="5806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B1F3A"/>
                </a:solidFill>
              </a:rPr>
              <a:t>Improve one variable at a time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1225296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B7280"/>
                </a:solidFill>
              </a:rPr>
              <a:t>Process changes should be testable and reversible.</a:t>
            </a:r>
            <a:endParaRPr lang="en-US" sz="1220" dirty="0"/>
          </a:p>
        </p:txBody>
      </p:sp>
      <p:sp>
        <p:nvSpPr>
          <p:cNvPr id="6" name="Text 3"/>
          <p:cNvSpPr/>
          <p:nvPr/>
        </p:nvSpPr>
        <p:spPr>
          <a:xfrm>
            <a:off x="365760" y="6547104"/>
            <a:ext cx="5212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LockwoodSTEM  |  Advanced Manufacturing  |  Unit 1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567160" y="648309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280"/>
                </a:solidFill>
              </a:rPr>
              <a:t>11</a:t>
            </a:r>
            <a:endParaRPr lang="en-US" sz="850" dirty="0"/>
          </a:p>
        </p:txBody>
      </p:sp>
      <p:pic>
        <p:nvPicPr>
          <p:cNvPr id="8" name="Image 1" descr="/mnt/data/adm111_assets/warehouse_conveyor_sorting.jpg">    </p:cNvPr>
          <p:cNvPicPr>
            <a:picLocks noChangeAspect="1"/>
          </p:cNvPicPr>
          <p:nvPr/>
        </p:nvPicPr>
        <p:blipFill>
          <a:blip r:embed="rId2"/>
          <a:srcRect l="0" r="0" t="3696" b="3696"/>
          <a:stretch/>
        </p:blipFill>
        <p:spPr>
          <a:xfrm>
            <a:off x="685800" y="1572768"/>
            <a:ext cx="5257800" cy="32461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85800" y="5001768"/>
            <a:ext cx="525780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6B7280"/>
                </a:solidFill>
              </a:rPr>
              <a:t>Material handling systems improve through small, tested changes—not random redesigns.</a:t>
            </a:r>
            <a:endParaRPr lang="en-US" sz="740" dirty="0"/>
          </a:p>
        </p:txBody>
      </p:sp>
      <p:sp>
        <p:nvSpPr>
          <p:cNvPr id="10" name="Text 6"/>
          <p:cNvSpPr/>
          <p:nvPr/>
        </p:nvSpPr>
        <p:spPr>
          <a:xfrm>
            <a:off x="6400800" y="150876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2C94C"/>
                </a:solidFill>
              </a:rPr>
              <a:t>POSSIBLE IMPROVEMENTS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6537960" y="1865376"/>
            <a:ext cx="4828032" cy="2377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20" dirty="0">
                <a:solidFill>
                  <a:srgbClr val="1F2937"/>
                </a:solidFill>
              </a:rPr>
              <a:t>Rebalance station tasks.</a:t>
            </a:r>
            <a:endParaRPr lang="en-US" sz="1420" dirty="0"/>
          </a:p>
          <a:p>
            <a:pPr marL="177800" indent="-177800">
              <a:buSzPct val="100000"/>
              <a:buChar char="•"/>
            </a:pPr>
            <a:r>
              <a:rPr lang="en-US" sz="1420" dirty="0">
                <a:solidFill>
                  <a:srgbClr val="1F2937"/>
                </a:solidFill>
              </a:rPr>
              <a:t>Move tools or materials closer to the operator.</a:t>
            </a:r>
            <a:endParaRPr lang="en-US" sz="1420" dirty="0"/>
          </a:p>
          <a:p>
            <a:pPr marL="177800" indent="-177800">
              <a:buSzPct val="100000"/>
              <a:buChar char="•"/>
            </a:pPr>
            <a:r>
              <a:rPr lang="en-US" sz="1420" dirty="0">
                <a:solidFill>
                  <a:srgbClr val="1F2937"/>
                </a:solidFill>
              </a:rPr>
              <a:t>Add a quality check before errors travel downstream.</a:t>
            </a:r>
            <a:endParaRPr lang="en-US" sz="1420" dirty="0"/>
          </a:p>
          <a:p>
            <a:pPr marL="177800" indent="-177800">
              <a:buSzPct val="100000"/>
              <a:buChar char="•"/>
            </a:pPr>
            <a:r>
              <a:rPr lang="en-US" sz="1420" dirty="0">
                <a:solidFill>
                  <a:srgbClr val="1F2937"/>
                </a:solidFill>
              </a:rPr>
              <a:t>Change the order of steps.</a:t>
            </a:r>
            <a:endParaRPr lang="en-US" sz="1420" dirty="0"/>
          </a:p>
          <a:p>
            <a:pPr marL="177800" indent="-177800">
              <a:buSzPct val="100000"/>
              <a:buChar char="•"/>
            </a:pPr>
            <a:r>
              <a:rPr lang="en-US" sz="1420" dirty="0">
                <a:solidFill>
                  <a:srgbClr val="1F2937"/>
                </a:solidFill>
              </a:rPr>
              <a:t>Create a clearer standard work instruction.</a:t>
            </a:r>
            <a:endParaRPr lang="en-US" sz="1420" dirty="0"/>
          </a:p>
          <a:p>
            <a:pPr marL="177800" indent="-177800">
              <a:buSzPct val="100000"/>
              <a:buChar char="•"/>
            </a:pPr>
            <a:r>
              <a:rPr lang="en-US" sz="1420" dirty="0">
                <a:solidFill>
                  <a:srgbClr val="1F2937"/>
                </a:solidFill>
              </a:rPr>
              <a:t>Use a simple jig, fixture, or alignment guide.</a:t>
            </a:r>
            <a:endParaRPr lang="en-US" sz="1420" dirty="0"/>
          </a:p>
        </p:txBody>
      </p:sp>
      <p:sp>
        <p:nvSpPr>
          <p:cNvPr id="12" name="Text 8"/>
          <p:cNvSpPr/>
          <p:nvPr/>
        </p:nvSpPr>
        <p:spPr>
          <a:xfrm>
            <a:off x="6419088" y="5001768"/>
            <a:ext cx="4892040" cy="47548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E5A8A"/>
                </a:solidFill>
              </a:rPr>
              <a:t>Before changing the line, predict what evidence should improve.</a:t>
            </a:r>
            <a:endParaRPr lang="en-US" sz="1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ite_work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7472" y="146304"/>
            <a:ext cx="1417320" cy="423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502920"/>
            <a:ext cx="594360" cy="45720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38912" y="777240"/>
            <a:ext cx="5806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B1F3A"/>
                </a:solidFill>
              </a:rPr>
              <a:t>Document the line so someone else can run it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1225296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B7280"/>
                </a:solidFill>
              </a:rPr>
              <a:t>If it cannot be repeated, it is not yet a reliable process.</a:t>
            </a:r>
            <a:endParaRPr lang="en-US" sz="1220" dirty="0"/>
          </a:p>
        </p:txBody>
      </p:sp>
      <p:sp>
        <p:nvSpPr>
          <p:cNvPr id="6" name="Text 3"/>
          <p:cNvSpPr/>
          <p:nvPr/>
        </p:nvSpPr>
        <p:spPr>
          <a:xfrm>
            <a:off x="365760" y="6547104"/>
            <a:ext cx="5212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LockwoodSTEM  |  Advanced Manufacturing  |  Unit 1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567160" y="648309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280"/>
                </a:solidFill>
              </a:rPr>
              <a:t>12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828800"/>
            <a:ext cx="1600200" cy="493776"/>
          </a:xfrm>
          <a:prstGeom prst="roundRect">
            <a:avLst>
              <a:gd name="adj" fmla="val 14815"/>
            </a:avLst>
          </a:prstGeom>
          <a:solidFill>
            <a:srgbClr val="E8F4FA"/>
          </a:solidFill>
          <a:ln w="12700">
            <a:solidFill>
              <a:srgbClr val="0E5A8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58952" y="1975104"/>
            <a:ext cx="1453896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0B1F3A"/>
                </a:solidFill>
              </a:rPr>
              <a:t>Material</a:t>
            </a:r>
            <a:endParaRPr lang="en-US" sz="1180" dirty="0"/>
          </a:p>
        </p:txBody>
      </p:sp>
      <p:sp>
        <p:nvSpPr>
          <p:cNvPr id="10" name="Shape 7"/>
          <p:cNvSpPr/>
          <p:nvPr/>
        </p:nvSpPr>
        <p:spPr>
          <a:xfrm>
            <a:off x="2816352" y="1828800"/>
            <a:ext cx="1600200" cy="493776"/>
          </a:xfrm>
          <a:prstGeom prst="roundRect">
            <a:avLst>
              <a:gd name="adj" fmla="val 14815"/>
            </a:avLst>
          </a:prstGeom>
          <a:solidFill>
            <a:srgbClr val="E8F4FA"/>
          </a:solidFill>
          <a:ln w="12700">
            <a:solidFill>
              <a:srgbClr val="0E5A8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889504" y="1975104"/>
            <a:ext cx="1453896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0B1F3A"/>
                </a:solidFill>
              </a:rPr>
              <a:t>Station A</a:t>
            </a:r>
            <a:endParaRPr lang="en-US" sz="1180" dirty="0"/>
          </a:p>
        </p:txBody>
      </p:sp>
      <p:sp>
        <p:nvSpPr>
          <p:cNvPr id="12" name="Shape 9"/>
          <p:cNvSpPr/>
          <p:nvPr/>
        </p:nvSpPr>
        <p:spPr>
          <a:xfrm>
            <a:off x="4946904" y="1828800"/>
            <a:ext cx="1600200" cy="493776"/>
          </a:xfrm>
          <a:prstGeom prst="roundRect">
            <a:avLst>
              <a:gd name="adj" fmla="val 14815"/>
            </a:avLst>
          </a:prstGeom>
          <a:solidFill>
            <a:srgbClr val="E8F4FA"/>
          </a:solidFill>
          <a:ln w="12700">
            <a:solidFill>
              <a:srgbClr val="0E5A8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0056" y="1975104"/>
            <a:ext cx="1453896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0B1F3A"/>
                </a:solidFill>
              </a:rPr>
              <a:t>Station B</a:t>
            </a:r>
            <a:endParaRPr lang="en-US" sz="1180" dirty="0"/>
          </a:p>
        </p:txBody>
      </p:sp>
      <p:sp>
        <p:nvSpPr>
          <p:cNvPr id="14" name="Shape 11"/>
          <p:cNvSpPr/>
          <p:nvPr/>
        </p:nvSpPr>
        <p:spPr>
          <a:xfrm>
            <a:off x="7077456" y="1828800"/>
            <a:ext cx="1600200" cy="493776"/>
          </a:xfrm>
          <a:prstGeom prst="roundRect">
            <a:avLst>
              <a:gd name="adj" fmla="val 14815"/>
            </a:avLst>
          </a:prstGeom>
          <a:solidFill>
            <a:srgbClr val="FFF6D6"/>
          </a:solidFill>
          <a:ln w="12700">
            <a:solidFill>
              <a:srgbClr val="0E5A8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150608" y="1975104"/>
            <a:ext cx="1453896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0B1F3A"/>
                </a:solidFill>
              </a:rPr>
              <a:t>Inspect</a:t>
            </a:r>
            <a:endParaRPr lang="en-US" sz="1180" dirty="0"/>
          </a:p>
        </p:txBody>
      </p:sp>
      <p:sp>
        <p:nvSpPr>
          <p:cNvPr id="16" name="Shape 13"/>
          <p:cNvSpPr/>
          <p:nvPr/>
        </p:nvSpPr>
        <p:spPr>
          <a:xfrm>
            <a:off x="9208008" y="1828800"/>
            <a:ext cx="1600200" cy="493776"/>
          </a:xfrm>
          <a:prstGeom prst="roundRect">
            <a:avLst>
              <a:gd name="adj" fmla="val 14815"/>
            </a:avLst>
          </a:prstGeom>
          <a:solidFill>
            <a:srgbClr val="E8F4FA"/>
          </a:solidFill>
          <a:ln w="12700">
            <a:solidFill>
              <a:srgbClr val="0E5A8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281160" y="1975104"/>
            <a:ext cx="1453896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0B1F3A"/>
                </a:solidFill>
              </a:rPr>
              <a:t>Pack / Submit</a:t>
            </a:r>
            <a:endParaRPr lang="en-US" sz="1180" dirty="0"/>
          </a:p>
        </p:txBody>
      </p:sp>
      <p:sp>
        <p:nvSpPr>
          <p:cNvPr id="18" name="Shape 15"/>
          <p:cNvSpPr/>
          <p:nvPr/>
        </p:nvSpPr>
        <p:spPr>
          <a:xfrm>
            <a:off x="2295144" y="2075688"/>
            <a:ext cx="457200" cy="0"/>
          </a:xfrm>
          <a:prstGeom prst="line">
            <a:avLst/>
          </a:prstGeom>
          <a:noFill/>
          <a:ln w="25400">
            <a:solidFill>
              <a:srgbClr val="F2C94C"/>
            </a:solidFill>
            <a:prstDash val="solid"/>
            <a:tailEnd type="triangle"/>
          </a:ln>
        </p:spPr>
      </p:sp>
      <p:sp>
        <p:nvSpPr>
          <p:cNvPr id="19" name="Shape 16"/>
          <p:cNvSpPr/>
          <p:nvPr/>
        </p:nvSpPr>
        <p:spPr>
          <a:xfrm>
            <a:off x="4425696" y="2075688"/>
            <a:ext cx="457200" cy="0"/>
          </a:xfrm>
          <a:prstGeom prst="line">
            <a:avLst/>
          </a:prstGeom>
          <a:noFill/>
          <a:ln w="25400">
            <a:solidFill>
              <a:srgbClr val="F2C94C"/>
            </a:solidFill>
            <a:prstDash val="solid"/>
            <a:tailEnd type="triangle"/>
          </a:ln>
        </p:spPr>
      </p:sp>
      <p:sp>
        <p:nvSpPr>
          <p:cNvPr id="20" name="Shape 17"/>
          <p:cNvSpPr/>
          <p:nvPr/>
        </p:nvSpPr>
        <p:spPr>
          <a:xfrm>
            <a:off x="6556248" y="2075688"/>
            <a:ext cx="457200" cy="0"/>
          </a:xfrm>
          <a:prstGeom prst="line">
            <a:avLst/>
          </a:prstGeom>
          <a:noFill/>
          <a:ln w="25400">
            <a:solidFill>
              <a:srgbClr val="F2C94C"/>
            </a:solidFill>
            <a:prstDash val="solid"/>
            <a:tailEnd type="triangle"/>
          </a:ln>
        </p:spPr>
      </p:sp>
      <p:sp>
        <p:nvSpPr>
          <p:cNvPr id="21" name="Shape 18"/>
          <p:cNvSpPr/>
          <p:nvPr/>
        </p:nvSpPr>
        <p:spPr>
          <a:xfrm>
            <a:off x="8686800" y="2075688"/>
            <a:ext cx="457200" cy="0"/>
          </a:xfrm>
          <a:prstGeom prst="line">
            <a:avLst/>
          </a:prstGeom>
          <a:noFill/>
          <a:ln w="25400">
            <a:solidFill>
              <a:srgbClr val="F2C94C"/>
            </a:solidFill>
            <a:prstDash val="solid"/>
            <a:tailEnd type="triangle"/>
          </a:ln>
        </p:spPr>
      </p:sp>
      <p:sp>
        <p:nvSpPr>
          <p:cNvPr id="22" name="Text 19"/>
          <p:cNvSpPr/>
          <p:nvPr/>
        </p:nvSpPr>
        <p:spPr>
          <a:xfrm>
            <a:off x="685800" y="315468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2C94C"/>
                </a:solidFill>
              </a:rPr>
              <a:t>DELIVERABLE STRUCTURE</a:t>
            </a:r>
            <a:endParaRPr lang="en-US" sz="850" dirty="0"/>
          </a:p>
        </p:txBody>
      </p:sp>
      <p:sp>
        <p:nvSpPr>
          <p:cNvPr id="23" name="Text 20"/>
          <p:cNvSpPr/>
          <p:nvPr/>
        </p:nvSpPr>
        <p:spPr>
          <a:xfrm>
            <a:off x="685800" y="3493008"/>
            <a:ext cx="4389120" cy="292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850" b="1" dirty="0">
                <a:solidFill>
                  <a:srgbClr val="0B1F3A"/>
                </a:solidFill>
              </a:rPr>
              <a:t>Your process map should show:</a:t>
            </a:r>
            <a:endParaRPr lang="en-US" sz="1850" dirty="0"/>
          </a:p>
        </p:txBody>
      </p:sp>
      <p:sp>
        <p:nvSpPr>
          <p:cNvPr id="24" name="Text 21"/>
          <p:cNvSpPr/>
          <p:nvPr/>
        </p:nvSpPr>
        <p:spPr>
          <a:xfrm>
            <a:off x="868680" y="3913632"/>
            <a:ext cx="4480560" cy="15727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1F2937"/>
                </a:solidFill>
              </a:rPr>
              <a:t>Station sequence</a:t>
            </a:r>
            <a:endParaRPr lang="en-US" sz="1520" dirty="0"/>
          </a:p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1F2937"/>
                </a:solidFill>
              </a:rPr>
              <a:t>Inputs and outputs</a:t>
            </a:r>
            <a:endParaRPr lang="en-US" sz="1520" dirty="0"/>
          </a:p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1F2937"/>
                </a:solidFill>
              </a:rPr>
              <a:t>Quality check location</a:t>
            </a:r>
            <a:endParaRPr lang="en-US" sz="1520" dirty="0"/>
          </a:p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1F2937"/>
                </a:solidFill>
              </a:rPr>
              <a:t>Where WIP or waiting appeared</a:t>
            </a:r>
            <a:endParaRPr lang="en-US" sz="1520" dirty="0"/>
          </a:p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1F2937"/>
                </a:solidFill>
              </a:rPr>
              <a:t>The improvement you tested</a:t>
            </a:r>
            <a:endParaRPr lang="en-US" sz="1520" dirty="0"/>
          </a:p>
        </p:txBody>
      </p:sp>
      <p:sp>
        <p:nvSpPr>
          <p:cNvPr id="25" name="Text 22"/>
          <p:cNvSpPr/>
          <p:nvPr/>
        </p:nvSpPr>
        <p:spPr>
          <a:xfrm>
            <a:off x="6126480" y="3886200"/>
            <a:ext cx="5074920" cy="777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0E5A8A"/>
                </a:solidFill>
              </a:rPr>
              <a:t>Add enough labels that a new student could understand the process without listening to your explanation.</a:t>
            </a:r>
            <a:endParaRPr lang="en-US" sz="1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ite_work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7472" y="146304"/>
            <a:ext cx="1417320" cy="423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502920"/>
            <a:ext cx="594360" cy="45720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38912" y="777240"/>
            <a:ext cx="5806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B1F3A"/>
                </a:solidFill>
              </a:rPr>
              <a:t>Defend the improvement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1225296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B7280"/>
                </a:solidFill>
              </a:rPr>
              <a:t>A better process is one you can explain with evidence.</a:t>
            </a:r>
            <a:endParaRPr lang="en-US" sz="1220" dirty="0"/>
          </a:p>
        </p:txBody>
      </p:sp>
      <p:sp>
        <p:nvSpPr>
          <p:cNvPr id="6" name="Text 3"/>
          <p:cNvSpPr/>
          <p:nvPr/>
        </p:nvSpPr>
        <p:spPr>
          <a:xfrm>
            <a:off x="365760" y="6547104"/>
            <a:ext cx="5212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LockwoodSTEM  |  Advanced Manufacturing  |  Unit 1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567160" y="648309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280"/>
                </a:solidFill>
              </a:rPr>
              <a:t>13</a:t>
            </a:r>
            <a:endParaRPr lang="en-US" sz="850" dirty="0"/>
          </a:p>
        </p:txBody>
      </p:sp>
      <p:pic>
        <p:nvPicPr>
          <p:cNvPr id="8" name="Image 1" descr="/mnt/data/adm111_assets/machine_vision_manufacturing.jpg">    </p:cNvPr>
          <p:cNvPicPr>
            <a:picLocks noChangeAspect="1"/>
          </p:cNvPicPr>
          <p:nvPr/>
        </p:nvPicPr>
        <p:blipFill>
          <a:blip r:embed="rId2"/>
          <a:srcRect l="8553" r="8553" t="0" b="0"/>
          <a:stretch/>
        </p:blipFill>
        <p:spPr>
          <a:xfrm>
            <a:off x="6446520" y="1261872"/>
            <a:ext cx="5120640" cy="34747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446520" y="4892040"/>
            <a:ext cx="512064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6B7280"/>
                </a:solidFill>
              </a:rPr>
              <a:t>Quality systems turn process data into defensible manufacturing decisions.</a:t>
            </a:r>
            <a:endParaRPr lang="en-US" sz="740" dirty="0"/>
          </a:p>
        </p:txBody>
      </p:sp>
      <p:sp>
        <p:nvSpPr>
          <p:cNvPr id="10" name="Text 6"/>
          <p:cNvSpPr/>
          <p:nvPr/>
        </p:nvSpPr>
        <p:spPr>
          <a:xfrm>
            <a:off x="548640" y="150876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2C94C"/>
                </a:solidFill>
              </a:rPr>
              <a:t>DECISION CHAIN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685800" y="1865376"/>
            <a:ext cx="137160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B1F3A"/>
                </a:solidFill>
              </a:rPr>
              <a:t>Decision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2176272" y="1865376"/>
            <a:ext cx="384048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60" dirty="0">
                <a:solidFill>
                  <a:srgbClr val="1F2937"/>
                </a:solidFill>
              </a:rPr>
              <a:t>What change did your team make?</a:t>
            </a:r>
            <a:endParaRPr lang="en-US" sz="1260" dirty="0"/>
          </a:p>
        </p:txBody>
      </p:sp>
      <p:sp>
        <p:nvSpPr>
          <p:cNvPr id="13" name="Text 9"/>
          <p:cNvSpPr/>
          <p:nvPr/>
        </p:nvSpPr>
        <p:spPr>
          <a:xfrm>
            <a:off x="685800" y="2651760"/>
            <a:ext cx="137160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B1F3A"/>
                </a:solidFill>
              </a:rPr>
              <a:t>Evidence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2176272" y="2651760"/>
            <a:ext cx="384048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60" dirty="0">
                <a:solidFill>
                  <a:srgbClr val="1F2937"/>
                </a:solidFill>
              </a:rPr>
              <a:t>What data or observation supports the change?</a:t>
            </a:r>
            <a:endParaRPr lang="en-US" sz="1260" dirty="0"/>
          </a:p>
        </p:txBody>
      </p:sp>
      <p:sp>
        <p:nvSpPr>
          <p:cNvPr id="15" name="Text 11"/>
          <p:cNvSpPr/>
          <p:nvPr/>
        </p:nvSpPr>
        <p:spPr>
          <a:xfrm>
            <a:off x="685800" y="3438144"/>
            <a:ext cx="137160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B1F3A"/>
                </a:solidFill>
              </a:rPr>
              <a:t>Reasoning</a:t>
            </a:r>
            <a:endParaRPr lang="en-US" sz="1350" dirty="0"/>
          </a:p>
        </p:txBody>
      </p:sp>
      <p:sp>
        <p:nvSpPr>
          <p:cNvPr id="16" name="Text 12"/>
          <p:cNvSpPr/>
          <p:nvPr/>
        </p:nvSpPr>
        <p:spPr>
          <a:xfrm>
            <a:off x="2176272" y="3438144"/>
            <a:ext cx="384048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60" dirty="0">
                <a:solidFill>
                  <a:srgbClr val="1F2937"/>
                </a:solidFill>
              </a:rPr>
              <a:t>Why does the evidence prove it helped?</a:t>
            </a:r>
            <a:endParaRPr lang="en-US" sz="1260" dirty="0"/>
          </a:p>
        </p:txBody>
      </p:sp>
      <p:sp>
        <p:nvSpPr>
          <p:cNvPr id="17" name="Text 13"/>
          <p:cNvSpPr/>
          <p:nvPr/>
        </p:nvSpPr>
        <p:spPr>
          <a:xfrm>
            <a:off x="685800" y="4224528"/>
            <a:ext cx="137160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B1F3A"/>
                </a:solidFill>
              </a:rPr>
              <a:t>Next step</a:t>
            </a:r>
            <a:endParaRPr lang="en-US" sz="1350" dirty="0"/>
          </a:p>
        </p:txBody>
      </p:sp>
      <p:sp>
        <p:nvSpPr>
          <p:cNvPr id="18" name="Text 14"/>
          <p:cNvSpPr/>
          <p:nvPr/>
        </p:nvSpPr>
        <p:spPr>
          <a:xfrm>
            <a:off x="2176272" y="4224528"/>
            <a:ext cx="384048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60" dirty="0">
                <a:solidFill>
                  <a:srgbClr val="1F2937"/>
                </a:solidFill>
              </a:rPr>
              <a:t>What should be checked or improved next?</a:t>
            </a:r>
            <a:endParaRPr lang="en-US" sz="1260" dirty="0"/>
          </a:p>
        </p:txBody>
      </p:sp>
      <p:sp>
        <p:nvSpPr>
          <p:cNvPr id="19" name="Text 15"/>
          <p:cNvSpPr/>
          <p:nvPr/>
        </p:nvSpPr>
        <p:spPr>
          <a:xfrm>
            <a:off x="566928" y="5230368"/>
            <a:ext cx="5532120" cy="51206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E5A8A"/>
                </a:solidFill>
              </a:rPr>
              <a:t>A finished product shows what you made. A defended process shows how you think.</a:t>
            </a:r>
            <a:endParaRPr lang="en-US" sz="1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dm111_assets/robot_line_qz.jpg">    </p:cNvPr>
          <p:cNvPicPr>
            <a:picLocks noChangeAspect="1"/>
          </p:cNvPicPr>
          <p:nvPr/>
        </p:nvPicPr>
        <p:blipFill>
          <a:blip r:embed="rId1"/>
          <a:srcRect l="25318" r="25318" t="0" b="0"/>
          <a:stretch/>
        </p:blipFill>
        <p:spPr>
          <a:xfrm>
            <a:off x="6172200" y="0"/>
            <a:ext cx="60167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16752" y="0"/>
            <a:ext cx="118872" cy="6858000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713232"/>
            <a:ext cx="137160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2C94C"/>
                </a:solidFill>
              </a:rPr>
              <a:t>CLOSE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02920" y="1353312"/>
            <a:ext cx="5120640" cy="8229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FFFFFF"/>
                </a:solidFill>
              </a:rPr>
              <a:t>A production line is an engineered system.</a:t>
            </a:r>
            <a:endParaRPr lang="en-US" sz="3100" dirty="0"/>
          </a:p>
        </p:txBody>
      </p:sp>
      <p:sp>
        <p:nvSpPr>
          <p:cNvPr id="6" name="Text 3"/>
          <p:cNvSpPr/>
          <p:nvPr/>
        </p:nvSpPr>
        <p:spPr>
          <a:xfrm>
            <a:off x="566928" y="2788920"/>
            <a:ext cx="3108960" cy="292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94C"/>
                </a:solidFill>
              </a:rPr>
              <a:t>Submit before you leave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777240" y="3182112"/>
            <a:ext cx="5074920" cy="1645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30" dirty="0">
                <a:solidFill>
                  <a:srgbClr val="FFFFFF"/>
                </a:solidFill>
              </a:rPr>
              <a:t>Process map of your assembly line</a:t>
            </a:r>
            <a:endParaRPr lang="en-US" sz="1530" dirty="0"/>
          </a:p>
          <a:p>
            <a:pPr marL="177800" indent="-177800">
              <a:buSzPct val="100000"/>
              <a:buChar char="•"/>
            </a:pPr>
            <a:r>
              <a:rPr lang="en-US" sz="1530" dirty="0">
                <a:solidFill>
                  <a:srgbClr val="FFFFFF"/>
                </a:solidFill>
              </a:rPr>
              <a:t>Evidence from at least one run</a:t>
            </a:r>
            <a:endParaRPr lang="en-US" sz="1530" dirty="0"/>
          </a:p>
          <a:p>
            <a:pPr marL="177800" indent="-177800">
              <a:buSzPct val="100000"/>
              <a:buChar char="•"/>
            </a:pPr>
            <a:r>
              <a:rPr lang="en-US" sz="1530" dirty="0">
                <a:solidFill>
                  <a:srgbClr val="FFFFFF"/>
                </a:solidFill>
              </a:rPr>
              <a:t>One defended improvement</a:t>
            </a:r>
            <a:endParaRPr lang="en-US" sz="1530" dirty="0"/>
          </a:p>
          <a:p>
            <a:pPr marL="177800" indent="-177800">
              <a:buSzPct val="100000"/>
              <a:buChar char="•"/>
            </a:pPr>
            <a:r>
              <a:rPr lang="en-US" sz="1530" dirty="0">
                <a:solidFill>
                  <a:srgbClr val="FFFFFF"/>
                </a:solidFill>
              </a:rPr>
              <a:t>Short reflection: What made the line more consistent, efficient, or repeatable?</a:t>
            </a:r>
            <a:endParaRPr lang="en-US" sz="1530" dirty="0"/>
          </a:p>
        </p:txBody>
      </p:sp>
      <p:sp>
        <p:nvSpPr>
          <p:cNvPr id="8" name="Text 5"/>
          <p:cNvSpPr/>
          <p:nvPr/>
        </p:nvSpPr>
        <p:spPr>
          <a:xfrm>
            <a:off x="530352" y="5815584"/>
            <a:ext cx="5303520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FFFFF"/>
                </a:solidFill>
              </a:rPr>
              <a:t>Exit statement: Assembly lines improve manufacturing because…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365760" y="6547104"/>
            <a:ext cx="5212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EE8"/>
                </a:solidFill>
              </a:rPr>
              <a:t>LockwoodSTEM  |  Advanced Manufacturing  |  Unit 1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11567160" y="648309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7DEE8"/>
                </a:solidFill>
              </a:rPr>
              <a:t>14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ite_work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7472" y="146304"/>
            <a:ext cx="1417320" cy="423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502920"/>
            <a:ext cx="594360" cy="45720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38912" y="777240"/>
            <a:ext cx="5806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B1F3A"/>
                </a:solidFill>
              </a:rPr>
              <a:t>Lesson focus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1225296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B7280"/>
                </a:solidFill>
              </a:rPr>
              <a:t>Organize work like an engineer, not just like a builder.</a:t>
            </a:r>
            <a:endParaRPr lang="en-US" sz="1220" dirty="0"/>
          </a:p>
        </p:txBody>
      </p:sp>
      <p:sp>
        <p:nvSpPr>
          <p:cNvPr id="6" name="Text 3"/>
          <p:cNvSpPr/>
          <p:nvPr/>
        </p:nvSpPr>
        <p:spPr>
          <a:xfrm>
            <a:off x="365760" y="6547104"/>
            <a:ext cx="5212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LockwoodSTEM  |  Advanced Manufacturing  |  Unit 1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567160" y="648309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280"/>
                </a:solidFill>
              </a:rPr>
              <a:t>02</a:t>
            </a:r>
            <a:endParaRPr lang="en-US" sz="850" dirty="0"/>
          </a:p>
        </p:txBody>
      </p:sp>
      <p:pic>
        <p:nvPicPr>
          <p:cNvPr id="8" name="Image 1" descr="/mnt/data/adm111_assets/car_line_workers.jpg">    </p:cNvPr>
          <p:cNvPicPr>
            <a:picLocks noChangeAspect="1"/>
          </p:cNvPicPr>
          <p:nvPr/>
        </p:nvPicPr>
        <p:blipFill>
          <a:blip r:embed="rId2"/>
          <a:srcRect l="0" r="0" t="1992" b="1992"/>
          <a:stretch/>
        </p:blipFill>
        <p:spPr>
          <a:xfrm>
            <a:off x="6583680" y="932688"/>
            <a:ext cx="5166360" cy="27889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83680" y="3877056"/>
            <a:ext cx="51663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6B7280"/>
                </a:solidFill>
              </a:rPr>
              <a:t>A line turns repeated work into a system that can be studied and improved.</a:t>
            </a:r>
            <a:endParaRPr lang="en-US" sz="740" dirty="0"/>
          </a:p>
        </p:txBody>
      </p:sp>
      <p:sp>
        <p:nvSpPr>
          <p:cNvPr id="10" name="Text 6"/>
          <p:cNvSpPr/>
          <p:nvPr/>
        </p:nvSpPr>
        <p:spPr>
          <a:xfrm>
            <a:off x="502920" y="1627632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2C94C"/>
                </a:solidFill>
              </a:rPr>
              <a:t>FOCUS QUESTION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02920" y="1993392"/>
            <a:ext cx="5303520" cy="7680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0B1F3A"/>
                </a:solidFill>
              </a:rPr>
              <a:t>How can a production process be designed so each station improves the final product?</a:t>
            </a:r>
            <a:endParaRPr lang="en-US" sz="2100" dirty="0"/>
          </a:p>
        </p:txBody>
      </p:sp>
      <p:sp>
        <p:nvSpPr>
          <p:cNvPr id="12" name="Text 8"/>
          <p:cNvSpPr/>
          <p:nvPr/>
        </p:nvSpPr>
        <p:spPr>
          <a:xfrm>
            <a:off x="502920" y="324612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2B8CF"/>
                </a:solidFill>
              </a:rPr>
              <a:t>BY THE END</a:t>
            </a:r>
            <a:endParaRPr lang="en-US" sz="850" dirty="0"/>
          </a:p>
        </p:txBody>
      </p:sp>
      <p:sp>
        <p:nvSpPr>
          <p:cNvPr id="13" name="Text 9"/>
          <p:cNvSpPr/>
          <p:nvPr/>
        </p:nvSpPr>
        <p:spPr>
          <a:xfrm>
            <a:off x="640080" y="3584448"/>
            <a:ext cx="5394960" cy="1828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30" dirty="0">
                <a:solidFill>
                  <a:srgbClr val="1F2937"/>
                </a:solidFill>
              </a:rPr>
              <a:t>Explain how assembly lines divide work into stations.</a:t>
            </a:r>
            <a:endParaRPr lang="en-US" sz="1430" dirty="0"/>
          </a:p>
          <a:p>
            <a:pPr marL="177800" indent="-177800">
              <a:buSzPct val="100000"/>
              <a:buChar char="•"/>
            </a:pPr>
            <a:r>
              <a:rPr lang="en-US" sz="1430" dirty="0">
                <a:solidFill>
                  <a:srgbClr val="1F2937"/>
                </a:solidFill>
              </a:rPr>
              <a:t>Identify inputs, outputs, sequence, bottlenecks, and quality checks.</a:t>
            </a:r>
            <a:endParaRPr lang="en-US" sz="1430" dirty="0"/>
          </a:p>
          <a:p>
            <a:pPr marL="177800" indent="-177800">
              <a:buSzPct val="100000"/>
              <a:buChar char="•"/>
            </a:pPr>
            <a:r>
              <a:rPr lang="en-US" sz="1430" dirty="0">
                <a:solidFill>
                  <a:srgbClr val="1F2937"/>
                </a:solidFill>
              </a:rPr>
              <a:t>Use evidence to recommend one process improvement.</a:t>
            </a:r>
            <a:endParaRPr lang="en-US" sz="1430" dirty="0"/>
          </a:p>
          <a:p>
            <a:pPr marL="177800" indent="-177800">
              <a:buSzPct val="100000"/>
              <a:buChar char="•"/>
            </a:pPr>
            <a:r>
              <a:rPr lang="en-US" sz="1430" dirty="0">
                <a:solidFill>
                  <a:srgbClr val="1F2937"/>
                </a:solidFill>
              </a:rPr>
              <a:t>Submit a process map, evidence of progress, and a short reflection.</a:t>
            </a:r>
            <a:endParaRPr lang="en-US" sz="143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ite_work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7472" y="146304"/>
            <a:ext cx="1417320" cy="423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502920"/>
            <a:ext cx="594360" cy="45720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38912" y="777240"/>
            <a:ext cx="5806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B1F3A"/>
                </a:solidFill>
              </a:rPr>
              <a:t>START: compare the systems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1225296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B7280"/>
                </a:solidFill>
              </a:rPr>
              <a:t>Two production models. Same goal. Different workflow.</a:t>
            </a:r>
            <a:endParaRPr lang="en-US" sz="1220" dirty="0"/>
          </a:p>
        </p:txBody>
      </p:sp>
      <p:sp>
        <p:nvSpPr>
          <p:cNvPr id="6" name="Text 3"/>
          <p:cNvSpPr/>
          <p:nvPr/>
        </p:nvSpPr>
        <p:spPr>
          <a:xfrm>
            <a:off x="365760" y="6547104"/>
            <a:ext cx="5212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LockwoodSTEM  |  Advanced Manufacturing  |  Unit 1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567160" y="648309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280"/>
                </a:solidFill>
              </a:rPr>
              <a:t>03</a:t>
            </a:r>
            <a:endParaRPr lang="en-US" sz="850" dirty="0"/>
          </a:p>
        </p:txBody>
      </p:sp>
      <p:pic>
        <p:nvPicPr>
          <p:cNvPr id="8" name="Image 1" descr="/mnt/data/adm111_assets/ford_assembly_line_1913.jpg">    </p:cNvPr>
          <p:cNvPicPr>
            <a:picLocks noChangeAspect="1"/>
          </p:cNvPicPr>
          <p:nvPr/>
        </p:nvPicPr>
        <p:blipFill>
          <a:blip r:embed="rId2"/>
          <a:srcRect l="0" r="0" t="4627" b="4627"/>
          <a:stretch/>
        </p:blipFill>
        <p:spPr>
          <a:xfrm>
            <a:off x="640080" y="1572768"/>
            <a:ext cx="5166360" cy="3383280"/>
          </a:xfrm>
          <a:prstGeom prst="rect">
            <a:avLst/>
          </a:prstGeom>
        </p:spPr>
      </p:pic>
      <p:pic>
        <p:nvPicPr>
          <p:cNvPr id="9" name="Image 2" descr="/mnt/data/adm111_assets/automotive_robot_assembly.jpeg">    </p:cNvPr>
          <p:cNvPicPr>
            <a:picLocks noChangeAspect="1"/>
          </p:cNvPicPr>
          <p:nvPr/>
        </p:nvPicPr>
        <p:blipFill>
          <a:blip r:embed="rId3"/>
          <a:srcRect l="6371" r="6371" t="0" b="0"/>
          <a:stretch/>
        </p:blipFill>
        <p:spPr>
          <a:xfrm>
            <a:off x="6382512" y="1572768"/>
            <a:ext cx="5166360" cy="338328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40080" y="5138928"/>
            <a:ext cx="51663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6B7280"/>
                </a:solidFill>
              </a:rPr>
              <a:t>Historical moving line: workers and parts are organized into a repeated sequence.</a:t>
            </a:r>
            <a:endParaRPr lang="en-US" sz="740" dirty="0"/>
          </a:p>
        </p:txBody>
      </p:sp>
      <p:sp>
        <p:nvSpPr>
          <p:cNvPr id="11" name="Text 6"/>
          <p:cNvSpPr/>
          <p:nvPr/>
        </p:nvSpPr>
        <p:spPr>
          <a:xfrm>
            <a:off x="6382512" y="5138928"/>
            <a:ext cx="51663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6B7280"/>
                </a:solidFill>
              </a:rPr>
              <a:t>Modern automated line: robots, conveyors, sensors, and humans coordinate station work.</a:t>
            </a:r>
            <a:endParaRPr lang="en-US" sz="740" dirty="0"/>
          </a:p>
        </p:txBody>
      </p:sp>
      <p:sp>
        <p:nvSpPr>
          <p:cNvPr id="12" name="Text 7"/>
          <p:cNvSpPr/>
          <p:nvPr/>
        </p:nvSpPr>
        <p:spPr>
          <a:xfrm>
            <a:off x="1005840" y="5833872"/>
            <a:ext cx="1014984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F3A"/>
                </a:solidFill>
              </a:rPr>
              <a:t>Look for: station roles • part movement • repeated tasks • quality checks • waiting time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ite_work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7472" y="146304"/>
            <a:ext cx="1417320" cy="423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502920"/>
            <a:ext cx="594360" cy="45720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38912" y="777240"/>
            <a:ext cx="5806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B1F3A"/>
                </a:solidFill>
              </a:rPr>
              <a:t>What makes it an assembly line?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1225296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B7280"/>
                </a:solidFill>
              </a:rPr>
              <a:t>An assembly line is a process design, not just a conveyor belt.</a:t>
            </a:r>
            <a:endParaRPr lang="en-US" sz="1220" dirty="0"/>
          </a:p>
        </p:txBody>
      </p:sp>
      <p:sp>
        <p:nvSpPr>
          <p:cNvPr id="6" name="Text 3"/>
          <p:cNvSpPr/>
          <p:nvPr/>
        </p:nvSpPr>
        <p:spPr>
          <a:xfrm>
            <a:off x="365760" y="6547104"/>
            <a:ext cx="5212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LockwoodSTEM  |  Advanced Manufacturing  |  Unit 1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567160" y="648309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280"/>
                </a:solidFill>
              </a:rPr>
              <a:t>04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50876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2C94C"/>
                </a:solidFill>
              </a:rPr>
              <a:t>CORE IDEA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94360" y="1810512"/>
            <a:ext cx="5303520" cy="7498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0B1F3A"/>
                </a:solidFill>
              </a:rPr>
              <a:t>The product moves through a planned sequence. Each station adds value, checks quality, or prepares the next step.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640080" y="3063240"/>
            <a:ext cx="1645920" cy="493776"/>
          </a:xfrm>
          <a:prstGeom prst="roundRect">
            <a:avLst>
              <a:gd name="adj" fmla="val 14815"/>
            </a:avLst>
          </a:prstGeom>
          <a:solidFill>
            <a:srgbClr val="FFF6D6"/>
          </a:solidFill>
          <a:ln w="12700">
            <a:solidFill>
              <a:srgbClr val="0E5A8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13232" y="3209544"/>
            <a:ext cx="1499616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0B1F3A"/>
                </a:solidFill>
              </a:rPr>
              <a:t>Input</a:t>
            </a:r>
            <a:endParaRPr lang="en-US" sz="1180" dirty="0"/>
          </a:p>
        </p:txBody>
      </p:sp>
      <p:sp>
        <p:nvSpPr>
          <p:cNvPr id="12" name="Shape 9"/>
          <p:cNvSpPr/>
          <p:nvPr/>
        </p:nvSpPr>
        <p:spPr>
          <a:xfrm>
            <a:off x="2743200" y="3063240"/>
            <a:ext cx="1645920" cy="493776"/>
          </a:xfrm>
          <a:prstGeom prst="roundRect">
            <a:avLst>
              <a:gd name="adj" fmla="val 14815"/>
            </a:avLst>
          </a:prstGeom>
          <a:solidFill>
            <a:srgbClr val="E8F4FA"/>
          </a:solidFill>
          <a:ln w="12700">
            <a:solidFill>
              <a:srgbClr val="0E5A8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816352" y="3209544"/>
            <a:ext cx="1499616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0B1F3A"/>
                </a:solidFill>
              </a:rPr>
              <a:t>Station 1</a:t>
            </a:r>
            <a:endParaRPr lang="en-US" sz="1180" dirty="0"/>
          </a:p>
        </p:txBody>
      </p:sp>
      <p:sp>
        <p:nvSpPr>
          <p:cNvPr id="14" name="Shape 11"/>
          <p:cNvSpPr/>
          <p:nvPr/>
        </p:nvSpPr>
        <p:spPr>
          <a:xfrm>
            <a:off x="4846320" y="3063240"/>
            <a:ext cx="1645920" cy="493776"/>
          </a:xfrm>
          <a:prstGeom prst="roundRect">
            <a:avLst>
              <a:gd name="adj" fmla="val 14815"/>
            </a:avLst>
          </a:prstGeom>
          <a:solidFill>
            <a:srgbClr val="E8F4FA"/>
          </a:solidFill>
          <a:ln w="12700">
            <a:solidFill>
              <a:srgbClr val="0E5A8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919472" y="3209544"/>
            <a:ext cx="1499616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0B1F3A"/>
                </a:solidFill>
              </a:rPr>
              <a:t>Station 2</a:t>
            </a:r>
            <a:endParaRPr lang="en-US" sz="1180" dirty="0"/>
          </a:p>
        </p:txBody>
      </p:sp>
      <p:sp>
        <p:nvSpPr>
          <p:cNvPr id="16" name="Shape 13"/>
          <p:cNvSpPr/>
          <p:nvPr/>
        </p:nvSpPr>
        <p:spPr>
          <a:xfrm>
            <a:off x="6949440" y="3063240"/>
            <a:ext cx="1645920" cy="493776"/>
          </a:xfrm>
          <a:prstGeom prst="roundRect">
            <a:avLst>
              <a:gd name="adj" fmla="val 14815"/>
            </a:avLst>
          </a:prstGeom>
          <a:solidFill>
            <a:srgbClr val="E8F4FA"/>
          </a:solidFill>
          <a:ln w="12700">
            <a:solidFill>
              <a:srgbClr val="0E5A8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022592" y="3209544"/>
            <a:ext cx="1499616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0B1F3A"/>
                </a:solidFill>
              </a:rPr>
              <a:t>Station 3</a:t>
            </a:r>
            <a:endParaRPr lang="en-US" sz="1180" dirty="0"/>
          </a:p>
        </p:txBody>
      </p:sp>
      <p:sp>
        <p:nvSpPr>
          <p:cNvPr id="18" name="Shape 15"/>
          <p:cNvSpPr/>
          <p:nvPr/>
        </p:nvSpPr>
        <p:spPr>
          <a:xfrm>
            <a:off x="9052560" y="3063240"/>
            <a:ext cx="1645920" cy="493776"/>
          </a:xfrm>
          <a:prstGeom prst="roundRect">
            <a:avLst>
              <a:gd name="adj" fmla="val 14815"/>
            </a:avLst>
          </a:prstGeom>
          <a:solidFill>
            <a:srgbClr val="FFF6D6"/>
          </a:solidFill>
          <a:ln w="12700">
            <a:solidFill>
              <a:srgbClr val="0E5A8A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125712" y="3209544"/>
            <a:ext cx="1499616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0B1F3A"/>
                </a:solidFill>
              </a:rPr>
              <a:t>Output</a:t>
            </a:r>
            <a:endParaRPr lang="en-US" sz="1180" dirty="0"/>
          </a:p>
        </p:txBody>
      </p:sp>
      <p:sp>
        <p:nvSpPr>
          <p:cNvPr id="20" name="Shape 17"/>
          <p:cNvSpPr/>
          <p:nvPr/>
        </p:nvSpPr>
        <p:spPr>
          <a:xfrm>
            <a:off x="2286000" y="3310128"/>
            <a:ext cx="411480" cy="0"/>
          </a:xfrm>
          <a:prstGeom prst="line">
            <a:avLst/>
          </a:prstGeom>
          <a:noFill/>
          <a:ln w="25400">
            <a:solidFill>
              <a:srgbClr val="F2C94C"/>
            </a:solidFill>
            <a:prstDash val="solid"/>
            <a:tailEnd type="triangle"/>
          </a:ln>
        </p:spPr>
      </p:sp>
      <p:sp>
        <p:nvSpPr>
          <p:cNvPr id="21" name="Shape 18"/>
          <p:cNvSpPr/>
          <p:nvPr/>
        </p:nvSpPr>
        <p:spPr>
          <a:xfrm>
            <a:off x="4389120" y="3310128"/>
            <a:ext cx="411480" cy="0"/>
          </a:xfrm>
          <a:prstGeom prst="line">
            <a:avLst/>
          </a:prstGeom>
          <a:noFill/>
          <a:ln w="25400">
            <a:solidFill>
              <a:srgbClr val="F2C94C"/>
            </a:solidFill>
            <a:prstDash val="solid"/>
            <a:tailEnd type="triangle"/>
          </a:ln>
        </p:spPr>
      </p:sp>
      <p:sp>
        <p:nvSpPr>
          <p:cNvPr id="22" name="Shape 19"/>
          <p:cNvSpPr/>
          <p:nvPr/>
        </p:nvSpPr>
        <p:spPr>
          <a:xfrm>
            <a:off x="6492240" y="3310128"/>
            <a:ext cx="411480" cy="0"/>
          </a:xfrm>
          <a:prstGeom prst="line">
            <a:avLst/>
          </a:prstGeom>
          <a:noFill/>
          <a:ln w="25400">
            <a:solidFill>
              <a:srgbClr val="F2C94C"/>
            </a:solidFill>
            <a:prstDash val="solid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8595360" y="3310128"/>
            <a:ext cx="411480" cy="0"/>
          </a:xfrm>
          <a:prstGeom prst="line">
            <a:avLst/>
          </a:prstGeom>
          <a:noFill/>
          <a:ln w="25400">
            <a:solidFill>
              <a:srgbClr val="F2C94C"/>
            </a:solidFill>
            <a:prstDash val="solid"/>
            <a:tailEnd type="triangle"/>
          </a:ln>
        </p:spPr>
      </p:sp>
      <p:sp>
        <p:nvSpPr>
          <p:cNvPr id="24" name="Text 21"/>
          <p:cNvSpPr/>
          <p:nvPr/>
        </p:nvSpPr>
        <p:spPr>
          <a:xfrm>
            <a:off x="685800" y="3685032"/>
            <a:ext cx="1554480" cy="292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980" dirty="0">
                <a:solidFill>
                  <a:srgbClr val="6B7280"/>
                </a:solidFill>
              </a:rPr>
              <a:t>Parts, materials, info</a:t>
            </a:r>
            <a:endParaRPr lang="en-US" sz="980" dirty="0"/>
          </a:p>
        </p:txBody>
      </p:sp>
      <p:sp>
        <p:nvSpPr>
          <p:cNvPr id="25" name="Text 22"/>
          <p:cNvSpPr/>
          <p:nvPr/>
        </p:nvSpPr>
        <p:spPr>
          <a:xfrm>
            <a:off x="2788920" y="3685032"/>
            <a:ext cx="1554480" cy="292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980" dirty="0">
                <a:solidFill>
                  <a:srgbClr val="6B7280"/>
                </a:solidFill>
              </a:rPr>
              <a:t>One clear task</a:t>
            </a:r>
            <a:endParaRPr lang="en-US" sz="980" dirty="0"/>
          </a:p>
        </p:txBody>
      </p:sp>
      <p:sp>
        <p:nvSpPr>
          <p:cNvPr id="26" name="Text 23"/>
          <p:cNvSpPr/>
          <p:nvPr/>
        </p:nvSpPr>
        <p:spPr>
          <a:xfrm>
            <a:off x="4892040" y="3685032"/>
            <a:ext cx="1554480" cy="292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980" dirty="0">
                <a:solidFill>
                  <a:srgbClr val="6B7280"/>
                </a:solidFill>
              </a:rPr>
              <a:t>Next task</a:t>
            </a:r>
            <a:endParaRPr lang="en-US" sz="980" dirty="0"/>
          </a:p>
        </p:txBody>
      </p:sp>
      <p:sp>
        <p:nvSpPr>
          <p:cNvPr id="27" name="Text 24"/>
          <p:cNvSpPr/>
          <p:nvPr/>
        </p:nvSpPr>
        <p:spPr>
          <a:xfrm>
            <a:off x="6995160" y="3685032"/>
            <a:ext cx="1554480" cy="292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980" dirty="0">
                <a:solidFill>
                  <a:srgbClr val="6B7280"/>
                </a:solidFill>
              </a:rPr>
              <a:t>Check or finish</a:t>
            </a:r>
            <a:endParaRPr lang="en-US" sz="980" dirty="0"/>
          </a:p>
        </p:txBody>
      </p:sp>
      <p:sp>
        <p:nvSpPr>
          <p:cNvPr id="28" name="Text 25"/>
          <p:cNvSpPr/>
          <p:nvPr/>
        </p:nvSpPr>
        <p:spPr>
          <a:xfrm>
            <a:off x="9098280" y="3685032"/>
            <a:ext cx="1554480" cy="292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980" dirty="0">
                <a:solidFill>
                  <a:srgbClr val="6B7280"/>
                </a:solidFill>
              </a:rPr>
              <a:t>Finished product</a:t>
            </a:r>
            <a:endParaRPr lang="en-US" sz="980" dirty="0"/>
          </a:p>
        </p:txBody>
      </p:sp>
      <p:sp>
        <p:nvSpPr>
          <p:cNvPr id="29" name="Text 26"/>
          <p:cNvSpPr/>
          <p:nvPr/>
        </p:nvSpPr>
        <p:spPr>
          <a:xfrm>
            <a:off x="6263640" y="1810512"/>
            <a:ext cx="530352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1F2937"/>
                </a:solidFill>
              </a:rPr>
              <a:t>A line works only when station tasks, timing, materials, and quality expectations are clear.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ite_work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7472" y="146304"/>
            <a:ext cx="1417320" cy="423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502920"/>
            <a:ext cx="594360" cy="45720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38912" y="777240"/>
            <a:ext cx="5806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B1F3A"/>
                </a:solidFill>
              </a:rPr>
              <a:t>Vocabulary that makes the system visible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1225296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B7280"/>
                </a:solidFill>
              </a:rPr>
              <a:t>Engineers improve what they can name, measure, and explain.</a:t>
            </a:r>
            <a:endParaRPr lang="en-US" sz="1220" dirty="0"/>
          </a:p>
        </p:txBody>
      </p:sp>
      <p:sp>
        <p:nvSpPr>
          <p:cNvPr id="6" name="Text 3"/>
          <p:cNvSpPr/>
          <p:nvPr/>
        </p:nvSpPr>
        <p:spPr>
          <a:xfrm>
            <a:off x="365760" y="6547104"/>
            <a:ext cx="5212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LockwoodSTEM  |  Advanced Manufacturing  |  Unit 1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567160" y="648309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280"/>
                </a:solidFill>
              </a:rPr>
              <a:t>05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640080" y="1691640"/>
            <a:ext cx="178308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Station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2697480" y="1691640"/>
            <a:ext cx="3291840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1F2937"/>
                </a:solidFill>
              </a:rPr>
              <a:t>Where one defined task happens.</a:t>
            </a:r>
            <a:endParaRPr lang="en-US" sz="1280" dirty="0"/>
          </a:p>
        </p:txBody>
      </p:sp>
      <p:sp>
        <p:nvSpPr>
          <p:cNvPr id="10" name="Shape 7"/>
          <p:cNvSpPr/>
          <p:nvPr/>
        </p:nvSpPr>
        <p:spPr>
          <a:xfrm>
            <a:off x="640080" y="2350008"/>
            <a:ext cx="5074920" cy="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217920" y="1691640"/>
            <a:ext cx="178308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Cycle time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8275320" y="1691640"/>
            <a:ext cx="3291840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1F2937"/>
                </a:solidFill>
              </a:rPr>
              <a:t>Time for one station to complete its task.</a:t>
            </a:r>
            <a:endParaRPr lang="en-US" sz="1280" dirty="0"/>
          </a:p>
        </p:txBody>
      </p:sp>
      <p:sp>
        <p:nvSpPr>
          <p:cNvPr id="13" name="Shape 10"/>
          <p:cNvSpPr/>
          <p:nvPr/>
        </p:nvSpPr>
        <p:spPr>
          <a:xfrm>
            <a:off x="6217920" y="2350008"/>
            <a:ext cx="5074920" cy="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0080" y="3081528"/>
            <a:ext cx="178308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Throughput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2697480" y="3081528"/>
            <a:ext cx="3291840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1F2937"/>
                </a:solidFill>
              </a:rPr>
              <a:t>Good units produced over time.</a:t>
            </a:r>
            <a:endParaRPr lang="en-US" sz="1280" dirty="0"/>
          </a:p>
        </p:txBody>
      </p:sp>
      <p:sp>
        <p:nvSpPr>
          <p:cNvPr id="16" name="Shape 13"/>
          <p:cNvSpPr/>
          <p:nvPr/>
        </p:nvSpPr>
        <p:spPr>
          <a:xfrm>
            <a:off x="640080" y="3739896"/>
            <a:ext cx="5074920" cy="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17920" y="3081528"/>
            <a:ext cx="178308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WIP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8275320" y="3081528"/>
            <a:ext cx="3291840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1F2937"/>
                </a:solidFill>
              </a:rPr>
              <a:t>Partially finished items waiting between stations.</a:t>
            </a:r>
            <a:endParaRPr lang="en-US" sz="1280" dirty="0"/>
          </a:p>
        </p:txBody>
      </p:sp>
      <p:sp>
        <p:nvSpPr>
          <p:cNvPr id="19" name="Shape 16"/>
          <p:cNvSpPr/>
          <p:nvPr/>
        </p:nvSpPr>
        <p:spPr>
          <a:xfrm>
            <a:off x="6217920" y="3739896"/>
            <a:ext cx="5074920" cy="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4471416"/>
            <a:ext cx="178308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Bottleneck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2697480" y="4471416"/>
            <a:ext cx="3291840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1F2937"/>
                </a:solidFill>
              </a:rPr>
              <a:t>The slowest constraint that limits the line.</a:t>
            </a:r>
            <a:endParaRPr lang="en-US" sz="1280" dirty="0"/>
          </a:p>
        </p:txBody>
      </p:sp>
      <p:sp>
        <p:nvSpPr>
          <p:cNvPr id="22" name="Shape 19"/>
          <p:cNvSpPr/>
          <p:nvPr/>
        </p:nvSpPr>
        <p:spPr>
          <a:xfrm>
            <a:off x="640080" y="5129784"/>
            <a:ext cx="5074920" cy="0"/>
          </a:xfrm>
          <a:prstGeom prst="line">
            <a:avLst/>
          </a:prstGeom>
          <a:noFill/>
          <a:ln w="12700">
            <a:solidFill>
              <a:srgbClr val="F2C94C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217920" y="4471416"/>
            <a:ext cx="178308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Quality check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8275320" y="4471416"/>
            <a:ext cx="3291840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1F2937"/>
                </a:solidFill>
              </a:rPr>
              <a:t>Inspection that catches errors before they continue.</a:t>
            </a:r>
            <a:endParaRPr lang="en-US" sz="1280" dirty="0"/>
          </a:p>
        </p:txBody>
      </p:sp>
      <p:sp>
        <p:nvSpPr>
          <p:cNvPr id="25" name="Shape 22"/>
          <p:cNvSpPr/>
          <p:nvPr/>
        </p:nvSpPr>
        <p:spPr>
          <a:xfrm>
            <a:off x="6217920" y="5129784"/>
            <a:ext cx="5074920" cy="0"/>
          </a:xfrm>
          <a:prstGeom prst="line">
            <a:avLst/>
          </a:prstGeom>
          <a:noFill/>
          <a:ln w="12700">
            <a:solidFill>
              <a:srgbClr val="F2C94C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143000" y="6016752"/>
            <a:ext cx="987552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380" b="1" dirty="0">
                <a:solidFill>
                  <a:srgbClr val="0E5A8A"/>
                </a:solidFill>
              </a:rPr>
              <a:t>Use these words in your process map and reflection.</a:t>
            </a:r>
            <a:endParaRPr lang="en-US" sz="13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ite_work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7472" y="146304"/>
            <a:ext cx="1417320" cy="423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502920"/>
            <a:ext cx="594360" cy="45720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38912" y="777240"/>
            <a:ext cx="5806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B1F3A"/>
                </a:solidFill>
              </a:rPr>
              <a:t>Anatomy of a workcell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1225296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B7280"/>
                </a:solidFill>
              </a:rPr>
              <a:t>A good station has everything needed to do the task the same way each time.</a:t>
            </a:r>
            <a:endParaRPr lang="en-US" sz="1220" dirty="0"/>
          </a:p>
        </p:txBody>
      </p:sp>
      <p:sp>
        <p:nvSpPr>
          <p:cNvPr id="6" name="Text 3"/>
          <p:cNvSpPr/>
          <p:nvPr/>
        </p:nvSpPr>
        <p:spPr>
          <a:xfrm>
            <a:off x="365760" y="6547104"/>
            <a:ext cx="5212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LockwoodSTEM  |  Advanced Manufacturing  |  Unit 1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567160" y="648309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280"/>
                </a:solidFill>
              </a:rPr>
              <a:t>06</a:t>
            </a:r>
            <a:endParaRPr lang="en-US" sz="850" dirty="0"/>
          </a:p>
        </p:txBody>
      </p:sp>
      <p:pic>
        <p:nvPicPr>
          <p:cNvPr id="8" name="Image 1" descr="/mnt/data/adm111_assets/factory_station_worker.jpg">    </p:cNvPr>
          <p:cNvPicPr>
            <a:picLocks noChangeAspect="1"/>
          </p:cNvPicPr>
          <p:nvPr/>
        </p:nvPicPr>
        <p:blipFill>
          <a:blip r:embed="rId2"/>
          <a:srcRect l="10779" r="10779" t="0" b="0"/>
          <a:stretch/>
        </p:blipFill>
        <p:spPr>
          <a:xfrm>
            <a:off x="640080" y="1517904"/>
            <a:ext cx="5806440" cy="38862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40080" y="5559552"/>
            <a:ext cx="580644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6B7280"/>
                </a:solidFill>
              </a:rPr>
              <a:t>A workcell keeps tools, parts, instructions, and quality checks close to the task.</a:t>
            </a:r>
            <a:endParaRPr lang="en-US" sz="740" dirty="0"/>
          </a:p>
        </p:txBody>
      </p:sp>
      <p:sp>
        <p:nvSpPr>
          <p:cNvPr id="10" name="Text 6"/>
          <p:cNvSpPr/>
          <p:nvPr/>
        </p:nvSpPr>
        <p:spPr>
          <a:xfrm>
            <a:off x="6903720" y="1627632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2C94C"/>
                </a:solidFill>
              </a:rPr>
              <a:t>LOOK FOR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7040880" y="1975104"/>
            <a:ext cx="4572000" cy="1874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Parts and tools are within reach.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The task has a clear start and stop point.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The operator knows the quality standard.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Output moves smoothly to the next station.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Problems are visible quickly.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6903720" y="4645152"/>
            <a:ext cx="4663440" cy="5943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850" b="1" dirty="0">
                <a:solidFill>
                  <a:srgbClr val="0B1F3A"/>
                </a:solidFill>
              </a:rPr>
              <a:t>Good layout reduces wasted motion and makes mistakes easier to find.</a:t>
            </a:r>
            <a:endParaRPr lang="en-US" sz="1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ite_work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7472" y="146304"/>
            <a:ext cx="1417320" cy="423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502920"/>
            <a:ext cx="594360" cy="45720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38912" y="777240"/>
            <a:ext cx="5806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B1F3A"/>
                </a:solidFill>
              </a:rPr>
              <a:t>People, machines, and data all have jobs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1225296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B7280"/>
                </a:solidFill>
              </a:rPr>
              <a:t>Automation changes the work, but engineering decisions still matter.</a:t>
            </a:r>
            <a:endParaRPr lang="en-US" sz="1220" dirty="0"/>
          </a:p>
        </p:txBody>
      </p:sp>
      <p:sp>
        <p:nvSpPr>
          <p:cNvPr id="6" name="Text 3"/>
          <p:cNvSpPr/>
          <p:nvPr/>
        </p:nvSpPr>
        <p:spPr>
          <a:xfrm>
            <a:off x="365760" y="6547104"/>
            <a:ext cx="5212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LockwoodSTEM  |  Advanced Manufacturing  |  Unit 1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567160" y="648309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280"/>
                </a:solidFill>
              </a:rPr>
              <a:t>07</a:t>
            </a:r>
            <a:endParaRPr lang="en-US" sz="850" dirty="0"/>
          </a:p>
        </p:txBody>
      </p:sp>
      <p:pic>
        <p:nvPicPr>
          <p:cNvPr id="8" name="Image 1" descr="/mnt/data/adm111_assets/machine_vision_manufacturing.jpg">    </p:cNvPr>
          <p:cNvPicPr>
            <a:picLocks noChangeAspect="1"/>
          </p:cNvPicPr>
          <p:nvPr/>
        </p:nvPicPr>
        <p:blipFill>
          <a:blip r:embed="rId2"/>
          <a:srcRect l="0" r="0" t="10234" b="10234"/>
          <a:stretch/>
        </p:blipFill>
        <p:spPr>
          <a:xfrm>
            <a:off x="6355080" y="950976"/>
            <a:ext cx="5212080" cy="2331720"/>
          </a:xfrm>
          <a:prstGeom prst="rect">
            <a:avLst/>
          </a:prstGeom>
        </p:spPr>
      </p:pic>
      <p:pic>
        <p:nvPicPr>
          <p:cNvPr id="9" name="Image 2" descr="/mnt/data/adm111_assets/warehouse_sorting_system.jpg">    </p:cNvPr>
          <p:cNvPicPr>
            <a:picLocks noChangeAspect="1"/>
          </p:cNvPicPr>
          <p:nvPr/>
        </p:nvPicPr>
        <p:blipFill>
          <a:blip r:embed="rId3"/>
          <a:srcRect l="0" r="0" t="23026" b="23026"/>
          <a:stretch/>
        </p:blipFill>
        <p:spPr>
          <a:xfrm>
            <a:off x="6355080" y="3566160"/>
            <a:ext cx="5212080" cy="187452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355080" y="5623560"/>
            <a:ext cx="52120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6B7280"/>
                </a:solidFill>
              </a:rPr>
              <a:t>Sensors and automated lines still require setup, monitoring, and improvement.</a:t>
            </a:r>
            <a:endParaRPr lang="en-US" sz="740" dirty="0"/>
          </a:p>
        </p:txBody>
      </p:sp>
      <p:sp>
        <p:nvSpPr>
          <p:cNvPr id="11" name="Text 6"/>
          <p:cNvSpPr/>
          <p:nvPr/>
        </p:nvSpPr>
        <p:spPr>
          <a:xfrm>
            <a:off x="566928" y="1572768"/>
            <a:ext cx="214884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B1F3A"/>
                </a:solidFill>
              </a:rPr>
              <a:t>Human operator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2788920" y="1572768"/>
            <a:ext cx="306324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1F2937"/>
                </a:solidFill>
              </a:rPr>
              <a:t>Sets up, monitors, responds, improves</a:t>
            </a:r>
            <a:endParaRPr lang="en-US" sz="1220" dirty="0"/>
          </a:p>
        </p:txBody>
      </p:sp>
      <p:sp>
        <p:nvSpPr>
          <p:cNvPr id="13" name="Text 8"/>
          <p:cNvSpPr/>
          <p:nvPr/>
        </p:nvSpPr>
        <p:spPr>
          <a:xfrm>
            <a:off x="566928" y="2286000"/>
            <a:ext cx="214884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B1F3A"/>
                </a:solidFill>
              </a:rPr>
              <a:t>Robot / machine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2788920" y="2286000"/>
            <a:ext cx="306324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1F2937"/>
                </a:solidFill>
              </a:rPr>
              <a:t>Repeats controlled motion or process</a:t>
            </a:r>
            <a:endParaRPr lang="en-US" sz="1220" dirty="0"/>
          </a:p>
        </p:txBody>
      </p:sp>
      <p:sp>
        <p:nvSpPr>
          <p:cNvPr id="15" name="Text 10"/>
          <p:cNvSpPr/>
          <p:nvPr/>
        </p:nvSpPr>
        <p:spPr>
          <a:xfrm>
            <a:off x="566928" y="2999232"/>
            <a:ext cx="214884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B1F3A"/>
                </a:solidFill>
              </a:rPr>
              <a:t>Sensor / camera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2788920" y="2999232"/>
            <a:ext cx="306324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1F2937"/>
                </a:solidFill>
              </a:rPr>
              <a:t>Measures position, defect, count, or status</a:t>
            </a:r>
            <a:endParaRPr lang="en-US" sz="1220" dirty="0"/>
          </a:p>
        </p:txBody>
      </p:sp>
      <p:sp>
        <p:nvSpPr>
          <p:cNvPr id="17" name="Text 12"/>
          <p:cNvSpPr/>
          <p:nvPr/>
        </p:nvSpPr>
        <p:spPr>
          <a:xfrm>
            <a:off x="566928" y="3712464"/>
            <a:ext cx="214884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B1F3A"/>
                </a:solidFill>
              </a:rPr>
              <a:t>Controller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2788920" y="3712464"/>
            <a:ext cx="306324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1F2937"/>
                </a:solidFill>
              </a:rPr>
              <a:t>Uses logic to decide the next action</a:t>
            </a:r>
            <a:endParaRPr lang="en-US" sz="1220" dirty="0"/>
          </a:p>
        </p:txBody>
      </p:sp>
      <p:sp>
        <p:nvSpPr>
          <p:cNvPr id="19" name="Text 14"/>
          <p:cNvSpPr/>
          <p:nvPr/>
        </p:nvSpPr>
        <p:spPr>
          <a:xfrm>
            <a:off x="566928" y="4425696"/>
            <a:ext cx="214884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B1F3A"/>
                </a:solidFill>
              </a:rPr>
              <a:t>Documentation</a:t>
            </a:r>
            <a:endParaRPr lang="en-US" sz="1350" dirty="0"/>
          </a:p>
        </p:txBody>
      </p:sp>
      <p:sp>
        <p:nvSpPr>
          <p:cNvPr id="20" name="Text 15"/>
          <p:cNvSpPr/>
          <p:nvPr/>
        </p:nvSpPr>
        <p:spPr>
          <a:xfrm>
            <a:off x="2788920" y="4425696"/>
            <a:ext cx="306324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1F2937"/>
                </a:solidFill>
              </a:rPr>
              <a:t>Preserves the process so it can be repeated</a:t>
            </a:r>
            <a:endParaRPr lang="en-US" sz="1220" dirty="0"/>
          </a:p>
        </p:txBody>
      </p:sp>
      <p:sp>
        <p:nvSpPr>
          <p:cNvPr id="21" name="Text 16"/>
          <p:cNvSpPr/>
          <p:nvPr/>
        </p:nvSpPr>
        <p:spPr>
          <a:xfrm>
            <a:off x="566928" y="5440680"/>
            <a:ext cx="53035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0E5A8A"/>
                </a:solidFill>
              </a:rPr>
              <a:t>Question: Which jobs should be automatic, and which jobs should stay human-controlled?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ite_work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7472" y="146304"/>
            <a:ext cx="1417320" cy="423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502920"/>
            <a:ext cx="594360" cy="45720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38912" y="777240"/>
            <a:ext cx="5806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B1F3A"/>
                </a:solidFill>
              </a:rPr>
              <a:t>Bottlenecks control the whole line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1225296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B7280"/>
                </a:solidFill>
              </a:rPr>
              <a:t>The slowest step determines how fast the system can produce good output.</a:t>
            </a:r>
            <a:endParaRPr lang="en-US" sz="1220" dirty="0"/>
          </a:p>
        </p:txBody>
      </p:sp>
      <p:sp>
        <p:nvSpPr>
          <p:cNvPr id="6" name="Text 3"/>
          <p:cNvSpPr/>
          <p:nvPr/>
        </p:nvSpPr>
        <p:spPr>
          <a:xfrm>
            <a:off x="365760" y="6547104"/>
            <a:ext cx="5212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LockwoodSTEM  |  Advanced Manufacturing  |  Unit 1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567160" y="648309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280"/>
                </a:solidFill>
              </a:rPr>
              <a:t>08</a:t>
            </a:r>
            <a:endParaRPr lang="en-US" sz="850" dirty="0"/>
          </a:p>
        </p:txBody>
      </p:sp>
      <p:pic>
        <p:nvPicPr>
          <p:cNvPr id="8" name="Image 1" descr="/mnt/data/adm111_assets/factory_bottlen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18731"/>
            <a:ext cx="5166360" cy="282501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85800" y="4828032"/>
            <a:ext cx="51663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6B7280"/>
                </a:solidFill>
              </a:rPr>
              <a:t>Work piling up before one station is evidence of a constraint.</a:t>
            </a:r>
            <a:endParaRPr lang="en-US" sz="740" dirty="0"/>
          </a:p>
        </p:txBody>
      </p:sp>
      <p:sp>
        <p:nvSpPr>
          <p:cNvPr id="10" name="Text 6"/>
          <p:cNvSpPr/>
          <p:nvPr/>
        </p:nvSpPr>
        <p:spPr>
          <a:xfrm>
            <a:off x="6446520" y="159105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2C94C"/>
                </a:solidFill>
              </a:rPr>
              <a:t>QUICK DIAGNOSIS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6446520" y="1938528"/>
            <a:ext cx="4892040" cy="32918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0B1F3A"/>
                </a:solidFill>
              </a:rPr>
              <a:t>A station may be the bottleneck if…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6601968" y="2496312"/>
            <a:ext cx="4754880" cy="1828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Parts pile up before it.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Workers after it wait.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It has the longest cycle time.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Small delays there slow everyone else.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Quality errors from that station repeat downstream.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6473952" y="5175504"/>
            <a:ext cx="489204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E5A8A"/>
                </a:solidFill>
              </a:rPr>
              <a:t>Improvement target: remove the constraint without creating a new problem.</a:t>
            </a:r>
            <a:endParaRPr lang="en-US" sz="1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ite_work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7472" y="146304"/>
            <a:ext cx="1417320" cy="423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502920"/>
            <a:ext cx="594360" cy="45720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38912" y="777240"/>
            <a:ext cx="5806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B1F3A"/>
                </a:solidFill>
              </a:rPr>
              <a:t>BUILD: run a simple production line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1225296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B7280"/>
                </a:solidFill>
              </a:rPr>
              <a:t>Your goal is not just to build. Your goal is to study the process.</a:t>
            </a:r>
            <a:endParaRPr lang="en-US" sz="1220" dirty="0"/>
          </a:p>
        </p:txBody>
      </p:sp>
      <p:sp>
        <p:nvSpPr>
          <p:cNvPr id="6" name="Text 3"/>
          <p:cNvSpPr/>
          <p:nvPr/>
        </p:nvSpPr>
        <p:spPr>
          <a:xfrm>
            <a:off x="365760" y="6547104"/>
            <a:ext cx="5212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LockwoodSTEM  |  Advanced Manufacturing  |  Unit 1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567160" y="648309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280"/>
                </a:solidFill>
              </a:rPr>
              <a:t>09</a:t>
            </a:r>
            <a:endParaRPr lang="en-US" sz="850" dirty="0"/>
          </a:p>
        </p:txBody>
      </p:sp>
      <p:pic>
        <p:nvPicPr>
          <p:cNvPr id="8" name="Image 1" descr="/mnt/data/lockwoodsite_work/LockwoodSTEM_V3-main/assets/img/fablab/fablab-student-workstations.png">    </p:cNvPr>
          <p:cNvPicPr>
            <a:picLocks noChangeAspect="1"/>
          </p:cNvPicPr>
          <p:nvPr/>
        </p:nvPicPr>
        <p:blipFill>
          <a:blip r:embed="rId2"/>
          <a:srcRect l="0" r="0" t="4572" b="4572"/>
          <a:stretch/>
        </p:blipFill>
        <p:spPr>
          <a:xfrm>
            <a:off x="6446520" y="960120"/>
            <a:ext cx="5166360" cy="35204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446520" y="4663440"/>
            <a:ext cx="51663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6B7280"/>
                </a:solidFill>
              </a:rPr>
              <a:t>Build evidence from the process, not just from the final product.</a:t>
            </a:r>
            <a:endParaRPr lang="en-US" sz="740" dirty="0"/>
          </a:p>
        </p:txBody>
      </p:sp>
      <p:sp>
        <p:nvSpPr>
          <p:cNvPr id="10" name="Text 6"/>
          <p:cNvSpPr/>
          <p:nvPr/>
        </p:nvSpPr>
        <p:spPr>
          <a:xfrm>
            <a:off x="548640" y="162763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2C94C"/>
                </a:solidFill>
              </a:rPr>
              <a:t>TEAM TASK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48640" y="1947672"/>
            <a:ext cx="534924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0B1F3A"/>
                </a:solidFill>
              </a:rPr>
              <a:t>Design a line that can produce a repeated classroom product with consistent quality.</a:t>
            </a:r>
            <a:endParaRPr lang="en-US" sz="2100" dirty="0"/>
          </a:p>
        </p:txBody>
      </p:sp>
      <p:sp>
        <p:nvSpPr>
          <p:cNvPr id="12" name="Text 8"/>
          <p:cNvSpPr/>
          <p:nvPr/>
        </p:nvSpPr>
        <p:spPr>
          <a:xfrm>
            <a:off x="548640" y="3182112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2B8CF"/>
                </a:solidFill>
              </a:rPr>
              <a:t>ROUND 1: BASELINE</a:t>
            </a:r>
            <a:endParaRPr lang="en-US" sz="850" dirty="0"/>
          </a:p>
        </p:txBody>
      </p:sp>
      <p:sp>
        <p:nvSpPr>
          <p:cNvPr id="13" name="Text 9"/>
          <p:cNvSpPr/>
          <p:nvPr/>
        </p:nvSpPr>
        <p:spPr>
          <a:xfrm>
            <a:off x="694944" y="3493008"/>
            <a:ext cx="5074920" cy="1033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1F2937"/>
                </a:solidFill>
              </a:rPr>
              <a:t>Assign station roles.</a:t>
            </a:r>
            <a:endParaRPr lang="en-US" sz="1520" dirty="0"/>
          </a:p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1F2937"/>
                </a:solidFill>
              </a:rPr>
              <a:t>Run the line once without optimizing.</a:t>
            </a:r>
            <a:endParaRPr lang="en-US" sz="1520" dirty="0"/>
          </a:p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1F2937"/>
                </a:solidFill>
              </a:rPr>
              <a:t>Record cycle time, defects, and waiting points.</a:t>
            </a:r>
            <a:endParaRPr lang="en-US" sz="1520" dirty="0"/>
          </a:p>
        </p:txBody>
      </p:sp>
      <p:sp>
        <p:nvSpPr>
          <p:cNvPr id="14" name="Text 10"/>
          <p:cNvSpPr/>
          <p:nvPr/>
        </p:nvSpPr>
        <p:spPr>
          <a:xfrm>
            <a:off x="548640" y="489204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2C94C"/>
                </a:solidFill>
              </a:rPr>
              <a:t>ROUND 2: IMPROVE</a:t>
            </a:r>
            <a:endParaRPr lang="en-US" sz="850" dirty="0"/>
          </a:p>
        </p:txBody>
      </p:sp>
      <p:sp>
        <p:nvSpPr>
          <p:cNvPr id="15" name="Text 11"/>
          <p:cNvSpPr/>
          <p:nvPr/>
        </p:nvSpPr>
        <p:spPr>
          <a:xfrm>
            <a:off x="694944" y="5230368"/>
            <a:ext cx="484632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F2937"/>
                </a:solidFill>
              </a:rPr>
              <a:t>Change one thing, then test again.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 1.1.1 — Assembly Line</dc:title>
  <dc:subject>ADM Lesson 1.1.1 — Assembly Line</dc:subject>
  <dc:creator>LockwoodSTEM</dc:creator>
  <cp:lastModifiedBy>LockwoodSTEM</cp:lastModifiedBy>
  <cp:revision>1</cp:revision>
  <dcterms:created xsi:type="dcterms:W3CDTF">2026-08-13T00:53:56Z</dcterms:created>
  <dcterms:modified xsi:type="dcterms:W3CDTF">2026-08-13T00:53:56Z</dcterms:modified>
</cp:coreProperties>
</file>